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</p:sldMasterIdLst>
  <p:notesMasterIdLst>
    <p:notesMasterId r:id="rId12"/>
  </p:notesMasterIdLst>
  <p:sldIdLst>
    <p:sldId id="257" r:id="rId7"/>
    <p:sldId id="259" r:id="rId8"/>
    <p:sldId id="260" r:id="rId9"/>
    <p:sldId id="261" r:id="rId10"/>
    <p:sldId id="317" r:id="rId11"/>
    <p:sldId id="265" r:id="rId13"/>
    <p:sldId id="315" r:id="rId14"/>
    <p:sldId id="316" r:id="rId15"/>
    <p:sldId id="266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346" r:id="rId24"/>
    <p:sldId id="288" r:id="rId25"/>
    <p:sldId id="336" r:id="rId26"/>
    <p:sldId id="341" r:id="rId27"/>
    <p:sldId id="279" r:id="rId28"/>
    <p:sldId id="343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-1440" y="-96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F66-9F0C-4E59-AB9D-80C715389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42" name="直接连接符 163841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43" name="标题 163842"/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8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3844" name="副标题 163843"/>
          <p:cNvSpPr>
            <a:spLocks noGrp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sz="3200"/>
            </a:lvl1pPr>
            <a:lvl2pPr marL="344805" lvl="1" indent="0" algn="ctr">
              <a:buNone/>
              <a:defRPr sz="3200"/>
            </a:lvl2pPr>
            <a:lvl3pPr marL="694055" lvl="2" indent="0" algn="ctr">
              <a:buNone/>
              <a:defRPr sz="3200"/>
            </a:lvl3pPr>
            <a:lvl4pPr marL="989330" lvl="3" indent="0" algn="ctr">
              <a:buNone/>
              <a:defRPr sz="3200"/>
            </a:lvl4pPr>
            <a:lvl5pPr marL="1282700" lvl="4" indent="0" algn="ctr">
              <a:buNone/>
              <a:defRPr sz="32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3845" name="日期占位符 163844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46" name="页脚占位符 16384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47" name="灯片编号占位符 16384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63848" name="组合 163847"/>
          <p:cNvGrpSpPr/>
          <p:nvPr/>
        </p:nvGrpSpPr>
        <p:grpSpPr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63849" name="椭圆 163848"/>
            <p:cNvSpPr/>
            <p:nvPr/>
          </p:nvSpPr>
          <p:spPr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0" name="椭圆 163849"/>
            <p:cNvSpPr/>
            <p:nvPr/>
          </p:nvSpPr>
          <p:spPr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1" name="椭圆 163850"/>
            <p:cNvSpPr/>
            <p:nvPr/>
          </p:nvSpPr>
          <p:spPr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2" name="椭圆 163851"/>
            <p:cNvSpPr/>
            <p:nvPr/>
          </p:nvSpPr>
          <p:spPr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3" name="椭圆 163852"/>
            <p:cNvSpPr/>
            <p:nvPr/>
          </p:nvSpPr>
          <p:spPr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4" name="椭圆 163853"/>
            <p:cNvSpPr/>
            <p:nvPr/>
          </p:nvSpPr>
          <p:spPr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5" name="椭圆 163854"/>
            <p:cNvSpPr/>
            <p:nvPr/>
          </p:nvSpPr>
          <p:spPr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6" name="椭圆 163855"/>
            <p:cNvSpPr/>
            <p:nvPr/>
          </p:nvSpPr>
          <p:spPr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7" name="椭圆 163856"/>
            <p:cNvSpPr/>
            <p:nvPr/>
          </p:nvSpPr>
          <p:spPr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8" name="椭圆 163857"/>
            <p:cNvSpPr/>
            <p:nvPr/>
          </p:nvSpPr>
          <p:spPr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59" name="椭圆 163858"/>
            <p:cNvSpPr/>
            <p:nvPr/>
          </p:nvSpPr>
          <p:spPr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0" name="椭圆 163859"/>
            <p:cNvSpPr/>
            <p:nvPr/>
          </p:nvSpPr>
          <p:spPr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1" name="椭圆 163860"/>
            <p:cNvSpPr/>
            <p:nvPr/>
          </p:nvSpPr>
          <p:spPr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2" name="椭圆 163861"/>
            <p:cNvSpPr/>
            <p:nvPr/>
          </p:nvSpPr>
          <p:spPr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3" name="椭圆 163862"/>
            <p:cNvSpPr/>
            <p:nvPr/>
          </p:nvSpPr>
          <p:spPr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4" name="椭圆 163863"/>
            <p:cNvSpPr/>
            <p:nvPr/>
          </p:nvSpPr>
          <p:spPr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5" name="椭圆 163864"/>
            <p:cNvSpPr/>
            <p:nvPr/>
          </p:nvSpPr>
          <p:spPr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6" name="椭圆 163865"/>
            <p:cNvSpPr/>
            <p:nvPr/>
          </p:nvSpPr>
          <p:spPr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7" name="椭圆 163866"/>
            <p:cNvSpPr/>
            <p:nvPr/>
          </p:nvSpPr>
          <p:spPr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8" name="椭圆 163867"/>
            <p:cNvSpPr/>
            <p:nvPr/>
          </p:nvSpPr>
          <p:spPr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69" name="椭圆 163868"/>
            <p:cNvSpPr/>
            <p:nvPr/>
          </p:nvSpPr>
          <p:spPr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0" name="椭圆 163869"/>
            <p:cNvSpPr/>
            <p:nvPr/>
          </p:nvSpPr>
          <p:spPr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1" name="椭圆 163870"/>
            <p:cNvSpPr/>
            <p:nvPr/>
          </p:nvSpPr>
          <p:spPr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2" name="椭圆 163871"/>
            <p:cNvSpPr/>
            <p:nvPr/>
          </p:nvSpPr>
          <p:spPr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3" name="椭圆 163872"/>
            <p:cNvSpPr/>
            <p:nvPr/>
          </p:nvSpPr>
          <p:spPr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4" name="椭圆 163873"/>
            <p:cNvSpPr/>
            <p:nvPr/>
          </p:nvSpPr>
          <p:spPr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5" name="椭圆 163874"/>
            <p:cNvSpPr/>
            <p:nvPr/>
          </p:nvSpPr>
          <p:spPr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6" name="椭圆 163875"/>
            <p:cNvSpPr/>
            <p:nvPr/>
          </p:nvSpPr>
          <p:spPr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7" name="椭圆 163876"/>
            <p:cNvSpPr/>
            <p:nvPr/>
          </p:nvSpPr>
          <p:spPr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8" name="椭圆 163877"/>
            <p:cNvSpPr/>
            <p:nvPr/>
          </p:nvSpPr>
          <p:spPr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879" name="椭圆 163878"/>
            <p:cNvSpPr/>
            <p:nvPr/>
          </p:nvSpPr>
          <p:spPr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3880" name="直接连接符 163879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2504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719263"/>
            <a:ext cx="4032504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52930" cy="6008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5.jpeg"/><Relationship Id="rId15" Type="http://schemas.openxmlformats.org/officeDocument/2006/relationships/image" Target="../media/image4.jpeg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image" Target="../media/image8.jpeg"/><Relationship Id="rId16" Type="http://schemas.openxmlformats.org/officeDocument/2006/relationships/image" Target="../media/image7.png"/><Relationship Id="rId15" Type="http://schemas.openxmlformats.org/officeDocument/2006/relationships/image" Target="../media/image6.jpeg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4097" descr="2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6343650"/>
            <a:ext cx="719138" cy="54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4098"/>
          <p:cNvSpPr txBox="1"/>
          <p:nvPr userDrawn="1"/>
        </p:nvSpPr>
        <p:spPr>
          <a:xfrm>
            <a:off x="5684838" y="6448425"/>
            <a:ext cx="30511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1600" dirty="0">
                <a:latin typeface="Arial" panose="020B0604020202020204" pitchFamily="34" charset="0"/>
                <a:ea typeface="隶书" panose="02010509060101010101" pitchFamily="49" charset="-122"/>
              </a:rPr>
              <a:t>湖南省长沙市一中卫星远程学校</a:t>
            </a:r>
            <a:endParaRPr lang="zh-CN" altLang="en-US" sz="160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52" name="文本框 4099"/>
          <p:cNvSpPr txBox="1"/>
          <p:nvPr userDrawn="1"/>
        </p:nvSpPr>
        <p:spPr>
          <a:xfrm>
            <a:off x="4211638" y="58738"/>
            <a:ext cx="49323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49" charset="-122"/>
              </a:rPr>
              <a:t>改革变法风潮与秦国历史机遇</a:t>
            </a:r>
            <a:endParaRPr lang="zh-CN" altLang="en-US" dirty="0">
              <a:solidFill>
                <a:srgbClr val="A5002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2053" name="图片 4100" descr="PA0020303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388" y="0"/>
            <a:ext cx="1008062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4101" descr="180px-117214958432215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92275" y="0"/>
            <a:ext cx="8509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4102" descr="20085513255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59113" y="0"/>
            <a:ext cx="865187" cy="6207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2612-D49C-49F6-BFC0-33D21B225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5C34-F7E0-4CD3-B93C-6DBBEF2C9F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 descr="2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6343650"/>
            <a:ext cx="719138" cy="54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文本框 1026"/>
          <p:cNvSpPr txBox="1"/>
          <p:nvPr userDrawn="1"/>
        </p:nvSpPr>
        <p:spPr>
          <a:xfrm>
            <a:off x="5684838" y="6448425"/>
            <a:ext cx="1841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sz="1600" b="1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028" name="文本框 1027"/>
          <p:cNvSpPr txBox="1"/>
          <p:nvPr userDrawn="1"/>
        </p:nvSpPr>
        <p:spPr>
          <a:xfrm>
            <a:off x="4267200" y="762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富国强兵的秦国</a:t>
            </a:r>
            <a:r>
              <a:rPr lang="en-US" altLang="zh-CN" sz="28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变法影响</a:t>
            </a:r>
            <a:endParaRPr lang="zh-CN" altLang="en-US" sz="2800" b="1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29" name="图片 1028" descr="zl11_08_0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63713" y="0"/>
            <a:ext cx="846137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1029" descr="mv6_0000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87675" y="0"/>
            <a:ext cx="86360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1030" descr="2125091198122265_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9388" y="0"/>
            <a:ext cx="1079500" cy="6207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2818" name="直接连接符 162817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2819" name="标题 162818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2820" name="文本占位符 162819"/>
          <p:cNvSpPr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2821" name="日期占位符 162820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2822" name="页脚占位符 16282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2823" name="灯片编号占位符 16282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62824" name="组合 162823"/>
          <p:cNvGrpSpPr/>
          <p:nvPr/>
        </p:nvGrpSpPr>
        <p:grpSpPr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62825" name="椭圆 162824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26" name="椭圆 162825"/>
            <p:cNvSpPr/>
            <p:nvPr/>
          </p:nvSpPr>
          <p:spPr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27" name="椭圆 162826"/>
            <p:cNvSpPr/>
            <p:nvPr/>
          </p:nvSpPr>
          <p:spPr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28" name="椭圆 162827"/>
            <p:cNvSpPr/>
            <p:nvPr/>
          </p:nvSpPr>
          <p:spPr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29" name="椭圆 162828"/>
            <p:cNvSpPr/>
            <p:nvPr/>
          </p:nvSpPr>
          <p:spPr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0" name="椭圆 162829"/>
            <p:cNvSpPr/>
            <p:nvPr/>
          </p:nvSpPr>
          <p:spPr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1" name="椭圆 162830"/>
            <p:cNvSpPr/>
            <p:nvPr/>
          </p:nvSpPr>
          <p:spPr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2" name="椭圆 162831"/>
            <p:cNvSpPr/>
            <p:nvPr/>
          </p:nvSpPr>
          <p:spPr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3" name="椭圆 162832"/>
            <p:cNvSpPr/>
            <p:nvPr/>
          </p:nvSpPr>
          <p:spPr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4" name="椭圆 162833"/>
            <p:cNvSpPr/>
            <p:nvPr/>
          </p:nvSpPr>
          <p:spPr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5" name="椭圆 162834"/>
            <p:cNvSpPr/>
            <p:nvPr/>
          </p:nvSpPr>
          <p:spPr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6" name="椭圆 162835"/>
            <p:cNvSpPr/>
            <p:nvPr/>
          </p:nvSpPr>
          <p:spPr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7" name="椭圆 162836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8" name="椭圆 162837"/>
            <p:cNvSpPr/>
            <p:nvPr/>
          </p:nvSpPr>
          <p:spPr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39" name="椭圆 162838"/>
            <p:cNvSpPr/>
            <p:nvPr/>
          </p:nvSpPr>
          <p:spPr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0" name="椭圆 162839"/>
            <p:cNvSpPr/>
            <p:nvPr/>
          </p:nvSpPr>
          <p:spPr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1" name="椭圆 162840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2" name="椭圆 162841"/>
            <p:cNvSpPr/>
            <p:nvPr/>
          </p:nvSpPr>
          <p:spPr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3" name="椭圆 162842"/>
            <p:cNvSpPr/>
            <p:nvPr/>
          </p:nvSpPr>
          <p:spPr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4" name="椭圆 162843"/>
            <p:cNvSpPr/>
            <p:nvPr/>
          </p:nvSpPr>
          <p:spPr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5" name="椭圆 162844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6" name="椭圆 162845"/>
            <p:cNvSpPr/>
            <p:nvPr/>
          </p:nvSpPr>
          <p:spPr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7" name="椭圆 162846"/>
            <p:cNvSpPr/>
            <p:nvPr/>
          </p:nvSpPr>
          <p:spPr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8" name="椭圆 162847"/>
            <p:cNvSpPr/>
            <p:nvPr/>
          </p:nvSpPr>
          <p:spPr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49" name="椭圆 162848"/>
            <p:cNvSpPr/>
            <p:nvPr/>
          </p:nvSpPr>
          <p:spPr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50" name="椭圆 162849"/>
            <p:cNvSpPr/>
            <p:nvPr/>
          </p:nvSpPr>
          <p:spPr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51" name="椭圆 162850"/>
            <p:cNvSpPr/>
            <p:nvPr/>
          </p:nvSpPr>
          <p:spPr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52" name="椭圆 162851"/>
            <p:cNvSpPr/>
            <p:nvPr/>
          </p:nvSpPr>
          <p:spPr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53" name="椭圆 162852"/>
            <p:cNvSpPr/>
            <p:nvPr/>
          </p:nvSpPr>
          <p:spPr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54" name="椭圆 162853"/>
            <p:cNvSpPr/>
            <p:nvPr/>
          </p:nvSpPr>
          <p:spPr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2855" name="椭圆 162854"/>
            <p:cNvSpPr/>
            <p:nvPr/>
          </p:nvSpPr>
          <p:spPr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9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lvl="1" indent="-34734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87425" lvl="2" indent="-29337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81430" lvl="3" indent="-2921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98930" lvl="4" indent="-31623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31" name="矩形 5130"/>
          <p:cNvSpPr/>
          <p:nvPr/>
        </p:nvSpPr>
        <p:spPr>
          <a:xfrm>
            <a:off x="2700338" y="188913"/>
            <a:ext cx="3671888" cy="57626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 fontScale="90000" lnSpcReduction="10000"/>
          </a:bodyPr>
          <a:p>
            <a:pPr algn="ctr" fontAlgn="base"/>
            <a:r>
              <a:rPr lang="zh-CN" altLang="en-US" sz="3600" b="0" strike="noStrike" noProof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第二单元</a:t>
            </a:r>
            <a:endParaRPr lang="zh-CN" altLang="en-US" sz="3600" b="0" strike="noStrike" noProof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3" name="矩形 5131"/>
          <p:cNvSpPr/>
          <p:nvPr/>
        </p:nvSpPr>
        <p:spPr>
          <a:xfrm>
            <a:off x="1979613" y="1628775"/>
            <a:ext cx="4897437" cy="17287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商鞅变法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6168" name="矩形 476167"/>
          <p:cNvSpPr/>
          <p:nvPr/>
        </p:nvSpPr>
        <p:spPr>
          <a:xfrm>
            <a:off x="395288" y="3598863"/>
            <a:ext cx="8351837" cy="2740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"/>
              </a:spcBef>
            </a:pPr>
            <a:r>
              <a:rPr lang="zh-CN" altLang="en-US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学习目标：</a:t>
            </a:r>
            <a:endParaRPr lang="zh-CN" altLang="en-US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"/>
              </a:spcBef>
            </a:pP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（</a:t>
            </a:r>
            <a:r>
              <a:rPr lang="en-US" altLang="zh-CN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）知道春秋战国时期各国改革的基本史实，认识春秋战国时期的时代特征。（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"/>
              </a:spcBef>
            </a:pP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（</a:t>
            </a:r>
            <a:r>
              <a:rPr lang="en-US" altLang="zh-CN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）了解商鞅变法的具体措施和内容，认识其特点。（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"/>
              </a:spcBef>
            </a:pP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（</a:t>
            </a:r>
            <a:r>
              <a:rPr lang="en-US" altLang="zh-CN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）探讨商鞅变法的历史作用。（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endParaRPr lang="zh-CN" altLang="en-US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539750" y="3714274"/>
            <a:ext cx="8064500" cy="583565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提高生产积极性，</a:t>
            </a:r>
            <a:r>
              <a:rPr lang="zh-CN" altLang="en-US" sz="3200" b="0" dirty="0">
                <a:solidFill>
                  <a:schemeClr val="bg1"/>
                </a:solidFill>
                <a:sym typeface="+mn-ea"/>
              </a:rPr>
              <a:t>推动封建经济发展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8" name="矩形 16387"/>
          <p:cNvSpPr/>
          <p:nvPr/>
        </p:nvSpPr>
        <p:spPr>
          <a:xfrm>
            <a:off x="107950" y="1481138"/>
            <a:ext cx="63357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㈠富国之策：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107950" y="2128838"/>
            <a:ext cx="9036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废除井田制，承认土地私有，允许土地买卖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5" name="矩形 16389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8" grpId="0"/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17409"/>
          <p:cNvSpPr/>
          <p:nvPr/>
        </p:nvSpPr>
        <p:spPr>
          <a:xfrm>
            <a:off x="107950" y="2852738"/>
            <a:ext cx="67691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重农抑商，奖励耕织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2" name="矩形 17411"/>
          <p:cNvSpPr/>
          <p:nvPr/>
        </p:nvSpPr>
        <p:spPr>
          <a:xfrm>
            <a:off x="781050" y="4285774"/>
            <a:ext cx="7607300" cy="583565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增加财政收入，提高生产积极性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8" name="矩形 17412"/>
          <p:cNvSpPr/>
          <p:nvPr/>
        </p:nvSpPr>
        <p:spPr>
          <a:xfrm>
            <a:off x="107950" y="1481138"/>
            <a:ext cx="63357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㈠富国之策：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9" name="矩形 17413"/>
          <p:cNvSpPr/>
          <p:nvPr/>
        </p:nvSpPr>
        <p:spPr>
          <a:xfrm>
            <a:off x="107950" y="2128838"/>
            <a:ext cx="9036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废除井田制，承认土地私有，允许土地买卖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90" name="矩形 17415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/>
      <p:bldP spid="163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18433"/>
          <p:cNvSpPr/>
          <p:nvPr/>
        </p:nvSpPr>
        <p:spPr>
          <a:xfrm>
            <a:off x="107950" y="3500438"/>
            <a:ext cx="53276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统一度量衡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5" name="矩形 18434"/>
          <p:cNvSpPr/>
          <p:nvPr/>
        </p:nvSpPr>
        <p:spPr>
          <a:xfrm>
            <a:off x="971550" y="4579462"/>
            <a:ext cx="7416800" cy="583565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便利各地经济交流</a:t>
            </a:r>
            <a:r>
              <a:rPr lang="zh-CN" altLang="en-US" sz="3200" dirty="0">
                <a:solidFill>
                  <a:schemeClr val="bg1"/>
                </a:solidFill>
                <a:sym typeface="+mn-ea"/>
              </a:rPr>
              <a:t>，消除割据势力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2" name="矩形 18436"/>
          <p:cNvSpPr/>
          <p:nvPr/>
        </p:nvSpPr>
        <p:spPr>
          <a:xfrm>
            <a:off x="107950" y="2852738"/>
            <a:ext cx="67691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重农抑商，奖励耕织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3" name="矩形 18437"/>
          <p:cNvSpPr/>
          <p:nvPr/>
        </p:nvSpPr>
        <p:spPr>
          <a:xfrm>
            <a:off x="107950" y="1481138"/>
            <a:ext cx="63357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㈠经济：富国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4" name="矩形 18438"/>
          <p:cNvSpPr/>
          <p:nvPr/>
        </p:nvSpPr>
        <p:spPr>
          <a:xfrm>
            <a:off x="107950" y="2128838"/>
            <a:ext cx="9036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废除井田制，承认土地私有，允许土地买卖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5" name="矩形 18440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  <p:bldP spid="17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9457"/>
          <p:cNvSpPr/>
          <p:nvPr/>
        </p:nvSpPr>
        <p:spPr>
          <a:xfrm>
            <a:off x="684530" y="2206625"/>
            <a:ext cx="6410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奖励军功，实行二十等爵制</a:t>
            </a:r>
            <a:endParaRPr lang="zh-CN" altLang="en-US" sz="3200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0" name="矩形 19459"/>
          <p:cNvSpPr/>
          <p:nvPr/>
        </p:nvSpPr>
        <p:spPr>
          <a:xfrm>
            <a:off x="647383" y="4766628"/>
            <a:ext cx="7848600" cy="579437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提高军队战斗力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36" name="矩形 19460"/>
          <p:cNvSpPr/>
          <p:nvPr/>
        </p:nvSpPr>
        <p:spPr>
          <a:xfrm>
            <a:off x="494983" y="1477010"/>
            <a:ext cx="49323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㈡军事：强兵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7" name="矩形 19462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4530" y="2977515"/>
            <a:ext cx="6410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严禁私斗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3105" y="3781425"/>
            <a:ext cx="77177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/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sym typeface="+mn-ea"/>
              </a:rPr>
              <a:t>3.</a:t>
            </a:r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sym typeface="+mn-ea"/>
              </a:rPr>
              <a:t>废</a:t>
            </a:r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sym typeface="+mn-ea"/>
              </a:rPr>
              <a:t>除“世卿世禄”制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sym typeface="+mn-ea"/>
              </a:rPr>
              <a:t>鼓励贵族建立军功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ldLvl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20481"/>
          <p:cNvSpPr/>
          <p:nvPr/>
        </p:nvSpPr>
        <p:spPr>
          <a:xfrm>
            <a:off x="180340" y="2276158"/>
            <a:ext cx="84248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建立严密户籍制度，制定连坐法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3" name="矩形 20482"/>
          <p:cNvSpPr/>
          <p:nvPr/>
        </p:nvSpPr>
        <p:spPr>
          <a:xfrm>
            <a:off x="863283" y="4957446"/>
            <a:ext cx="7416800" cy="583565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保证兵源，强化对地方的统治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1" name="矩形 20486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36" name="矩形 19460"/>
          <p:cNvSpPr/>
          <p:nvPr/>
        </p:nvSpPr>
        <p:spPr>
          <a:xfrm>
            <a:off x="71438" y="1412875"/>
            <a:ext cx="49323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（三）政治：加强集权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1" name="矩形 21505"/>
          <p:cNvSpPr/>
          <p:nvPr/>
        </p:nvSpPr>
        <p:spPr>
          <a:xfrm>
            <a:off x="252730" y="2989263"/>
            <a:ext cx="8280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废除分封制，推行县制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7" name="矩形 21506"/>
          <p:cNvSpPr/>
          <p:nvPr/>
        </p:nvSpPr>
        <p:spPr>
          <a:xfrm>
            <a:off x="1079183" y="4961255"/>
            <a:ext cx="6985000" cy="579438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加强了中央集权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/>
      <p:bldP spid="19457" grpId="0"/>
      <p:bldP spid="20481" grpId="0"/>
      <p:bldP spid="2150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22529"/>
          <p:cNvSpPr/>
          <p:nvPr/>
        </p:nvSpPr>
        <p:spPr>
          <a:xfrm>
            <a:off x="429260" y="2247900"/>
            <a:ext cx="5468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焚烧诗书，制定秦律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611188" y="5441950"/>
            <a:ext cx="7704137" cy="579438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加强思想统治，使改革合法化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10" name="矩形 22534"/>
          <p:cNvSpPr/>
          <p:nvPr/>
        </p:nvSpPr>
        <p:spPr>
          <a:xfrm>
            <a:off x="71438" y="1412875"/>
            <a:ext cx="49323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（四）思想习俗：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1" name="矩形 22536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15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23553"/>
          <p:cNvSpPr txBox="1"/>
          <p:nvPr/>
        </p:nvSpPr>
        <p:spPr>
          <a:xfrm>
            <a:off x="2219643" y="529908"/>
            <a:ext cx="58324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如何认识商鞅的“燔诗书”？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341630" y="1290320"/>
            <a:ext cx="9036050" cy="2945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从当时来看，他的做法是值得肯定的。为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了更好地执行变法，就必须排除复古思想；要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排除复古思想，就必须要排斥主张复古的儒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家；要排斥儒家，那么焚烧诗书算是一个有效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的办法。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107950" y="4705350"/>
            <a:ext cx="9036050" cy="1747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从历史长河来看，焚烧诗书损失了大量有</a:t>
            </a:r>
            <a:endParaRPr lang="zh-CN" altLang="en-US" sz="32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价值的文化典籍，这种对文化的专制和野蛮做</a:t>
            </a:r>
            <a:endParaRPr lang="zh-CN" altLang="en-US" sz="32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法是不可取的。</a:t>
            </a:r>
            <a:endParaRPr lang="zh-CN" altLang="en-US" sz="32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7" name="矩形 23556"/>
          <p:cNvSpPr/>
          <p:nvPr/>
        </p:nvSpPr>
        <p:spPr>
          <a:xfrm>
            <a:off x="233045" y="1250633"/>
            <a:ext cx="8785225" cy="3024187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107950" y="4652963"/>
            <a:ext cx="8785225" cy="1800225"/>
          </a:xfrm>
          <a:prstGeom prst="rect">
            <a:avLst/>
          </a:prstGeom>
          <a:noFill/>
          <a:ln w="952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8" grpId="0" animBg="1"/>
      <p:bldP spid="235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22529"/>
          <p:cNvSpPr/>
          <p:nvPr/>
        </p:nvSpPr>
        <p:spPr>
          <a:xfrm>
            <a:off x="429260" y="2247900"/>
            <a:ext cx="5468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焚烧诗书，制定秦律</a:t>
            </a:r>
            <a:endParaRPr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611188" y="5441950"/>
            <a:ext cx="7704137" cy="579438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加强思想统治，使改革合法化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10" name="矩形 22534"/>
          <p:cNvSpPr/>
          <p:nvPr/>
        </p:nvSpPr>
        <p:spPr>
          <a:xfrm>
            <a:off x="71438" y="1412875"/>
            <a:ext cx="49323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（四）思想习俗：</a:t>
            </a:r>
            <a:endParaRPr lang="zh-CN" altLang="en-US" sz="3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1" name="矩形 22536"/>
          <p:cNvSpPr/>
          <p:nvPr/>
        </p:nvSpPr>
        <p:spPr>
          <a:xfrm>
            <a:off x="107950" y="476250"/>
            <a:ext cx="3455988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三、变法措施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3" name="矩形 25601"/>
          <p:cNvSpPr/>
          <p:nvPr/>
        </p:nvSpPr>
        <p:spPr>
          <a:xfrm>
            <a:off x="429260" y="3137535"/>
            <a:ext cx="76155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改革社会风尚习俗</a:t>
            </a:r>
            <a:r>
              <a:rPr lang="en-US" altLang="zh-CN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dirty="0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强制推行小家庭政策</a:t>
            </a:r>
            <a:endParaRPr lang="en-US" altLang="zh-CN" sz="3200" dirty="0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611188" y="5442268"/>
            <a:ext cx="7634287" cy="579437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维持社会稳定，增加财政收入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560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36865"/>
          <p:cNvSpPr/>
          <p:nvPr/>
        </p:nvSpPr>
        <p:spPr>
          <a:xfrm>
            <a:off x="268605" y="1265555"/>
            <a:ext cx="87699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⑴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措施最全面：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涉及政治、经济、军事、文化、习俗等方面；</a:t>
            </a:r>
            <a:endParaRPr lang="zh-CN" altLang="en-US" dirty="0">
              <a:solidFill>
                <a:srgbClr val="0000FF"/>
              </a:solidFill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24578" name="矩形 36866"/>
          <p:cNvSpPr/>
          <p:nvPr/>
        </p:nvSpPr>
        <p:spPr>
          <a:xfrm>
            <a:off x="2853055" y="260350"/>
            <a:ext cx="42926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商鞅变法的特点</a:t>
            </a:r>
            <a:endParaRPr lang="zh-CN" altLang="en-US" sz="4000" dirty="0">
              <a:solidFill>
                <a:srgbClr val="66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68" name="矩形 36867"/>
          <p:cNvSpPr/>
          <p:nvPr/>
        </p:nvSpPr>
        <p:spPr>
          <a:xfrm>
            <a:off x="268605" y="2494280"/>
            <a:ext cx="8769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⑵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措施最彻底：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废除井田制，废除世卿世禄；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69" name="矩形 36868"/>
          <p:cNvSpPr/>
          <p:nvPr/>
        </p:nvSpPr>
        <p:spPr>
          <a:xfrm>
            <a:off x="268605" y="3427730"/>
            <a:ext cx="8769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⑶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历时最长久：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先后两次改革，持续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</a:rPr>
              <a:t>18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年；</a:t>
            </a:r>
            <a:endParaRPr lang="zh-CN" altLang="en-US" sz="32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70" name="矩形 36869"/>
          <p:cNvSpPr/>
          <p:nvPr/>
        </p:nvSpPr>
        <p:spPr>
          <a:xfrm>
            <a:off x="268605" y="4146550"/>
            <a:ext cx="876998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⑷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推行力度最大：</a:t>
            </a:r>
            <a:r>
              <a:rPr lang="zh-CN" altLang="en-US" dirty="0">
                <a:solidFill>
                  <a:srgbClr val="0000CC"/>
                </a:solidFill>
                <a:latin typeface="黑体" panose="02010609060101010101" pitchFamily="49" charset="-122"/>
                <a:sym typeface="+mn-ea"/>
              </a:rPr>
              <a:t>改变“刑不上大夫”的传统，严惩旧势力</a:t>
            </a:r>
            <a:endParaRPr lang="zh-CN" altLang="en-US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71" name="矩形 36870"/>
          <p:cNvSpPr/>
          <p:nvPr/>
        </p:nvSpPr>
        <p:spPr>
          <a:xfrm>
            <a:off x="370840" y="5318125"/>
            <a:ext cx="83896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⑸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成效最明显：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增强秦国实力，为秦统一奠定了基础。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72" name="矩形 36871"/>
          <p:cNvSpPr/>
          <p:nvPr/>
        </p:nvSpPr>
        <p:spPr>
          <a:xfrm>
            <a:off x="238760" y="1270000"/>
            <a:ext cx="8666480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3" name="矩形 36872"/>
          <p:cNvSpPr/>
          <p:nvPr/>
        </p:nvSpPr>
        <p:spPr>
          <a:xfrm>
            <a:off x="238760" y="2540000"/>
            <a:ext cx="8666480" cy="6464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4" name="矩形 36873"/>
          <p:cNvSpPr/>
          <p:nvPr/>
        </p:nvSpPr>
        <p:spPr>
          <a:xfrm>
            <a:off x="268605" y="5234305"/>
            <a:ext cx="8666480" cy="11506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5" name="矩形 36874"/>
          <p:cNvSpPr/>
          <p:nvPr/>
        </p:nvSpPr>
        <p:spPr>
          <a:xfrm>
            <a:off x="238760" y="3361055"/>
            <a:ext cx="8666480" cy="64579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6" name="矩形 36875"/>
          <p:cNvSpPr/>
          <p:nvPr/>
        </p:nvSpPr>
        <p:spPr>
          <a:xfrm>
            <a:off x="238760" y="4149725"/>
            <a:ext cx="8666480" cy="9417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69" grpId="0"/>
      <p:bldP spid="36870" grpId="0"/>
      <p:bldP spid="368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占位符 16385"/>
          <p:cNvSpPr/>
          <p:nvPr>
            <p:ph type="body" idx="1"/>
          </p:nvPr>
        </p:nvSpPr>
        <p:spPr>
          <a:xfrm>
            <a:off x="278765" y="1498918"/>
            <a:ext cx="8820150" cy="3200400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en-US" altLang="zh-CN" sz="6000" b="1">
                <a:solidFill>
                  <a:srgbClr val="A50021"/>
                </a:solidFill>
              </a:rPr>
              <a:t>       </a:t>
            </a:r>
            <a:r>
              <a:rPr lang="zh-CN" altLang="en-US" sz="4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阅读课本27页到28页相关内容,总结商鞅变法对秦国起到了哪些作用</a:t>
            </a:r>
            <a:r>
              <a:rPr lang="en-US" altLang="zh-CN" sz="4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4800" b="1">
              <a:solidFill>
                <a:srgbClr val="A5002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7090" y="4610735"/>
            <a:ext cx="5320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政治、经济、军事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7169"/>
          <p:cNvSpPr/>
          <p:nvPr/>
        </p:nvSpPr>
        <p:spPr>
          <a:xfrm>
            <a:off x="1692275" y="24923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222250" y="1912938"/>
            <a:ext cx="9036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en-US" altLang="zh-CN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大变革</a:t>
            </a:r>
            <a:r>
              <a:rPr lang="en-US" altLang="zh-CN" sz="3200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奴隶制向封建制过渡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7" name="矩形 7174"/>
          <p:cNvSpPr/>
          <p:nvPr/>
        </p:nvSpPr>
        <p:spPr>
          <a:xfrm>
            <a:off x="504825" y="84137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春秋战国时期的历史特征：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6" name="矩形 7175"/>
          <p:cNvSpPr/>
          <p:nvPr/>
        </p:nvSpPr>
        <p:spPr>
          <a:xfrm>
            <a:off x="222250" y="2651125"/>
            <a:ext cx="88566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en-US" altLang="zh-CN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大动荡</a:t>
            </a:r>
            <a:r>
              <a:rPr lang="en-US" altLang="zh-CN" sz="3200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战争频繁，诸侯争霸，民族融合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7" name="矩形 7176"/>
          <p:cNvSpPr/>
          <p:nvPr/>
        </p:nvSpPr>
        <p:spPr>
          <a:xfrm>
            <a:off x="179388" y="3363913"/>
            <a:ext cx="86407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en-US" altLang="zh-CN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□</a:t>
            </a:r>
            <a:r>
              <a:rPr lang="zh-CN" altLang="en-US" sz="3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大发展</a:t>
            </a:r>
            <a:r>
              <a:rPr lang="en-US" altLang="zh-CN" sz="3200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经济、思想文化、科学技术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  <p:bldP spid="7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71755" y="2059940"/>
            <a:ext cx="8543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⑴</a:t>
            </a:r>
            <a:r>
              <a:rPr lang="zh-CN" altLang="en-US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变法轻视教化，鼓吹轻罪重罚；</a:t>
            </a:r>
            <a:endParaRPr lang="zh-CN" altLang="en-US" sz="2800" b="1">
              <a:solidFill>
                <a:srgbClr val="A5002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71755" y="2562860"/>
            <a:ext cx="862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3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⑵</a:t>
            </a:r>
            <a:r>
              <a:rPr lang="zh-CN" altLang="en-US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变法一定程度上加重了广大人民所受的剥削和压迫；</a:t>
            </a:r>
            <a:endParaRPr lang="zh-CN" altLang="en-US" sz="2800" b="1">
              <a:solidFill>
                <a:srgbClr val="A5002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71755" y="3571240"/>
            <a:ext cx="8795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3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⑷</a:t>
            </a:r>
            <a:r>
              <a:rPr lang="zh-CN" altLang="en-US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商鞅的严刑酷法和文化高压政策对后世也有消极影响；</a:t>
            </a:r>
            <a:endParaRPr lang="zh-CN" altLang="en-US" sz="2800" b="1">
              <a:solidFill>
                <a:srgbClr val="A5002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71755" y="3067685"/>
            <a:ext cx="8377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3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⑶</a:t>
            </a:r>
            <a:r>
              <a:rPr lang="zh-CN" altLang="en-US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变法未与旧制度、旧文化、旧习俗彻底划清界限；</a:t>
            </a:r>
            <a:endParaRPr lang="zh-CN" altLang="en-US" sz="2800" b="1">
              <a:solidFill>
                <a:srgbClr val="A5002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71755" y="1076325"/>
            <a:ext cx="84124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商鞅变法的历史局限</a:t>
            </a:r>
            <a:endParaRPr lang="zh-CN" altLang="en-US" sz="4000" b="1">
              <a:solidFill>
                <a:srgbClr val="66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1258888" y="0"/>
            <a:ext cx="73453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富国强兵的秦国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---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商鞅变法的影响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71755" y="4076065"/>
            <a:ext cx="8725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A50021"/>
                </a:solidFill>
                <a:latin typeface="Arial" panose="020B0604020202020204" pitchFamily="34" charset="0"/>
                <a:ea typeface="楷体_GB2312" pitchFamily="49" charset="-122"/>
              </a:rPr>
              <a:t>⑸</a:t>
            </a:r>
            <a:r>
              <a:rPr lang="zh-CN" altLang="en-US" sz="2800" b="1">
                <a:solidFill>
                  <a:srgbClr val="A50021"/>
                </a:solidFill>
                <a:latin typeface="楷体_GB2312" pitchFamily="49" charset="-122"/>
                <a:ea typeface="楷体_GB2312" pitchFamily="49" charset="-122"/>
              </a:rPr>
              <a:t>压制工商业发展，违背社会发展规律，不利于商品经济的发展</a:t>
            </a:r>
            <a:endParaRPr lang="zh-CN" altLang="en-US" sz="2800" b="1">
              <a:solidFill>
                <a:srgbClr val="A5002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  <p:bldP spid="235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矩形 27651"/>
          <p:cNvSpPr/>
          <p:nvPr/>
        </p:nvSpPr>
        <p:spPr>
          <a:xfrm>
            <a:off x="436880" y="1413510"/>
            <a:ext cx="827024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⑴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新法触犯了奴隶主贵族的利益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⑵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秦孝公去世，商鞅失去后盾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⑶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司马迁认为：商鞅刻薄寡恩，用刑太过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⑷</a:t>
            </a:r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商鞅权势太重，行事专断，导致与秦惠王矛盾加剧。</a:t>
            </a:r>
            <a:endParaRPr lang="zh-CN" altLang="en-US" sz="320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4" name="矩形 27652"/>
          <p:cNvSpPr/>
          <p:nvPr/>
        </p:nvSpPr>
        <p:spPr>
          <a:xfrm>
            <a:off x="2483803" y="262255"/>
            <a:ext cx="417671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dirty="0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商鞅之死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（死因）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2" name="矩形 215041"/>
          <p:cNvSpPr/>
          <p:nvPr/>
        </p:nvSpPr>
        <p:spPr>
          <a:xfrm>
            <a:off x="0" y="0"/>
            <a:ext cx="8353425" cy="8842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探究：守旧贵族诬告商鞅“谋反”，结果商鞅被处死。请大家议一议，商鞅变法是成功了，还是失败了？为什么？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43" name="文本框 215042"/>
          <p:cNvSpPr txBox="1"/>
          <p:nvPr/>
        </p:nvSpPr>
        <p:spPr>
          <a:xfrm>
            <a:off x="0" y="981075"/>
            <a:ext cx="84248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10000"/>
              </a:spcBef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评价标准：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一场变法和改革成功或失败的标准，不在于实施变法的人的生与死，而在于变法的目的是否达到。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44" name="矩形 215043"/>
          <p:cNvSpPr/>
          <p:nvPr/>
        </p:nvSpPr>
        <p:spPr>
          <a:xfrm>
            <a:off x="-323850" y="1773555"/>
            <a:ext cx="9864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结果：“商鞅虽死，而秦卒行其法。”（说明变法本身是成功的）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45" name="矩形 215044"/>
          <p:cNvSpPr/>
          <p:nvPr/>
        </p:nvSpPr>
        <p:spPr>
          <a:xfrm>
            <a:off x="0" y="2276475"/>
            <a:ext cx="8353425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探究：商鞅变法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本身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是成功的</a:t>
            </a:r>
            <a:r>
              <a:rPr lang="en-US" altLang="zh-CN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为什么能够成功？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46" name="文本框 215045"/>
          <p:cNvSpPr txBox="1"/>
          <p:nvPr/>
        </p:nvSpPr>
        <p:spPr>
          <a:xfrm>
            <a:off x="-107950" y="2708275"/>
            <a:ext cx="9648825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6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）顺应历史潮流，符合新兴地主阶级要求（根本）； 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）改革措施全面彻底，赏罚分明，执法如山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法不阿贵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；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）充分的舆论宣传，取信于民</a:t>
            </a:r>
            <a:r>
              <a:rPr lang="zh-CN" altLang="en-US" sz="2800" b="1" dirty="0">
                <a:latin typeface="Arial" panose="020B0604020202020204" pitchFamily="34" charset="0"/>
              </a:rPr>
              <a:t>（“南门徙木”）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；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）秦孝公大力支持（政治保障）；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b="1" dirty="0">
                <a:latin typeface="Arial" panose="020B0604020202020204" pitchFamily="34" charset="0"/>
              </a:rPr>
              <a:t>干扰力量相对少（君强贵弱、三家分晋）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47" name="矩形 215046"/>
          <p:cNvSpPr/>
          <p:nvPr/>
        </p:nvSpPr>
        <p:spPr>
          <a:xfrm>
            <a:off x="-180975" y="6338888"/>
            <a:ext cx="86756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</a:rPr>
              <a:t>）商鞅敢于同旧势力坚决斗争 （个人的作用）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15051" name="文本框 215050"/>
          <p:cNvSpPr txBox="1"/>
          <p:nvPr/>
        </p:nvSpPr>
        <p:spPr>
          <a:xfrm>
            <a:off x="0" y="2852738"/>
            <a:ext cx="9144000" cy="57943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改革能否成功，取决于哪些因素？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15052" name="文本框 215051"/>
          <p:cNvSpPr txBox="1"/>
          <p:nvPr/>
        </p:nvSpPr>
        <p:spPr>
          <a:xfrm>
            <a:off x="0" y="2781300"/>
            <a:ext cx="91440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前提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顺应历史发展潮流（生产力）</a:t>
            </a:r>
            <a:endParaRPr lang="zh-CN" altLang="en-US" sz="28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buClr>
                <a:schemeClr val="bg1"/>
              </a:buClr>
            </a:pPr>
            <a:r>
              <a:rPr lang="en-US" altLang="zh-CN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关键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掌握政权、人民支持</a:t>
            </a:r>
            <a:endParaRPr lang="zh-CN" altLang="en-US" sz="28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buClr>
                <a:schemeClr val="bg1"/>
              </a:buClr>
            </a:pPr>
            <a:r>
              <a:rPr lang="en-US" altLang="zh-CN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其他因素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力量对比是否有利于改革；改革者的勇气；改革的措施是否符合当时实际，等等。  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5054" name="文本框 215053"/>
          <p:cNvSpPr txBox="1"/>
          <p:nvPr/>
        </p:nvSpPr>
        <p:spPr>
          <a:xfrm>
            <a:off x="250825" y="2565400"/>
            <a:ext cx="8893175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 algn="ctr">
              <a:buClr>
                <a:schemeClr val="bg1"/>
              </a:buClr>
            </a:pP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由此，你从中得出什么认识？</a:t>
            </a:r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058" name="文本框 215057"/>
          <p:cNvSpPr txBox="1"/>
          <p:nvPr/>
        </p:nvSpPr>
        <p:spPr>
          <a:xfrm>
            <a:off x="0" y="3429000"/>
            <a:ext cx="9144000" cy="26543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认识：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b="1" u="sng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商鞅之死是其个人的悲剧，也是改革者的悲剧；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b="1" u="sng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改革充满阻力，有时会付出沉重代价，必须坚持不懈，克服阻力；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b="1" u="sng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改革也是一场革命，是国家富强、社会进步的重要动力，必须顺应潮流、与时俱进。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>
                                            <p:txEl>
                                              <p:charRg st="2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2">
                                            <p:txEl>
                                              <p:charRg st="2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>
                                            <p:txEl>
                                              <p:charRg st="3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2">
                                            <p:txEl>
                                              <p:charRg st="3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046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046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charRg st="5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046">
                                            <p:txEl>
                                              <p:charRg st="56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charRg st="8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15046">
                                            <p:txEl>
                                              <p:charRg st="82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charRg st="10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15046">
                                            <p:txEl>
                                              <p:charRg st="10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" fill="hold"/>
                                        <p:tgtEl>
                                          <p:spTgt spid="215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5" grpId="0" bldLvl="0" animBg="1"/>
      <p:bldP spid="215047" grpId="0"/>
      <p:bldP spid="215051" grpId="0" bldLvl="0" animBg="1"/>
      <p:bldP spid="215054" grpId="0" bldLvl="0" animBg="1"/>
      <p:bldP spid="21505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8193"/>
          <p:cNvSpPr txBox="1"/>
          <p:nvPr/>
        </p:nvSpPr>
        <p:spPr>
          <a:xfrm>
            <a:off x="34925" y="833438"/>
            <a:ext cx="68421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（一）春秋战国时期的社会状况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0" name="直接连接符 8203"/>
          <p:cNvSpPr/>
          <p:nvPr/>
        </p:nvSpPr>
        <p:spPr>
          <a:xfrm>
            <a:off x="107950" y="1412875"/>
            <a:ext cx="5759450" cy="0"/>
          </a:xfrm>
          <a:prstGeom prst="line">
            <a:avLst/>
          </a:prstGeom>
          <a:ln w="76200" cap="flat" cmpd="tri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5" name="矩形 8204"/>
          <p:cNvSpPr/>
          <p:nvPr/>
        </p:nvSpPr>
        <p:spPr>
          <a:xfrm>
            <a:off x="828675" y="2984500"/>
            <a:ext cx="2593975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铁器、牛耕的</a:t>
            </a:r>
            <a:endParaRPr lang="zh-CN" altLang="en-US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出现与推广</a:t>
            </a:r>
            <a:endParaRPr lang="zh-CN" altLang="en-US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6" name="矩形 8205"/>
          <p:cNvSpPr/>
          <p:nvPr/>
        </p:nvSpPr>
        <p:spPr>
          <a:xfrm>
            <a:off x="755650" y="4433888"/>
            <a:ext cx="259238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手工业进步</a:t>
            </a:r>
            <a:endParaRPr lang="zh-CN" altLang="en-US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7" name="矩形 8206"/>
          <p:cNvSpPr/>
          <p:nvPr/>
        </p:nvSpPr>
        <p:spPr>
          <a:xfrm>
            <a:off x="4368800" y="3852863"/>
            <a:ext cx="2684463" cy="65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土地私有制确立</a:t>
            </a:r>
            <a:endParaRPr lang="zh-CN" altLang="en-US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9" name="矩形 8208"/>
          <p:cNvSpPr/>
          <p:nvPr/>
        </p:nvSpPr>
        <p:spPr>
          <a:xfrm>
            <a:off x="757238" y="2922588"/>
            <a:ext cx="2735262" cy="10795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10" name="矩形 8209"/>
          <p:cNvSpPr/>
          <p:nvPr/>
        </p:nvSpPr>
        <p:spPr>
          <a:xfrm>
            <a:off x="757238" y="4362450"/>
            <a:ext cx="2735262" cy="6477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12" name="矩形 8211"/>
          <p:cNvSpPr/>
          <p:nvPr/>
        </p:nvSpPr>
        <p:spPr>
          <a:xfrm>
            <a:off x="4271963" y="3856038"/>
            <a:ext cx="3119437" cy="6477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18" name="文本框 8217"/>
          <p:cNvSpPr txBox="1"/>
          <p:nvPr/>
        </p:nvSpPr>
        <p:spPr>
          <a:xfrm>
            <a:off x="107950" y="1628775"/>
            <a:ext cx="30956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经济：</a:t>
            </a:r>
            <a:endParaRPr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8" name="文本框 8219"/>
          <p:cNvSpPr txBox="1"/>
          <p:nvPr/>
        </p:nvSpPr>
        <p:spPr>
          <a:xfrm>
            <a:off x="250825" y="123825"/>
            <a:ext cx="4608513" cy="6413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一、商鞅变法的背景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2575" y="1689100"/>
            <a:ext cx="5187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新兴地主和自耕农要求打破束缚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8205" grpId="0"/>
      <p:bldP spid="8209" grpId="0" animBg="1"/>
      <p:bldP spid="8210" grpId="0" animBg="1"/>
      <p:bldP spid="8206" grpId="0"/>
      <p:bldP spid="8207" grpId="0"/>
      <p:bldP spid="8212" grpId="0" bldLvl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107950" y="2492375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政治：</a:t>
            </a:r>
            <a:endParaRPr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1547813" y="2611438"/>
            <a:ext cx="447357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新兴地主要求改革奴隶制度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107950" y="4064000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思想：</a:t>
            </a:r>
            <a:endParaRPr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1441450" y="4224338"/>
            <a:ext cx="62611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主张以法治国的法家学说成为各国变法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l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改革的思想理论武器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476375" y="3419475"/>
            <a:ext cx="59039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各国为富国强兵，要求实行改革变法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107950" y="3300413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军事：</a:t>
            </a:r>
            <a:endParaRPr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9" name="文本框 9223"/>
          <p:cNvSpPr txBox="1"/>
          <p:nvPr/>
        </p:nvSpPr>
        <p:spPr>
          <a:xfrm>
            <a:off x="34925" y="692150"/>
            <a:ext cx="6842125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（一）春秋战国时期的社会状况</a:t>
            </a:r>
            <a:endParaRPr lang="zh-CN" altLang="en-US" sz="36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直接连接符 9224"/>
          <p:cNvSpPr/>
          <p:nvPr/>
        </p:nvSpPr>
        <p:spPr>
          <a:xfrm>
            <a:off x="107950" y="1412875"/>
            <a:ext cx="5759450" cy="0"/>
          </a:xfrm>
          <a:prstGeom prst="line">
            <a:avLst/>
          </a:prstGeom>
          <a:ln w="76200" cap="flat" cmpd="tri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1" name="文本框 9225"/>
          <p:cNvSpPr txBox="1"/>
          <p:nvPr/>
        </p:nvSpPr>
        <p:spPr>
          <a:xfrm>
            <a:off x="107950" y="1628775"/>
            <a:ext cx="30956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经济：</a:t>
            </a:r>
            <a:endParaRPr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2" name="文本框 3"/>
          <p:cNvSpPr txBox="1"/>
          <p:nvPr/>
        </p:nvSpPr>
        <p:spPr>
          <a:xfrm>
            <a:off x="1547813" y="1689100"/>
            <a:ext cx="5187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新兴地主和自耕农要求打破束缚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3" grpId="0"/>
      <p:bldP spid="9222" grpId="0"/>
      <p:bldP spid="9220" grpId="0"/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735" y="983933"/>
            <a:ext cx="8814911" cy="48853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9758" y="1843564"/>
            <a:ext cx="2849880" cy="2414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just">
              <a:lnSpc>
                <a:spcPct val="140000"/>
              </a:lnSpc>
            </a:pP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魏国</a:t>
            </a:r>
            <a:r>
              <a:rPr lang="en-US" altLang="zh-CN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——</a:t>
            </a: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李悝变法</a:t>
            </a:r>
            <a:endParaRPr lang="zh-CN" altLang="en-US" sz="18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楚国</a:t>
            </a:r>
            <a:r>
              <a:rPr lang="en-US" altLang="zh-CN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——</a:t>
            </a: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吴起变法</a:t>
            </a:r>
            <a:endParaRPr lang="zh-CN" altLang="en-US" sz="18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齐国</a:t>
            </a:r>
            <a:r>
              <a:rPr lang="en-US" altLang="zh-CN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——</a:t>
            </a: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邹忌改革</a:t>
            </a:r>
            <a:endParaRPr lang="zh-CN" altLang="en-US" sz="18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韩国</a:t>
            </a:r>
            <a:r>
              <a:rPr lang="en-US" altLang="zh-CN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——</a:t>
            </a: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申不害变法</a:t>
            </a:r>
            <a:endParaRPr lang="zh-CN" altLang="en-US" sz="18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赵国</a:t>
            </a:r>
            <a:r>
              <a:rPr lang="en-US" altLang="zh-CN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——</a:t>
            </a: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赵武灵王变革</a:t>
            </a:r>
            <a:endParaRPr lang="zh-CN" altLang="en-US" sz="18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燕国</a:t>
            </a:r>
            <a:r>
              <a:rPr lang="en-US" altLang="zh-CN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——</a:t>
            </a:r>
            <a:r>
              <a:rPr lang="zh-CN" altLang="en-US" sz="18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燕昭王改革</a:t>
            </a:r>
            <a:endParaRPr lang="zh-CN" altLang="en-US" sz="18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79758" y="1082516"/>
            <a:ext cx="2711291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500">
                <a:solidFill>
                  <a:srgbClr val="FF0000"/>
                </a:solidFill>
                <a:latin typeface="字体管家润行" panose="02010600010101010101" charset="-122"/>
                <a:ea typeface="字体管家润行" panose="02010600010101010101" charset="-122"/>
              </a:rPr>
              <a:t>变法风潮</a:t>
            </a:r>
            <a:endParaRPr lang="zh-CN" altLang="en-US" sz="4500">
              <a:solidFill>
                <a:srgbClr val="FF0000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pic>
        <p:nvPicPr>
          <p:cNvPr id="3" name="图片 2" descr="111"/>
          <p:cNvPicPr>
            <a:picLocks noChangeAspect="1"/>
          </p:cNvPicPr>
          <p:nvPr/>
        </p:nvPicPr>
        <p:blipFill>
          <a:blip r:embed="rId1"/>
          <a:srcRect l="14489" t="1430" b="6437"/>
          <a:stretch>
            <a:fillRect/>
          </a:stretch>
        </p:blipFill>
        <p:spPr>
          <a:xfrm>
            <a:off x="370205" y="1271588"/>
            <a:ext cx="5065871" cy="4309586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391252" y="4593908"/>
            <a:ext cx="1200150" cy="400050"/>
          </a:xfrm>
          <a:prstGeom prst="wedgeRectCallout">
            <a:avLst>
              <a:gd name="adj1" fmla="val -65574"/>
              <a:gd name="adj2" fmla="val -81250"/>
            </a:avLst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字体管家润行" panose="02010600010101010101" charset="-122"/>
                <a:ea typeface="字体管家润行" panose="02010600010101010101" charset="-122"/>
              </a:rPr>
              <a:t>吴起变法</a:t>
            </a:r>
            <a:endParaRPr lang="zh-CN" altLang="en-US" sz="1800" b="1" dirty="0">
              <a:solidFill>
                <a:schemeClr val="bg1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397544" y="2516506"/>
            <a:ext cx="1143000" cy="400050"/>
          </a:xfrm>
          <a:prstGeom prst="wedgeRectCallout">
            <a:avLst>
              <a:gd name="adj1" fmla="val -66356"/>
              <a:gd name="adj2" fmla="val 2083"/>
            </a:avLst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字体管家润行" panose="02010600010101010101" charset="-122"/>
                <a:ea typeface="字体管家润行" panose="02010600010101010101" charset="-122"/>
              </a:rPr>
              <a:t>邹忌改革</a:t>
            </a:r>
            <a:endParaRPr lang="zh-CN" altLang="en-US" sz="1800" b="1" dirty="0">
              <a:solidFill>
                <a:schemeClr val="bg1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47129" y="1443423"/>
            <a:ext cx="1363607" cy="400050"/>
          </a:xfrm>
          <a:prstGeom prst="wedgeRectCallout">
            <a:avLst>
              <a:gd name="adj1" fmla="val -50986"/>
              <a:gd name="adj2" fmla="val 86606"/>
            </a:avLst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字体管家润行" panose="02010600010101010101" charset="-122"/>
                <a:ea typeface="字体管家润行" panose="02010600010101010101" charset="-122"/>
              </a:rPr>
              <a:t>燕昭王改革</a:t>
            </a:r>
            <a:endParaRPr lang="zh-CN" altLang="en-US" sz="1800" b="1" dirty="0" smtClean="0">
              <a:solidFill>
                <a:schemeClr val="bg1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2555875" y="2025015"/>
            <a:ext cx="1939290" cy="370840"/>
          </a:xfrm>
          <a:prstGeom prst="wedgeRectCallout">
            <a:avLst>
              <a:gd name="adj1" fmla="val -53462"/>
              <a:gd name="adj2" fmla="val 147429"/>
            </a:avLst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字体管家润行" panose="02010600010101010101" charset="-122"/>
                <a:ea typeface="字体管家润行" panose="02010600010101010101" charset="-122"/>
              </a:rPr>
              <a:t>赵武灵王变革</a:t>
            </a:r>
            <a:endParaRPr lang="zh-CN" altLang="en-US" sz="1800" b="1" dirty="0">
              <a:solidFill>
                <a:schemeClr val="bg1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058386" y="2516505"/>
            <a:ext cx="1143000" cy="400050"/>
          </a:xfrm>
          <a:prstGeom prst="wedgeRectCallout">
            <a:avLst>
              <a:gd name="adj1" fmla="val 51791"/>
              <a:gd name="adj2" fmla="val 144523"/>
            </a:avLst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字体管家润行" panose="02010600010101010101" charset="-122"/>
                <a:ea typeface="字体管家润行" panose="02010600010101010101" charset="-122"/>
              </a:rPr>
              <a:t>李悝变法</a:t>
            </a:r>
            <a:endParaRPr lang="zh-CN" altLang="en-US" sz="1800" b="1" dirty="0">
              <a:solidFill>
                <a:schemeClr val="bg1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650332" y="3469436"/>
            <a:ext cx="1543050" cy="342900"/>
          </a:xfrm>
          <a:prstGeom prst="wedgeRectCallout">
            <a:avLst>
              <a:gd name="adj1" fmla="val -69986"/>
              <a:gd name="adj2" fmla="val -34375"/>
            </a:avLst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字体管家润行" panose="02010600010101010101" charset="-122"/>
                <a:ea typeface="字体管家润行" panose="02010600010101010101" charset="-122"/>
              </a:rPr>
              <a:t>申不害变法</a:t>
            </a:r>
            <a:endParaRPr lang="zh-CN" altLang="en-US" sz="1800" b="1" dirty="0">
              <a:solidFill>
                <a:schemeClr val="bg1"/>
              </a:solidFill>
              <a:latin typeface="字体管家润行" panose="02010600010101010101" charset="-122"/>
              <a:ea typeface="字体管家润行" panose="0201060001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95006" y="3216116"/>
            <a:ext cx="736600" cy="2077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p>
            <a:pPr algn="ctr"/>
            <a:r>
              <a:rPr lang="zh-CN" altLang="en-US" sz="3600">
                <a:latin typeface="方正清楷 简" panose="02000500000000000000" charset="-122"/>
                <a:ea typeface="方正清楷 简" panose="02000500000000000000" charset="-122"/>
              </a:rPr>
              <a:t>兼并战争</a:t>
            </a:r>
            <a:endParaRPr lang="zh-CN" altLang="en-US" sz="36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37860" y="4394359"/>
            <a:ext cx="2850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700" b="1">
                <a:solidFill>
                  <a:srgbClr val="0000FF"/>
                </a:solidFill>
                <a:latin typeface="米开飘逸行楷" panose="02000000000000000000" charset="-122"/>
                <a:ea typeface="米开飘逸行楷" panose="02000000000000000000" charset="-122"/>
                <a:cs typeface="+mn-ea"/>
                <a:sym typeface="+mn-ea"/>
              </a:rPr>
              <a:t>治世不一道</a:t>
            </a:r>
            <a:endParaRPr lang="zh-CN" altLang="en-US" sz="2700" b="1">
              <a:solidFill>
                <a:srgbClr val="0000FF"/>
              </a:solidFill>
              <a:latin typeface="米开飘逸行楷" panose="02000000000000000000" charset="-122"/>
              <a:ea typeface="米开飘逸行楷" panose="02000000000000000000" charset="-122"/>
              <a:cs typeface="+mn-ea"/>
              <a:sym typeface="+mn-ea"/>
            </a:endParaRPr>
          </a:p>
          <a:p>
            <a:pPr algn="ctr"/>
            <a:r>
              <a:rPr lang="zh-CN" altLang="en-US" sz="2700" b="1">
                <a:solidFill>
                  <a:srgbClr val="0000FF"/>
                </a:solidFill>
                <a:latin typeface="米开飘逸行楷" panose="02000000000000000000" charset="-122"/>
                <a:ea typeface="米开飘逸行楷" panose="02000000000000000000" charset="-122"/>
                <a:cs typeface="+mn-ea"/>
                <a:sym typeface="+mn-ea"/>
              </a:rPr>
              <a:t>便国不必法古</a:t>
            </a:r>
            <a:endParaRPr lang="zh-CN" altLang="en-US" sz="2700" b="1">
              <a:solidFill>
                <a:srgbClr val="0000FF"/>
              </a:solidFill>
              <a:latin typeface="米开飘逸行楷" panose="02000000000000000000" charset="-122"/>
              <a:ea typeface="米开飘逸行楷" panose="02000000000000000000" charset="-122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5735" y="983933"/>
            <a:ext cx="1277303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1800">
                <a:solidFill>
                  <a:srgbClr val="FF0000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战国七雄</a:t>
            </a:r>
            <a:endParaRPr lang="zh-CN" altLang="en-US" sz="1800">
              <a:solidFill>
                <a:srgbClr val="FF0000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989" y="5959793"/>
            <a:ext cx="88153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自秦孝公以来, 周室卑微</a:t>
            </a:r>
            <a:r>
              <a:rPr lang="zh-CN" altLang="en-US" sz="24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, </a:t>
            </a:r>
            <a:r>
              <a:rPr lang="zh-CN" altLang="en-US" sz="24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诸侯相兼</a:t>
            </a:r>
            <a:r>
              <a:rPr lang="zh-CN" altLang="en-US" sz="24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, </a:t>
            </a:r>
            <a:r>
              <a:rPr lang="zh-CN" altLang="en-US" sz="2400">
                <a:solidFill>
                  <a:srgbClr val="FF0000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关东</a:t>
            </a:r>
            <a:r>
              <a:rPr lang="zh-CN" altLang="en-US" sz="24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为六国。——《史记·李斯列传》</a:t>
            </a:r>
            <a:endParaRPr lang="zh-CN" altLang="en-US" sz="24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9224" name="文本框 11270"/>
          <p:cNvSpPr txBox="1"/>
          <p:nvPr/>
        </p:nvSpPr>
        <p:spPr>
          <a:xfrm>
            <a:off x="177800" y="95250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（二）春秋战国时期的改革变法风潮</a:t>
            </a:r>
            <a:endParaRPr lang="zh-CN" altLang="en-US" sz="36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7" grpId="0" bldLvl="0" animBg="1"/>
      <p:bldP spid="13" grpId="0" bldLvl="0" animBg="1"/>
      <p:bldP spid="12" grpId="0" bldLvl="0" animBg="1"/>
      <p:bldP spid="21" grpId="0" bldLvl="0" animBg="1"/>
      <p:bldP spid="10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13313"/>
          <p:cNvSpPr/>
          <p:nvPr/>
        </p:nvSpPr>
        <p:spPr>
          <a:xfrm>
            <a:off x="107950" y="3141663"/>
            <a:ext cx="8964613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⑴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秦孝公支持改革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0" name="文本框 13314"/>
          <p:cNvSpPr txBox="1"/>
          <p:nvPr/>
        </p:nvSpPr>
        <p:spPr>
          <a:xfrm>
            <a:off x="34925" y="692150"/>
            <a:ext cx="6842125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（三）秦国的历史机遇</a:t>
            </a:r>
            <a:endParaRPr lang="zh-CN" altLang="en-US" sz="36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直接连接符 13315"/>
          <p:cNvSpPr/>
          <p:nvPr/>
        </p:nvSpPr>
        <p:spPr>
          <a:xfrm>
            <a:off x="107950" y="1412875"/>
            <a:ext cx="5759450" cy="0"/>
          </a:xfrm>
          <a:prstGeom prst="line">
            <a:avLst/>
          </a:prstGeom>
          <a:ln w="76200" cap="flat" cmpd="tri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2" name="矩形 13317"/>
          <p:cNvSpPr/>
          <p:nvPr/>
        </p:nvSpPr>
        <p:spPr>
          <a:xfrm>
            <a:off x="107950" y="1700213"/>
            <a:ext cx="611981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、不利状况：</a:t>
            </a: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落后</a:t>
            </a:r>
            <a:endParaRPr lang="zh-CN" altLang="en-US" sz="36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319" name="矩形 13318"/>
          <p:cNvSpPr/>
          <p:nvPr/>
        </p:nvSpPr>
        <p:spPr>
          <a:xfrm>
            <a:off x="107950" y="2492375"/>
            <a:ext cx="62642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、有利因素：</a:t>
            </a:r>
            <a:endParaRPr lang="zh-CN" altLang="en-US" sz="3600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20" name="矩形 13319"/>
          <p:cNvSpPr/>
          <p:nvPr/>
        </p:nvSpPr>
        <p:spPr>
          <a:xfrm>
            <a:off x="107950" y="3716338"/>
            <a:ext cx="90360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⑵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君主权力较为集中，守旧势力相对薄弱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1" name="矩形 13320"/>
          <p:cNvSpPr/>
          <p:nvPr/>
        </p:nvSpPr>
        <p:spPr>
          <a:xfrm>
            <a:off x="-179070" y="5447983"/>
            <a:ext cx="8712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（5）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三家分晋，使秦国</a:t>
            </a:r>
            <a:r>
              <a:rPr lang="zh-CN" altLang="en-US" sz="32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外患减</a:t>
            </a:r>
            <a:endParaRPr lang="zh-CN" altLang="en-US" sz="320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3" name="矩形 13322"/>
          <p:cNvSpPr/>
          <p:nvPr/>
        </p:nvSpPr>
        <p:spPr>
          <a:xfrm>
            <a:off x="107950" y="4868863"/>
            <a:ext cx="73437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⑷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秦国民风质朴，有尚武精神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4" name="矩形 13323"/>
          <p:cNvSpPr/>
          <p:nvPr/>
        </p:nvSpPr>
        <p:spPr>
          <a:xfrm>
            <a:off x="92075" y="4292600"/>
            <a:ext cx="84407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⑶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法家学说受到秦国君臣民众的认同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79070" y="6031548"/>
            <a:ext cx="8712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（6）</a:t>
            </a:r>
            <a:r>
              <a:rPr lang="en-US" altLang="zh-CN" sz="3200" dirty="0">
                <a:latin typeface="黑体" panose="02010609060101010101" pitchFamily="49" charset="-122"/>
                <a:sym typeface="+mn-ea"/>
              </a:rPr>
              <a:t>“</a:t>
            </a:r>
            <a:r>
              <a:rPr lang="zh-CN" altLang="en-US" sz="3200" dirty="0">
                <a:latin typeface="黑体" panose="02010609060101010101" pitchFamily="49" charset="-122"/>
                <a:sym typeface="+mn-ea"/>
              </a:rPr>
              <a:t>士人游说”，为秦招贤纳能提供条件</a:t>
            </a:r>
            <a:endParaRPr lang="zh-CN" altLang="en-US" sz="320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60482" name="内容占位符 660481"/>
          <p:cNvPicPr>
            <a:picLocks noChangeAspect="1"/>
          </p:cNvPicPr>
          <p:nvPr>
            <p:ph idx="1"/>
          </p:nvPr>
        </p:nvPicPr>
        <p:blipFill>
          <a:blip r:embed="rId1"/>
          <a:srcRect l="2142" t="4745" r="1788" b="3912"/>
          <a:stretch>
            <a:fillRect/>
          </a:stretch>
        </p:blipFill>
        <p:spPr>
          <a:xfrm>
            <a:off x="1453515" y="479425"/>
            <a:ext cx="7213600" cy="58991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66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/>
      <p:bldP spid="13324" grpId="0"/>
      <p:bldP spid="13323" grpId="0"/>
      <p:bldP spid="13321" grpId="0"/>
      <p:bldP spid="2" grpId="0"/>
      <p:bldP spid="12292" grpId="0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62178" name="组合 562177"/>
          <p:cNvGrpSpPr/>
          <p:nvPr/>
        </p:nvGrpSpPr>
        <p:grpSpPr>
          <a:xfrm>
            <a:off x="0" y="304800"/>
            <a:ext cx="9144000" cy="5759450"/>
            <a:chOff x="0" y="0"/>
            <a:chExt cx="5125" cy="3179"/>
          </a:xfrm>
        </p:grpSpPr>
        <p:graphicFrame>
          <p:nvGraphicFramePr>
            <p:cNvPr id="562179" name="对象 562178"/>
            <p:cNvGraphicFramePr>
              <a:graphicFrameLocks noChangeAspect="1"/>
            </p:cNvGraphicFramePr>
            <p:nvPr/>
          </p:nvGraphicFramePr>
          <p:xfrm>
            <a:off x="0" y="0"/>
            <a:ext cx="5125" cy="3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5105400" imgH="3136900" progId="Photoshop.Image.8">
                    <p:embed/>
                  </p:oleObj>
                </mc:Choice>
                <mc:Fallback>
                  <p:oleObj name="" r:id="rId1" imgW="5105400" imgH="3136900" progId="Photoshop.Image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5125" cy="3179"/>
                        </a:xfrm>
                        <a:prstGeom prst="rect">
                          <a:avLst/>
                        </a:prstGeom>
                        <a:solidFill>
                          <a:srgbClr val="99FF66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2180" name="文本框 562179"/>
            <p:cNvSpPr txBox="1"/>
            <p:nvPr/>
          </p:nvSpPr>
          <p:spPr>
            <a:xfrm>
              <a:off x="3400" y="0"/>
              <a:ext cx="1589" cy="724"/>
            </a:xfrm>
            <a:prstGeom prst="rect">
              <a:avLst/>
            </a:prstGeom>
            <a:solidFill>
              <a:srgbClr val="99FF66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4000" b="1">
                  <a:latin typeface="Arial" panose="020B0604020202020204" pitchFamily="34" charset="0"/>
                  <a:ea typeface="黑体" panose="02010609060101010101" pitchFamily="49" charset="-122"/>
                </a:rPr>
                <a:t>秦孝公下令求贤</a:t>
              </a:r>
              <a:endParaRPr lang="zh-CN" altLang="en-US" sz="40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62181" name="文本框 562180"/>
          <p:cNvSpPr txBox="1"/>
          <p:nvPr/>
        </p:nvSpPr>
        <p:spPr>
          <a:xfrm>
            <a:off x="0" y="5029200"/>
            <a:ext cx="9144000" cy="175323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晋夺我先君河西地，诸侯卑秦，丑莫大焉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宾客有能出奇计强秦者，吾尊官，与之分土。                    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98018" name="组合 598017"/>
          <p:cNvGrpSpPr/>
          <p:nvPr/>
        </p:nvGrpSpPr>
        <p:grpSpPr>
          <a:xfrm>
            <a:off x="0" y="692150"/>
            <a:ext cx="9144000" cy="5545138"/>
            <a:chOff x="385" y="663"/>
            <a:chExt cx="4888" cy="3126"/>
          </a:xfrm>
        </p:grpSpPr>
        <p:graphicFrame>
          <p:nvGraphicFramePr>
            <p:cNvPr id="598019" name="对象 598018"/>
            <p:cNvGraphicFramePr/>
            <p:nvPr/>
          </p:nvGraphicFramePr>
          <p:xfrm>
            <a:off x="385" y="663"/>
            <a:ext cx="4888" cy="3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016500" imgH="3060700" progId="Photoshop.Image.8">
                    <p:embed/>
                  </p:oleObj>
                </mc:Choice>
                <mc:Fallback>
                  <p:oleObj name="" r:id="rId1" imgW="5016500" imgH="3060700" progId="Photoshop.Image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85" y="663"/>
                          <a:ext cx="4888" cy="31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8020" name="文本框 598019"/>
            <p:cNvSpPr txBox="1"/>
            <p:nvPr/>
          </p:nvSpPr>
          <p:spPr>
            <a:xfrm>
              <a:off x="385" y="3521"/>
              <a:ext cx="1089" cy="2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>
                  <a:schemeClr val="bg1"/>
                </a:buClr>
              </a:pPr>
              <a:endParaRPr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98021" name="文本框 598020"/>
          <p:cNvSpPr txBox="1"/>
          <p:nvPr/>
        </p:nvSpPr>
        <p:spPr>
          <a:xfrm>
            <a:off x="0" y="304800"/>
            <a:ext cx="2735263" cy="70167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商鞅入秦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14337"/>
          <p:cNvSpPr/>
          <p:nvPr/>
        </p:nvSpPr>
        <p:spPr>
          <a:xfrm>
            <a:off x="107950" y="1841500"/>
            <a:ext cx="59055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（约前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390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前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338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年）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338" name="图片 14338" descr="shangyang"/>
          <p:cNvPicPr>
            <a:picLocks noChangeAspect="1"/>
          </p:cNvPicPr>
          <p:nvPr/>
        </p:nvPicPr>
        <p:blipFill>
          <a:blip r:embed="rId1">
            <a:grayscl/>
            <a:lum bright="6000" contrast="41999"/>
          </a:blip>
          <a:stretch>
            <a:fillRect/>
          </a:stretch>
        </p:blipFill>
        <p:spPr>
          <a:xfrm>
            <a:off x="5508625" y="765175"/>
            <a:ext cx="2871788" cy="35274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</p:pic>
      <p:sp>
        <p:nvSpPr>
          <p:cNvPr id="14339" name="矩形 14339"/>
          <p:cNvSpPr/>
          <p:nvPr/>
        </p:nvSpPr>
        <p:spPr>
          <a:xfrm>
            <a:off x="107950" y="987425"/>
            <a:ext cx="48958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◆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人物概述：</a:t>
            </a:r>
            <a:r>
              <a:rPr lang="zh-CN" altLang="en-US" sz="36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商鞅</a:t>
            </a:r>
            <a:endParaRPr lang="zh-CN" altLang="en-US" sz="3600" dirty="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0" name="矩形 14340"/>
          <p:cNvSpPr/>
          <p:nvPr/>
        </p:nvSpPr>
        <p:spPr>
          <a:xfrm>
            <a:off x="107950" y="2997200"/>
            <a:ext cx="8893175" cy="3397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33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公孙氏，卫国国君后裔；</a:t>
            </a:r>
            <a:endParaRPr lang="zh-CN" altLang="en-US" sz="3600" dirty="0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33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投奔魏国</a:t>
            </a: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遭忽视；</a:t>
            </a:r>
            <a:endParaRPr lang="zh-CN" altLang="en-US" sz="3600" dirty="0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33000"/>
              </a:spcBef>
            </a:pP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投奔秦国（孝公）</a:t>
            </a: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被重用；</a:t>
            </a:r>
            <a:endParaRPr lang="zh-CN" altLang="en-US" sz="3600" dirty="0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33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         任左庶长，官至大良造，赐封商地</a:t>
            </a:r>
            <a:endParaRPr lang="zh-CN" altLang="en-US" sz="32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33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         两次推行变法：前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</a:rPr>
              <a:t>356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年，前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</a:rPr>
              <a:t>350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年</a:t>
            </a:r>
            <a:endParaRPr lang="zh-CN" altLang="en-US" sz="32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4irai3l">
      <a:majorFont>
        <a:latin typeface="DengXian"/>
        <a:ea typeface="DengXian"/>
        <a:cs typeface=""/>
      </a:majorFont>
      <a:minorFont>
        <a:latin typeface="DengXian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twork">
  <a:themeElements>
    <a:clrScheme name="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B8989"/>
      </a:accent6>
      <a:hlink>
        <a:srgbClr val="7E9CE8"/>
      </a:hlink>
      <a:folHlink>
        <a:srgbClr val="D8D8E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C0C0C0"/>
        </a:dk2>
        <a:lt2>
          <a:srgbClr val="4F747B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CDCDC"/>
        </a:accent4>
        <a:accent5>
          <a:srgbClr val="C3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D0B0B"/>
        </a:lt1>
        <a:dk2>
          <a:srgbClr val="FFFFFF"/>
        </a:dk2>
        <a:lt2>
          <a:srgbClr val="3C0000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CDCDC"/>
        </a:accent4>
        <a:accent5>
          <a:srgbClr val="B9B9AD"/>
        </a:accent5>
        <a:accent6>
          <a:srgbClr val="B72D00"/>
        </a:accent6>
        <a:hlink>
          <a:srgbClr val="CC9900"/>
        </a:hlink>
        <a:folHlink>
          <a:srgbClr val="CC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5192B"/>
        </a:lt1>
        <a:dk2>
          <a:srgbClr val="CCCCFF"/>
        </a:dk2>
        <a:lt2>
          <a:srgbClr val="666699"/>
        </a:lt2>
        <a:accent1>
          <a:srgbClr val="4F893D"/>
        </a:accent1>
        <a:accent2>
          <a:srgbClr val="666699"/>
        </a:accent2>
        <a:accent3>
          <a:srgbClr val="AAAAAC"/>
        </a:accent3>
        <a:accent4>
          <a:srgbClr val="DCDCDC"/>
        </a:accent4>
        <a:accent5>
          <a:srgbClr val="B3C4AF"/>
        </a:accent5>
        <a:accent6>
          <a:srgbClr val="5B5B89"/>
        </a:accent6>
        <a:hlink>
          <a:srgbClr val="CC9900"/>
        </a:hlink>
        <a:folHlink>
          <a:srgbClr val="483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6001A"/>
        </a:lt1>
        <a:dk2>
          <a:srgbClr val="CCCC66"/>
        </a:dk2>
        <a:lt2>
          <a:srgbClr val="666699"/>
        </a:lt2>
        <a:accent1>
          <a:srgbClr val="FF3300"/>
        </a:accent1>
        <a:accent2>
          <a:srgbClr val="FF6600"/>
        </a:accent2>
        <a:accent3>
          <a:srgbClr val="C3AAAA"/>
        </a:accent3>
        <a:accent4>
          <a:srgbClr val="DCDCDC"/>
        </a:accent4>
        <a:accent5>
          <a:srgbClr val="FFADAA"/>
        </a:accent5>
        <a:accent6>
          <a:srgbClr val="E55B00"/>
        </a:accent6>
        <a:hlink>
          <a:srgbClr val="CC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54"/>
        </a:lt1>
        <a:dk2>
          <a:srgbClr val="FFFFFF"/>
        </a:dk2>
        <a:lt2>
          <a:srgbClr val="666699"/>
        </a:lt2>
        <a:accent1>
          <a:srgbClr val="3333FF"/>
        </a:accent1>
        <a:accent2>
          <a:srgbClr val="006699"/>
        </a:accent2>
        <a:accent3>
          <a:srgbClr val="AAAAB4"/>
        </a:accent3>
        <a:accent4>
          <a:srgbClr val="DCDCDC"/>
        </a:accent4>
        <a:accent5>
          <a:srgbClr val="ADADFF"/>
        </a:accent5>
        <a:accent6>
          <a:srgbClr val="005B89"/>
        </a:accent6>
        <a:hlink>
          <a:srgbClr val="6699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0054B"/>
        </a:lt1>
        <a:dk2>
          <a:srgbClr val="FFFFFF"/>
        </a:dk2>
        <a:lt2>
          <a:srgbClr val="808080"/>
        </a:lt2>
        <a:accent1>
          <a:srgbClr val="797B9B"/>
        </a:accent1>
        <a:accent2>
          <a:srgbClr val="6B4FB1"/>
        </a:accent2>
        <a:accent3>
          <a:srgbClr val="ADAAB2"/>
        </a:accent3>
        <a:accent4>
          <a:srgbClr val="DCDCDC"/>
        </a:accent4>
        <a:accent5>
          <a:srgbClr val="BEBFCB"/>
        </a:accent5>
        <a:accent6>
          <a:srgbClr val="5F469E"/>
        </a:accent6>
        <a:hlink>
          <a:srgbClr val="7AACCE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29527B"/>
        </a:lt1>
        <a:dk2>
          <a:srgbClr val="FFFFFF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CDCAF"/>
        </a:accent4>
        <a:accent5>
          <a:srgbClr val="E2E2AA"/>
        </a:accent5>
        <a:accent6>
          <a:srgbClr val="5B8989"/>
        </a:accent6>
        <a:hlink>
          <a:srgbClr val="D8D8E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76949"/>
        </a:lt1>
        <a:dk2>
          <a:srgbClr val="FFFFFF"/>
        </a:dk2>
        <a:lt2>
          <a:srgbClr val="666699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CDCDC"/>
        </a:accent4>
        <a:accent5>
          <a:srgbClr val="E2B9AA"/>
        </a:accent5>
        <a:accent6>
          <a:srgbClr val="B78900"/>
        </a:accent6>
        <a:hlink>
          <a:srgbClr val="669900"/>
        </a:hlink>
        <a:folHlink>
          <a:srgbClr val="A4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7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B8989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2242</Words>
  <Application>WPS 演示</Application>
  <PresentationFormat>在屏幕上显示</PresentationFormat>
  <Paragraphs>273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50" baseType="lpstr">
      <vt:lpstr>Arial</vt:lpstr>
      <vt:lpstr>宋体</vt:lpstr>
      <vt:lpstr>Wingdings</vt:lpstr>
      <vt:lpstr>黑体</vt:lpstr>
      <vt:lpstr>隶书</vt:lpstr>
      <vt:lpstr>楷体_GB2312</vt:lpstr>
      <vt:lpstr>Wingdings 2</vt:lpstr>
      <vt:lpstr>Times New Roman</vt:lpstr>
      <vt:lpstr>方正小标宋简体</vt:lpstr>
      <vt:lpstr>字体管家润行</vt:lpstr>
      <vt:lpstr>方正清楷 简</vt:lpstr>
      <vt:lpstr>米开飘逸行楷</vt:lpstr>
      <vt:lpstr>微软雅黑</vt:lpstr>
      <vt:lpstr>Arial Unicode MS</vt:lpstr>
      <vt:lpstr>Calibri</vt:lpstr>
      <vt:lpstr>华文新魏</vt:lpstr>
      <vt:lpstr>华文彩云</vt:lpstr>
      <vt:lpstr>华文行楷</vt:lpstr>
      <vt:lpstr>新宋体</vt:lpstr>
      <vt:lpstr>DengXian</vt:lpstr>
      <vt:lpstr>Segoe Print</vt:lpstr>
      <vt:lpstr>默认设计模板</vt:lpstr>
      <vt:lpstr>1_默认设计模板</vt:lpstr>
      <vt:lpstr>Office 主题</vt:lpstr>
      <vt:lpstr>2_默认设计模板</vt:lpstr>
      <vt:lpstr>Network</vt:lpstr>
      <vt:lpstr>Photoshop.Image.8</vt:lpstr>
      <vt:lpstr>Photoshop.Image.8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梧桐</cp:lastModifiedBy>
  <cp:revision>12</cp:revision>
  <dcterms:created xsi:type="dcterms:W3CDTF">2009-12-12T11:33:00Z</dcterms:created>
  <dcterms:modified xsi:type="dcterms:W3CDTF">2018-11-29T02:54:26Z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