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3"/>
    <p:sldId id="291" r:id="rId4"/>
    <p:sldId id="257" r:id="rId5"/>
    <p:sldId id="258" r:id="rId6"/>
    <p:sldId id="259" r:id="rId7"/>
    <p:sldId id="265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5" r:id="rId24"/>
    <p:sldId id="278" r:id="rId25"/>
    <p:sldId id="279" r:id="rId26"/>
    <p:sldId id="280" r:id="rId27"/>
    <p:sldId id="283" r:id="rId28"/>
    <p:sldId id="281" r:id="rId30"/>
    <p:sldId id="282" r:id="rId31"/>
    <p:sldId id="290" r:id="rId32"/>
    <p:sldId id="288" r:id="rId33"/>
    <p:sldId id="289" r:id="rId3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幻灯片图像占位符 86017"/>
          <p:cNvSpPr>
            <a:spLocks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86019" name="文本占位符 86018"/>
          <p:cNvSpPr/>
          <p:nvPr>
            <p:ph type="body" idx="1"/>
          </p:nvPr>
        </p:nvSpPr>
        <p:spPr>
          <a:noFill/>
          <a:ln>
            <a:noFill/>
          </a:ln>
        </p:spPr>
        <p:txBody>
          <a:bodyPr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13.xml"/><Relationship Id="rId1" Type="http://schemas.openxmlformats.org/officeDocument/2006/relationships/slide" Target="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2.xml"/><Relationship Id="rId1" Type="http://schemas.openxmlformats.org/officeDocument/2006/relationships/slide" Target="slide18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slide" Target="slide13.xml"/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" Target="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" Target="slid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12.xml"/><Relationship Id="rId1" Type="http://schemas.openxmlformats.org/officeDocument/2006/relationships/slide" Target="slid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1.xml"/><Relationship Id="rId1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file:///E:\&#39640;&#32771;&#22797;&#20064;&#36164;&#26009;\18&#23626;&#39640;&#32771;\&#20108;&#36718;&#22797;&#20064;\&#24635;&#20018;&#35762;\&#25919;&#27835;&#36716;&#31227;.mp3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" Target="slide4.xml"/><Relationship Id="rId1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迎考知识总回顾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4" name="标题 40963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792163"/>
          </a:xfrm>
        </p:spPr>
        <p:txBody>
          <a:bodyPr anchor="ctr"/>
          <a:p>
            <a:pPr algn="l"/>
            <a:r>
              <a:rPr lang="zh-CN" altLang="en-US" b="1" dirty="0"/>
              <a:t>第三单元</a:t>
            </a:r>
            <a:endParaRPr lang="zh-CN" altLang="en-US" b="1" dirty="0"/>
          </a:p>
        </p:txBody>
      </p:sp>
      <p:sp>
        <p:nvSpPr>
          <p:cNvPr id="40965" name="文本框 40964"/>
          <p:cNvSpPr txBox="1"/>
          <p:nvPr/>
        </p:nvSpPr>
        <p:spPr>
          <a:xfrm>
            <a:off x="1295400" y="2362200"/>
            <a:ext cx="457200" cy="16287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收入与分配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66" name="直接连接符 40965"/>
          <p:cNvSpPr/>
          <p:nvPr/>
        </p:nvSpPr>
        <p:spPr>
          <a:xfrm flipH="1" flipV="1">
            <a:off x="1752600" y="31242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0967" name="组合 40966"/>
          <p:cNvGrpSpPr/>
          <p:nvPr/>
        </p:nvGrpSpPr>
        <p:grpSpPr>
          <a:xfrm rot="10800000" flipH="1">
            <a:off x="1981200" y="1676400"/>
            <a:ext cx="228600" cy="2819400"/>
            <a:chOff x="4272" y="864"/>
            <a:chExt cx="192" cy="336"/>
          </a:xfrm>
        </p:grpSpPr>
        <p:sp>
          <p:nvSpPr>
            <p:cNvPr id="40968" name="直接连接符 40967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69" name="直接连接符 40968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0" name="直接连接符 40969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71" name="文本框 40970"/>
          <p:cNvSpPr txBox="1"/>
          <p:nvPr/>
        </p:nvSpPr>
        <p:spPr>
          <a:xfrm>
            <a:off x="2209800" y="838200"/>
            <a:ext cx="457200" cy="1933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个人收入分配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72" name="直接连接符 40971"/>
          <p:cNvSpPr/>
          <p:nvPr/>
        </p:nvSpPr>
        <p:spPr>
          <a:xfrm flipH="1" flipV="1">
            <a:off x="2667000" y="16764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0973" name="组合 40972"/>
          <p:cNvGrpSpPr/>
          <p:nvPr/>
        </p:nvGrpSpPr>
        <p:grpSpPr>
          <a:xfrm rot="10800000" flipH="1">
            <a:off x="2895600" y="1066800"/>
            <a:ext cx="152400" cy="1295400"/>
            <a:chOff x="4272" y="864"/>
            <a:chExt cx="192" cy="336"/>
          </a:xfrm>
        </p:grpSpPr>
        <p:sp>
          <p:nvSpPr>
            <p:cNvPr id="40974" name="直接连接符 40973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5" name="直接连接符 40974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6" name="直接连接符 40975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77" name="文本框 40976"/>
          <p:cNvSpPr txBox="1"/>
          <p:nvPr/>
        </p:nvSpPr>
        <p:spPr>
          <a:xfrm>
            <a:off x="3048000" y="838200"/>
            <a:ext cx="2362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按劳分配为主体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78" name="文本框 40977"/>
          <p:cNvSpPr txBox="1"/>
          <p:nvPr/>
        </p:nvSpPr>
        <p:spPr>
          <a:xfrm>
            <a:off x="3048000" y="2133600"/>
            <a:ext cx="2362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多种分配方式并存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grpSp>
        <p:nvGrpSpPr>
          <p:cNvPr id="40979" name="组合 40978"/>
          <p:cNvGrpSpPr/>
          <p:nvPr/>
        </p:nvGrpSpPr>
        <p:grpSpPr>
          <a:xfrm rot="-10800000">
            <a:off x="5410200" y="990600"/>
            <a:ext cx="152400" cy="1295400"/>
            <a:chOff x="4272" y="864"/>
            <a:chExt cx="192" cy="336"/>
          </a:xfrm>
        </p:grpSpPr>
        <p:sp>
          <p:nvSpPr>
            <p:cNvPr id="40980" name="直接连接符 40979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1" name="直接连接符 40980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2" name="直接连接符 40981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83" name="直接连接符 40982"/>
          <p:cNvSpPr/>
          <p:nvPr/>
        </p:nvSpPr>
        <p:spPr>
          <a:xfrm flipH="1" flipV="1">
            <a:off x="5562600" y="16002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84" name="文本框 40983"/>
          <p:cNvSpPr txBox="1"/>
          <p:nvPr/>
        </p:nvSpPr>
        <p:spPr>
          <a:xfrm>
            <a:off x="2209800" y="3505200"/>
            <a:ext cx="457200" cy="1933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财政收入分配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85" name="文本框 40984"/>
          <p:cNvSpPr txBox="1"/>
          <p:nvPr/>
        </p:nvSpPr>
        <p:spPr>
          <a:xfrm>
            <a:off x="5791200" y="1371600"/>
            <a:ext cx="1524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分配制度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86" name="直接连接符 40985"/>
          <p:cNvSpPr/>
          <p:nvPr/>
        </p:nvSpPr>
        <p:spPr>
          <a:xfrm flipH="1" flipV="1">
            <a:off x="2667000" y="44958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0987" name="组合 40986"/>
          <p:cNvGrpSpPr/>
          <p:nvPr/>
        </p:nvGrpSpPr>
        <p:grpSpPr>
          <a:xfrm rot="10800000" flipH="1">
            <a:off x="2895600" y="4038600"/>
            <a:ext cx="228600" cy="914400"/>
            <a:chOff x="4272" y="864"/>
            <a:chExt cx="192" cy="336"/>
          </a:xfrm>
        </p:grpSpPr>
        <p:sp>
          <p:nvSpPr>
            <p:cNvPr id="40988" name="直接连接符 40987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89" name="直接连接符 40988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90" name="直接连接符 40989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91" name="文本框 40990"/>
          <p:cNvSpPr txBox="1"/>
          <p:nvPr/>
        </p:nvSpPr>
        <p:spPr>
          <a:xfrm>
            <a:off x="3124200" y="3810000"/>
            <a:ext cx="1905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财政收入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92" name="文本框 40991"/>
          <p:cNvSpPr txBox="1"/>
          <p:nvPr/>
        </p:nvSpPr>
        <p:spPr>
          <a:xfrm>
            <a:off x="3124200" y="4724400"/>
            <a:ext cx="1905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财政支出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grpSp>
        <p:nvGrpSpPr>
          <p:cNvPr id="40993" name="组合 40992"/>
          <p:cNvGrpSpPr/>
          <p:nvPr/>
        </p:nvGrpSpPr>
        <p:grpSpPr>
          <a:xfrm rot="-10800000">
            <a:off x="5029200" y="4038600"/>
            <a:ext cx="152400" cy="914400"/>
            <a:chOff x="4272" y="864"/>
            <a:chExt cx="192" cy="336"/>
          </a:xfrm>
        </p:grpSpPr>
        <p:sp>
          <p:nvSpPr>
            <p:cNvPr id="40994" name="直接连接符 40993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95" name="直接连接符 40994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96" name="直接连接符 40995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0997" name="直接连接符 40996"/>
          <p:cNvSpPr/>
          <p:nvPr/>
        </p:nvSpPr>
        <p:spPr>
          <a:xfrm flipH="1" flipV="1">
            <a:off x="5181600" y="4495800"/>
            <a:ext cx="4572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98" name="文本框 40997"/>
          <p:cNvSpPr txBox="1"/>
          <p:nvPr/>
        </p:nvSpPr>
        <p:spPr>
          <a:xfrm>
            <a:off x="5638800" y="4267200"/>
            <a:ext cx="1905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财政的作用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0999" name="直接连接符 40998"/>
          <p:cNvSpPr/>
          <p:nvPr/>
        </p:nvSpPr>
        <p:spPr>
          <a:xfrm flipH="1">
            <a:off x="3962400" y="3429000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00" name="文本框 40999"/>
          <p:cNvSpPr txBox="1"/>
          <p:nvPr/>
        </p:nvSpPr>
        <p:spPr>
          <a:xfrm>
            <a:off x="3505200" y="30480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税收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1001" name="直接连接符 41000"/>
          <p:cNvSpPr/>
          <p:nvPr/>
        </p:nvSpPr>
        <p:spPr>
          <a:xfrm flipH="1" flipV="1">
            <a:off x="4419600" y="3276600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41002" name="文本框 41001"/>
          <p:cNvSpPr txBox="1"/>
          <p:nvPr/>
        </p:nvSpPr>
        <p:spPr>
          <a:xfrm>
            <a:off x="5867400" y="3048000"/>
            <a:ext cx="1524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效率与公平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1003" name="直接连接符 41002"/>
          <p:cNvSpPr/>
          <p:nvPr/>
        </p:nvSpPr>
        <p:spPr>
          <a:xfrm flipH="1" flipV="1">
            <a:off x="6553200" y="1828800"/>
            <a:ext cx="0" cy="1143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41004" name="直接连接符 41003"/>
          <p:cNvSpPr/>
          <p:nvPr/>
        </p:nvSpPr>
        <p:spPr>
          <a:xfrm flipH="1">
            <a:off x="6553200" y="3505200"/>
            <a:ext cx="0" cy="762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ldLvl="0" animBg="1"/>
      <p:bldP spid="40971" grpId="0" bldLvl="0" animBg="1"/>
      <p:bldP spid="40977" grpId="0" bldLvl="0" animBg="1"/>
      <p:bldP spid="40978" grpId="0" bldLvl="0" animBg="1"/>
      <p:bldP spid="40984" grpId="0" bldLvl="0" animBg="1"/>
      <p:bldP spid="40985" grpId="0" bldLvl="0" animBg="1"/>
      <p:bldP spid="40991" grpId="0" bldLvl="0" animBg="1"/>
      <p:bldP spid="40992" grpId="0" bldLvl="0" animBg="1"/>
      <p:bldP spid="40998" grpId="0" bldLvl="0" animBg="1"/>
      <p:bldP spid="41000" grpId="0" bldLvl="0" animBg="1"/>
      <p:bldP spid="4100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2" name="矩形 43011"/>
          <p:cNvSpPr/>
          <p:nvPr/>
        </p:nvSpPr>
        <p:spPr>
          <a:xfrm>
            <a:off x="152400" y="0"/>
            <a:ext cx="8229600" cy="7921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algn="l"/>
            <a:r>
              <a:rPr lang="zh-CN" altLang="en-US" b="1" dirty="0"/>
              <a:t>体系建构</a:t>
            </a:r>
            <a:endParaRPr lang="zh-CN" altLang="en-US" b="1" dirty="0"/>
          </a:p>
        </p:txBody>
      </p:sp>
      <p:sp>
        <p:nvSpPr>
          <p:cNvPr id="43013" name="文本框 43012"/>
          <p:cNvSpPr txBox="1"/>
          <p:nvPr/>
        </p:nvSpPr>
        <p:spPr>
          <a:xfrm>
            <a:off x="3733800" y="2438400"/>
            <a:ext cx="1524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市场经济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14" name="直接连接符 43013"/>
          <p:cNvSpPr/>
          <p:nvPr/>
        </p:nvSpPr>
        <p:spPr>
          <a:xfrm flipH="1">
            <a:off x="4495800" y="2819400"/>
            <a:ext cx="0" cy="762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3015" name="组合 43014"/>
          <p:cNvGrpSpPr/>
          <p:nvPr/>
        </p:nvGrpSpPr>
        <p:grpSpPr>
          <a:xfrm rot="5400000">
            <a:off x="4343400" y="1905000"/>
            <a:ext cx="152400" cy="3505200"/>
            <a:chOff x="4272" y="864"/>
            <a:chExt cx="192" cy="336"/>
          </a:xfrm>
        </p:grpSpPr>
        <p:sp>
          <p:nvSpPr>
            <p:cNvPr id="43016" name="直接连接符 43015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7" name="直接连接符 43016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8" name="直接连接符 43017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3019" name="直接连接符 43018"/>
          <p:cNvSpPr/>
          <p:nvPr/>
        </p:nvSpPr>
        <p:spPr>
          <a:xfrm flipH="1">
            <a:off x="4495800" y="35814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20" name="文本框 43019"/>
          <p:cNvSpPr txBox="1"/>
          <p:nvPr/>
        </p:nvSpPr>
        <p:spPr>
          <a:xfrm>
            <a:off x="4038600" y="37338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含义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21" name="文本框 43020"/>
          <p:cNvSpPr txBox="1"/>
          <p:nvPr/>
        </p:nvSpPr>
        <p:spPr>
          <a:xfrm>
            <a:off x="2133600" y="3733800"/>
            <a:ext cx="1295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基本内容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22" name="直接连接符 43021"/>
          <p:cNvSpPr/>
          <p:nvPr/>
        </p:nvSpPr>
        <p:spPr>
          <a:xfrm flipH="1">
            <a:off x="2667000" y="41148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3023" name="组合 43022"/>
          <p:cNvGrpSpPr/>
          <p:nvPr/>
        </p:nvGrpSpPr>
        <p:grpSpPr>
          <a:xfrm rot="5400000">
            <a:off x="2590800" y="3581400"/>
            <a:ext cx="152400" cy="1524000"/>
            <a:chOff x="4272" y="864"/>
            <a:chExt cx="192" cy="336"/>
          </a:xfrm>
        </p:grpSpPr>
        <p:sp>
          <p:nvSpPr>
            <p:cNvPr id="43024" name="直接连接符 43023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5" name="直接连接符 43024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6" name="直接连接符 43025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3027" name="文本框 43026"/>
          <p:cNvSpPr txBox="1"/>
          <p:nvPr/>
        </p:nvSpPr>
        <p:spPr>
          <a:xfrm>
            <a:off x="1219200" y="4419600"/>
            <a:ext cx="1295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市场调节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28" name="文本框 43027"/>
          <p:cNvSpPr txBox="1"/>
          <p:nvPr/>
        </p:nvSpPr>
        <p:spPr>
          <a:xfrm>
            <a:off x="2819400" y="4419600"/>
            <a:ext cx="1295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宏观调控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29" name="文本框 43028"/>
          <p:cNvSpPr txBox="1"/>
          <p:nvPr/>
        </p:nvSpPr>
        <p:spPr>
          <a:xfrm>
            <a:off x="5638800" y="37338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类型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30" name="直接连接符 43029"/>
          <p:cNvSpPr/>
          <p:nvPr/>
        </p:nvSpPr>
        <p:spPr>
          <a:xfrm flipH="1">
            <a:off x="3429000" y="48006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3031" name="组合 43030"/>
          <p:cNvGrpSpPr/>
          <p:nvPr/>
        </p:nvGrpSpPr>
        <p:grpSpPr>
          <a:xfrm rot="5400000">
            <a:off x="3352800" y="4267200"/>
            <a:ext cx="152400" cy="1524000"/>
            <a:chOff x="4272" y="864"/>
            <a:chExt cx="192" cy="336"/>
          </a:xfrm>
        </p:grpSpPr>
        <p:sp>
          <p:nvSpPr>
            <p:cNvPr id="43032" name="直接连接符 43031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33" name="直接连接符 43032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34" name="直接连接符 43033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3035" name="文本框 43034"/>
          <p:cNvSpPr txBox="1"/>
          <p:nvPr/>
        </p:nvSpPr>
        <p:spPr>
          <a:xfrm>
            <a:off x="2057400" y="5105400"/>
            <a:ext cx="10668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必要性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36" name="直接连接符 43035"/>
          <p:cNvSpPr/>
          <p:nvPr/>
        </p:nvSpPr>
        <p:spPr>
          <a:xfrm flipH="1">
            <a:off x="3429000" y="49530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7" name="文本框 43036"/>
          <p:cNvSpPr txBox="1"/>
          <p:nvPr/>
        </p:nvSpPr>
        <p:spPr>
          <a:xfrm>
            <a:off x="3200400" y="5105400"/>
            <a:ext cx="457200" cy="714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目标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38" name="文本框 43037"/>
          <p:cNvSpPr txBox="1"/>
          <p:nvPr/>
        </p:nvSpPr>
        <p:spPr>
          <a:xfrm>
            <a:off x="3810000" y="51054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手段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39" name="直接连接符 43038"/>
          <p:cNvSpPr/>
          <p:nvPr/>
        </p:nvSpPr>
        <p:spPr>
          <a:xfrm flipH="1">
            <a:off x="6172200" y="41148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3040" name="组合 43039"/>
          <p:cNvGrpSpPr/>
          <p:nvPr/>
        </p:nvGrpSpPr>
        <p:grpSpPr>
          <a:xfrm rot="5400000">
            <a:off x="6096000" y="3581400"/>
            <a:ext cx="152400" cy="1524000"/>
            <a:chOff x="4272" y="864"/>
            <a:chExt cx="192" cy="336"/>
          </a:xfrm>
        </p:grpSpPr>
        <p:sp>
          <p:nvSpPr>
            <p:cNvPr id="43041" name="直接连接符 43040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42" name="直接连接符 43041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43" name="直接连接符 43042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3044" name="文本框 43043"/>
          <p:cNvSpPr txBox="1"/>
          <p:nvPr/>
        </p:nvSpPr>
        <p:spPr>
          <a:xfrm>
            <a:off x="4724400" y="4419600"/>
            <a:ext cx="1295400" cy="714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资本主义市场经济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45" name="文本框 43044"/>
          <p:cNvSpPr txBox="1"/>
          <p:nvPr/>
        </p:nvSpPr>
        <p:spPr>
          <a:xfrm>
            <a:off x="6248400" y="4419600"/>
            <a:ext cx="1295400" cy="714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社会主义市场经济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46" name="直接连接符 43045"/>
          <p:cNvSpPr/>
          <p:nvPr/>
        </p:nvSpPr>
        <p:spPr>
          <a:xfrm flipH="1" flipV="1">
            <a:off x="5257800" y="2667000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47" name="文本框 43046"/>
          <p:cNvSpPr txBox="1"/>
          <p:nvPr/>
        </p:nvSpPr>
        <p:spPr>
          <a:xfrm>
            <a:off x="5486400" y="2286000"/>
            <a:ext cx="695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国内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环境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43048" name="文本框 43047"/>
          <p:cNvSpPr txBox="1"/>
          <p:nvPr/>
        </p:nvSpPr>
        <p:spPr>
          <a:xfrm>
            <a:off x="6629400" y="1371600"/>
            <a:ext cx="457200" cy="25431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全面建成小康社会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49" name="直接连接符 43048"/>
          <p:cNvSpPr/>
          <p:nvPr/>
        </p:nvSpPr>
        <p:spPr>
          <a:xfrm flipH="1" flipV="1">
            <a:off x="7086600" y="2667000"/>
            <a:ext cx="4572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43050" name="文本框 43049"/>
          <p:cNvSpPr txBox="1"/>
          <p:nvPr/>
        </p:nvSpPr>
        <p:spPr>
          <a:xfrm>
            <a:off x="7086600" y="2286000"/>
            <a:ext cx="4397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要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求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43051" name="文本框 43050"/>
          <p:cNvSpPr txBox="1"/>
          <p:nvPr/>
        </p:nvSpPr>
        <p:spPr>
          <a:xfrm>
            <a:off x="7620000" y="1066800"/>
            <a:ext cx="457200" cy="31527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加快转变经济发展方式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52" name="直接连接符 43051"/>
          <p:cNvSpPr/>
          <p:nvPr/>
        </p:nvSpPr>
        <p:spPr>
          <a:xfrm flipH="1" flipV="1">
            <a:off x="2057400" y="2667000"/>
            <a:ext cx="1676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53" name="文本框 43052"/>
          <p:cNvSpPr txBox="1"/>
          <p:nvPr/>
        </p:nvSpPr>
        <p:spPr>
          <a:xfrm>
            <a:off x="2667000" y="2286000"/>
            <a:ext cx="695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国际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环境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43054" name="文本框 43053"/>
          <p:cNvSpPr txBox="1"/>
          <p:nvPr/>
        </p:nvSpPr>
        <p:spPr>
          <a:xfrm>
            <a:off x="1600200" y="1524000"/>
            <a:ext cx="457200" cy="2238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面对经济全球化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3055" name="直接连接符 43054"/>
          <p:cNvSpPr/>
          <p:nvPr/>
        </p:nvSpPr>
        <p:spPr>
          <a:xfrm flipV="1">
            <a:off x="1143000" y="2667000"/>
            <a:ext cx="4572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43056" name="文本框 43055"/>
          <p:cNvSpPr txBox="1"/>
          <p:nvPr/>
        </p:nvSpPr>
        <p:spPr>
          <a:xfrm>
            <a:off x="1143000" y="2286000"/>
            <a:ext cx="4397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要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求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43057" name="文本框 43056"/>
          <p:cNvSpPr txBox="1"/>
          <p:nvPr/>
        </p:nvSpPr>
        <p:spPr>
          <a:xfrm>
            <a:off x="609600" y="1219200"/>
            <a:ext cx="457200" cy="28479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提高开放型经济水平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3" dur="500"/>
                                        <p:tgtEl>
                                          <p:spTgt spid="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ldLvl="0" animBg="1"/>
      <p:bldP spid="43020" grpId="0" bldLvl="0" animBg="1"/>
      <p:bldP spid="43021" grpId="0" bldLvl="0" animBg="1"/>
      <p:bldP spid="43027" grpId="0" bldLvl="0" animBg="1"/>
      <p:bldP spid="43028" grpId="0" bldLvl="0" animBg="1"/>
      <p:bldP spid="43029" grpId="0" bldLvl="0" animBg="1"/>
      <p:bldP spid="43035" grpId="0" bldLvl="0" animBg="1"/>
      <p:bldP spid="43037" grpId="0" bldLvl="0" animBg="1"/>
      <p:bldP spid="43038" grpId="0" bldLvl="0" animBg="1"/>
      <p:bldP spid="43044" grpId="0" bldLvl="0" animBg="1"/>
      <p:bldP spid="43045" grpId="0" bldLvl="0" animBg="1"/>
      <p:bldP spid="43047" grpId="0"/>
      <p:bldP spid="43048" grpId="0" bldLvl="0" animBg="1"/>
      <p:bldP spid="43050" grpId="0"/>
      <p:bldP spid="43051" grpId="0" bldLvl="0" animBg="1"/>
      <p:bldP spid="43053" grpId="0"/>
      <p:bldP spid="43054" grpId="0" bldLvl="0" animBg="1"/>
      <p:bldP spid="43056" grpId="0"/>
      <p:bldP spid="43057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scene3d>
              <a:camera prst="orthographicFront"/>
              <a:lightRig rig="threePt" dir="t"/>
            </a:scene3d>
          </a:bodyPr>
          <a:p>
            <a:pPr defTabSz="914400">
              <a:buSzPct val="100000"/>
            </a:pPr>
            <a:r>
              <a:rPr lang="zh-CN" altLang="en-US" sz="6600" b="1" kern="1200" baseline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ea typeface="微软雅黑" panose="020B0503020204020204" charset="-122"/>
              </a:rPr>
              <a:t>政   治   生   活</a:t>
            </a:r>
            <a:endParaRPr lang="zh-CN" altLang="en-US" sz="6600" b="1" kern="1200" baseline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7411" name="副标题 1741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0" y="2420938"/>
            <a:ext cx="118745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政治生活体系</a:t>
            </a:r>
            <a:endParaRPr lang="zh-CN" altLang="en-US" sz="32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3" name="左大括号 15362"/>
          <p:cNvSpPr/>
          <p:nvPr/>
        </p:nvSpPr>
        <p:spPr>
          <a:xfrm>
            <a:off x="971550" y="188913"/>
            <a:ext cx="144463" cy="6408737"/>
          </a:xfrm>
          <a:prstGeom prst="leftBrace">
            <a:avLst>
              <a:gd name="adj1" fmla="val 369687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4" name="文本框 15363"/>
          <p:cNvSpPr txBox="1"/>
          <p:nvPr/>
        </p:nvSpPr>
        <p:spPr>
          <a:xfrm>
            <a:off x="1066800" y="260350"/>
            <a:ext cx="17272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itchFamily="2" charset="-122"/>
              </a:rPr>
              <a:t>政治生活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itchFamily="2" charset="-122"/>
              </a:rPr>
              <a:t>（公民）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1295400" y="2209800"/>
            <a:ext cx="14081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政   府</a:t>
            </a:r>
            <a:endParaRPr lang="zh-CN" altLang="en-US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1143000" y="3581400"/>
            <a:ext cx="1657350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itchFamily="2" charset="-122"/>
              </a:rPr>
              <a:t>政治文明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华文中宋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itchFamily="2" charset="-122"/>
              </a:rPr>
              <a:t>（制度）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15367" name="左大括号 15366"/>
          <p:cNvSpPr/>
          <p:nvPr/>
        </p:nvSpPr>
        <p:spPr>
          <a:xfrm>
            <a:off x="2700338" y="3500438"/>
            <a:ext cx="360362" cy="1773237"/>
          </a:xfrm>
          <a:prstGeom prst="leftBrace">
            <a:avLst>
              <a:gd name="adj1" fmla="val 41005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8" name="左大括号 15367"/>
          <p:cNvSpPr/>
          <p:nvPr/>
        </p:nvSpPr>
        <p:spPr>
          <a:xfrm>
            <a:off x="2590800" y="1600200"/>
            <a:ext cx="288925" cy="1873250"/>
          </a:xfrm>
          <a:prstGeom prst="leftBrace">
            <a:avLst>
              <a:gd name="adj1" fmla="val 54029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9" name="左大括号 15368"/>
          <p:cNvSpPr/>
          <p:nvPr/>
        </p:nvSpPr>
        <p:spPr>
          <a:xfrm>
            <a:off x="2590800" y="152400"/>
            <a:ext cx="352425" cy="1250950"/>
          </a:xfrm>
          <a:prstGeom prst="leftBrace">
            <a:avLst>
              <a:gd name="adj1" fmla="val 29579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70" name="文本框 15369"/>
          <p:cNvSpPr txBox="1"/>
          <p:nvPr/>
        </p:nvSpPr>
        <p:spPr>
          <a:xfrm>
            <a:off x="2895600" y="0"/>
            <a:ext cx="6770688" cy="1614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>
                <a:latin typeface="Times New Roman" panose="02020603050405020304" pitchFamily="18" charset="0"/>
              </a:rPr>
              <a:t>1.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国家</a:t>
            </a:r>
            <a:r>
              <a:rPr lang="zh-CN" altLang="en-US" sz="2400" b="1" dirty="0">
                <a:latin typeface="Times New Roman" panose="02020603050405020304" pitchFamily="18" charset="0"/>
              </a:rPr>
              <a:t>性质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itchFamily="2" charset="-122"/>
              </a:rPr>
              <a:t>国体：人民民主专政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华文中宋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>
                <a:latin typeface="Times New Roman" panose="02020603050405020304" pitchFamily="18" charset="0"/>
              </a:rPr>
              <a:t>2.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公民</a:t>
            </a:r>
            <a:r>
              <a:rPr lang="zh-CN" altLang="en-US" sz="2400" b="1" dirty="0">
                <a:latin typeface="Times New Roman" panose="02020603050405020304" pitchFamily="18" charset="0"/>
              </a:rPr>
              <a:t>的权利和义务</a:t>
            </a:r>
            <a:endParaRPr lang="zh-CN" altLang="en-US" sz="24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>
                <a:latin typeface="Times New Roman" panose="02020603050405020304" pitchFamily="18" charset="0"/>
              </a:rPr>
              <a:t>3.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公民</a:t>
            </a:r>
            <a:r>
              <a:rPr lang="zh-CN" altLang="en-US" sz="2400" b="1" dirty="0">
                <a:latin typeface="Times New Roman" panose="02020603050405020304" pitchFamily="18" charset="0"/>
              </a:rPr>
              <a:t>的政治参与：</a:t>
            </a:r>
            <a:r>
              <a:rPr lang="zh-CN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选举、决策、管理、监督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3048000" y="1447800"/>
            <a:ext cx="3816350" cy="210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1.</a:t>
            </a:r>
            <a:r>
              <a:rPr lang="zh-CN" altLang="en-US" sz="2400" b="1" dirty="0">
                <a:latin typeface="Times New Roman" panose="02020603050405020304" pitchFamily="18" charset="0"/>
              </a:rPr>
              <a:t>性质   宗旨   原则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2. </a:t>
            </a:r>
            <a:r>
              <a:rPr lang="zh-CN" altLang="en-US" sz="2400" b="1" dirty="0">
                <a:latin typeface="Times New Roman" panose="02020603050405020304" pitchFamily="18" charset="0"/>
              </a:rPr>
              <a:t>职能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3. </a:t>
            </a:r>
            <a:r>
              <a:rPr lang="zh-CN" altLang="en-US" sz="2400" b="1" dirty="0">
                <a:latin typeface="Times New Roman" panose="02020603050405020304" pitchFamily="18" charset="0"/>
              </a:rPr>
              <a:t>依法行政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4.</a:t>
            </a:r>
            <a:r>
              <a:rPr lang="zh-CN" altLang="en-US" sz="2400" b="1" dirty="0">
                <a:latin typeface="Times New Roman" panose="02020603050405020304" pitchFamily="18" charset="0"/>
              </a:rPr>
              <a:t>权力需要监督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5372" name="文本框 15371"/>
          <p:cNvSpPr txBox="1"/>
          <p:nvPr/>
        </p:nvSpPr>
        <p:spPr>
          <a:xfrm>
            <a:off x="2971800" y="3429000"/>
            <a:ext cx="6553200" cy="216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>
                <a:latin typeface="Times New Roman" panose="02020603050405020304" pitchFamily="18" charset="0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人民</a:t>
            </a:r>
            <a:r>
              <a:rPr lang="zh-CN" altLang="en-US" sz="2400" b="1" dirty="0">
                <a:latin typeface="Times New Roman" panose="02020603050405020304" pitchFamily="18" charset="0"/>
              </a:rPr>
              <a:t>代表大会制度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itchFamily="2" charset="-122"/>
              </a:rPr>
              <a:t>政体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华文中宋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2.</a:t>
            </a:r>
            <a:r>
              <a:rPr lang="zh-CN" altLang="en-US" sz="2400" b="1" dirty="0">
                <a:latin typeface="Times New Roman" panose="02020603050405020304" pitchFamily="18" charset="0"/>
              </a:rPr>
              <a:t>政党制度（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中国共产党</a:t>
            </a:r>
            <a:r>
              <a:rPr lang="zh-CN" altLang="en-US" sz="2400" b="1" dirty="0">
                <a:latin typeface="Times New Roman" panose="02020603050405020304" pitchFamily="18" charset="0"/>
              </a:rPr>
              <a:t>、民主党派、政协）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3.</a:t>
            </a:r>
            <a:r>
              <a:rPr lang="zh-CN" altLang="en-US" sz="2400" b="1" dirty="0">
                <a:latin typeface="Times New Roman" panose="02020603050405020304" pitchFamily="18" charset="0"/>
              </a:rPr>
              <a:t>民族区域自治制度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4.</a:t>
            </a:r>
            <a:r>
              <a:rPr lang="zh-CN" altLang="en-US" sz="2400" b="1" dirty="0">
                <a:latin typeface="Times New Roman" panose="02020603050405020304" pitchFamily="18" charset="0"/>
              </a:rPr>
              <a:t>宗教信仰自由政策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5373" name="文本框 15372"/>
          <p:cNvSpPr txBox="1"/>
          <p:nvPr/>
        </p:nvSpPr>
        <p:spPr>
          <a:xfrm>
            <a:off x="1187450" y="5876925"/>
            <a:ext cx="16573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itchFamily="2" charset="-122"/>
              </a:rPr>
              <a:t>国际社会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15374" name="左大括号 15373"/>
          <p:cNvSpPr/>
          <p:nvPr/>
        </p:nvSpPr>
        <p:spPr>
          <a:xfrm>
            <a:off x="2771775" y="5661025"/>
            <a:ext cx="287338" cy="1196975"/>
          </a:xfrm>
          <a:prstGeom prst="leftBrace">
            <a:avLst>
              <a:gd name="adj1" fmla="val 34714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75" name="文本框 15374"/>
          <p:cNvSpPr txBox="1"/>
          <p:nvPr/>
        </p:nvSpPr>
        <p:spPr>
          <a:xfrm>
            <a:off x="3059113" y="5405438"/>
            <a:ext cx="5170487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1.</a:t>
            </a:r>
            <a:r>
              <a:rPr lang="zh-CN" altLang="en-US" sz="2400" b="1" dirty="0">
                <a:latin typeface="Times New Roman" panose="02020603050405020304" pitchFamily="18" charset="0"/>
              </a:rPr>
              <a:t>成员：主权国家和国际组织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2.</a:t>
            </a:r>
            <a:r>
              <a:rPr lang="zh-CN" altLang="en-US" sz="2400" b="1" dirty="0">
                <a:latin typeface="Times New Roman" panose="02020603050405020304" pitchFamily="18" charset="0"/>
              </a:rPr>
              <a:t>国际关系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</a:rPr>
              <a:t>国家利益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Times New Roman" panose="02020603050405020304" pitchFamily="18" charset="0"/>
              </a:rPr>
              <a:t>3.</a:t>
            </a:r>
            <a:r>
              <a:rPr lang="zh-CN" altLang="en-US" sz="2400" b="1" dirty="0">
                <a:latin typeface="Times New Roman" panose="02020603050405020304" pitchFamily="18" charset="0"/>
              </a:rPr>
              <a:t>外交政策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6386" name="文本框 16385"/>
          <p:cNvSpPr txBox="1"/>
          <p:nvPr/>
        </p:nvSpPr>
        <p:spPr>
          <a:xfrm>
            <a:off x="1331913" y="1916113"/>
            <a:ext cx="1008062" cy="576262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公民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16387" name="文本框 16386">
            <a:hlinkClick r:id="rId1" action="ppaction://hlinksldjump"/>
          </p:cNvPr>
          <p:cNvSpPr txBox="1"/>
          <p:nvPr/>
        </p:nvSpPr>
        <p:spPr>
          <a:xfrm>
            <a:off x="6084888" y="1916113"/>
            <a:ext cx="1008062" cy="576262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国家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16388" name="直接连接符 16387"/>
          <p:cNvSpPr/>
          <p:nvPr/>
        </p:nvSpPr>
        <p:spPr>
          <a:xfrm>
            <a:off x="2555875" y="2276475"/>
            <a:ext cx="3311525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6389" name="文本框 16388"/>
          <p:cNvSpPr txBox="1"/>
          <p:nvPr/>
        </p:nvSpPr>
        <p:spPr>
          <a:xfrm>
            <a:off x="2843213" y="1700213"/>
            <a:ext cx="2808287" cy="579437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latin typeface="宋体" panose="02010600030101010101" pitchFamily="2" charset="-122"/>
              </a:rPr>
              <a:t>人民当家作主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16390" name="直接连接符 16389"/>
          <p:cNvSpPr/>
          <p:nvPr/>
        </p:nvSpPr>
        <p:spPr>
          <a:xfrm>
            <a:off x="3924300" y="2420938"/>
            <a:ext cx="0" cy="1152525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1" name="文本框 16390"/>
          <p:cNvSpPr txBox="1"/>
          <p:nvPr/>
        </p:nvSpPr>
        <p:spPr>
          <a:xfrm>
            <a:off x="4067175" y="2349500"/>
            <a:ext cx="576263" cy="124460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真实性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392" name="文本框 16391"/>
          <p:cNvSpPr txBox="1"/>
          <p:nvPr/>
        </p:nvSpPr>
        <p:spPr>
          <a:xfrm>
            <a:off x="2555875" y="3644900"/>
            <a:ext cx="3600450" cy="576263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法律、    、物质等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16393" name="左大括号 16392"/>
          <p:cNvSpPr/>
          <p:nvPr/>
        </p:nvSpPr>
        <p:spPr>
          <a:xfrm>
            <a:off x="3924300" y="4437063"/>
            <a:ext cx="215900" cy="2016125"/>
          </a:xfrm>
          <a:prstGeom prst="leftBrace">
            <a:avLst>
              <a:gd name="adj1" fmla="val 77775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6394" name="矩形 16393"/>
          <p:cNvSpPr/>
          <p:nvPr/>
        </p:nvSpPr>
        <p:spPr>
          <a:xfrm>
            <a:off x="4213225" y="4221163"/>
            <a:ext cx="2938463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</a:rPr>
              <a:t>①</a:t>
            </a:r>
            <a:r>
              <a:rPr lang="zh-CN" altLang="en-US" sz="2400" b="1" dirty="0">
                <a:latin typeface="宋体" panose="02010600030101010101" pitchFamily="2" charset="-122"/>
              </a:rPr>
              <a:t>人民代表大会制度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395" name="矩形 16394"/>
          <p:cNvSpPr/>
          <p:nvPr/>
        </p:nvSpPr>
        <p:spPr>
          <a:xfrm>
            <a:off x="4213225" y="4652963"/>
            <a:ext cx="2938463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</a:rPr>
              <a:t>②</a:t>
            </a:r>
            <a:r>
              <a:rPr lang="zh-CN" altLang="en-US" sz="2400" b="1" dirty="0">
                <a:latin typeface="宋体" panose="02010600030101010101" pitchFamily="2" charset="-122"/>
              </a:rPr>
              <a:t>中国特色政党制度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396" name="矩形 16395"/>
          <p:cNvSpPr/>
          <p:nvPr/>
        </p:nvSpPr>
        <p:spPr>
          <a:xfrm>
            <a:off x="4213225" y="5084763"/>
            <a:ext cx="2938463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</a:rPr>
              <a:t>③</a:t>
            </a:r>
            <a:r>
              <a:rPr lang="zh-CN" altLang="en-US" sz="2400" b="1" dirty="0">
                <a:latin typeface="宋体" panose="02010600030101010101" pitchFamily="2" charset="-122"/>
              </a:rPr>
              <a:t>民族区域自治制度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397" name="矩形 16396"/>
          <p:cNvSpPr/>
          <p:nvPr/>
        </p:nvSpPr>
        <p:spPr>
          <a:xfrm>
            <a:off x="4213225" y="5491163"/>
            <a:ext cx="2938463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</a:rPr>
              <a:t>④</a:t>
            </a:r>
            <a:r>
              <a:rPr lang="zh-CN" altLang="en-US" sz="2400" b="1" dirty="0">
                <a:latin typeface="宋体" panose="02010600030101010101" pitchFamily="2" charset="-122"/>
              </a:rPr>
              <a:t>基层群众自治制度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398" name="矩形 16397"/>
          <p:cNvSpPr/>
          <p:nvPr/>
        </p:nvSpPr>
        <p:spPr>
          <a:xfrm>
            <a:off x="4213225" y="5876925"/>
            <a:ext cx="3311525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</a:rPr>
              <a:t>⑤</a:t>
            </a:r>
            <a:r>
              <a:rPr lang="zh-CN" altLang="en-US" sz="2400" b="1" dirty="0">
                <a:latin typeface="宋体" panose="02010600030101010101" pitchFamily="2" charset="-122"/>
              </a:rPr>
              <a:t>宗教信仰自由政策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399" name="矩形 16398"/>
          <p:cNvSpPr/>
          <p:nvPr/>
        </p:nvSpPr>
        <p:spPr>
          <a:xfrm>
            <a:off x="4211638" y="6237288"/>
            <a:ext cx="2160587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</a:rPr>
              <a:t>⑥</a:t>
            </a:r>
            <a:r>
              <a:rPr lang="zh-CN" altLang="en-US" sz="2400" b="1" dirty="0">
                <a:latin typeface="宋体" panose="02010600030101010101" pitchFamily="2" charset="-122"/>
              </a:rPr>
              <a:t>民主集中制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400" name="文本框 16399"/>
          <p:cNvSpPr txBox="1"/>
          <p:nvPr/>
        </p:nvSpPr>
        <p:spPr>
          <a:xfrm>
            <a:off x="2411413" y="260350"/>
            <a:ext cx="3313112" cy="576263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中国共产党的领导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16401" name="直接连接符 16400"/>
          <p:cNvSpPr/>
          <p:nvPr/>
        </p:nvSpPr>
        <p:spPr>
          <a:xfrm>
            <a:off x="3924300" y="981075"/>
            <a:ext cx="0" cy="720725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2" name="文本框 16401"/>
          <p:cNvSpPr txBox="1"/>
          <p:nvPr/>
        </p:nvSpPr>
        <p:spPr>
          <a:xfrm>
            <a:off x="4140200" y="908050"/>
            <a:ext cx="863600" cy="879475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根本保证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403" name="矩形 16402"/>
          <p:cNvSpPr/>
          <p:nvPr/>
        </p:nvSpPr>
        <p:spPr>
          <a:xfrm>
            <a:off x="684213" y="0"/>
            <a:ext cx="6978650" cy="6626225"/>
          </a:xfrm>
          <a:prstGeom prst="rect">
            <a:avLst/>
          </a:prstGeom>
          <a:noFill/>
          <a:ln w="76200" cap="flat" cmpd="sng">
            <a:solidFill>
              <a:srgbClr val="000080"/>
            </a:solidFill>
            <a:prstDash val="sysDot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 useBgFill="1">
        <p:nvSpPr>
          <p:cNvPr id="16404" name="文本框 16403"/>
          <p:cNvSpPr txBox="1"/>
          <p:nvPr/>
        </p:nvSpPr>
        <p:spPr>
          <a:xfrm>
            <a:off x="468313" y="3141663"/>
            <a:ext cx="587375" cy="1838325"/>
          </a:xfrm>
          <a:prstGeom prst="rect">
            <a:avLst/>
          </a:prstGeom>
          <a:ln w="38100" cap="flat" cmpd="sng">
            <a:solidFill>
              <a:srgbClr val="000080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依法治国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6405" name="直接连接符 16404"/>
          <p:cNvSpPr/>
          <p:nvPr/>
        </p:nvSpPr>
        <p:spPr>
          <a:xfrm>
            <a:off x="7812088" y="2636838"/>
            <a:ext cx="503237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6" name="文本框 16405"/>
          <p:cNvSpPr txBox="1"/>
          <p:nvPr/>
        </p:nvSpPr>
        <p:spPr>
          <a:xfrm>
            <a:off x="8388350" y="1916113"/>
            <a:ext cx="576263" cy="1609725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外交政策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407" name="矩形 16406"/>
          <p:cNvSpPr/>
          <p:nvPr/>
        </p:nvSpPr>
        <p:spPr>
          <a:xfrm>
            <a:off x="3635375" y="36449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制度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408" name="直接连接符 16407"/>
          <p:cNvSpPr/>
          <p:nvPr/>
        </p:nvSpPr>
        <p:spPr>
          <a:xfrm flipH="1" flipV="1">
            <a:off x="2268538" y="3933825"/>
            <a:ext cx="358775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9" name="直接连接符 16408"/>
          <p:cNvSpPr/>
          <p:nvPr/>
        </p:nvSpPr>
        <p:spPr>
          <a:xfrm>
            <a:off x="1835150" y="2492375"/>
            <a:ext cx="0" cy="720725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410" name="文本框 16409"/>
          <p:cNvSpPr txBox="1"/>
          <p:nvPr/>
        </p:nvSpPr>
        <p:spPr>
          <a:xfrm>
            <a:off x="1258888" y="3213100"/>
            <a:ext cx="1008062" cy="1217613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权利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义务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ldLvl="0" animBg="1"/>
      <p:bldP spid="16387" grpId="0" bldLvl="0" animBg="1"/>
      <p:bldP spid="16389" grpId="0"/>
      <p:bldP spid="16391" grpId="0" bldLvl="0" animBg="1"/>
      <p:bldP spid="16392" grpId="0" bldLvl="0" animBg="1"/>
      <p:bldP spid="16394" grpId="0"/>
      <p:bldP spid="16395" grpId="0"/>
      <p:bldP spid="16396" grpId="0"/>
      <p:bldP spid="16397" grpId="0"/>
      <p:bldP spid="16398" grpId="0"/>
      <p:bldP spid="16399" grpId="0"/>
      <p:bldP spid="16400" grpId="0" bldLvl="0" animBg="1"/>
      <p:bldP spid="16402" grpId="0" bldLvl="0" animBg="1"/>
      <p:bldP spid="16404" grpId="0" bldLvl="0" animBg="1"/>
      <p:bldP spid="16406" grpId="0" bldLvl="0" animBg="1"/>
      <p:bldP spid="16407" grpId="0"/>
      <p:bldP spid="16410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scene3d>
              <a:camera prst="orthographicFront"/>
              <a:lightRig rig="threePt" dir="t"/>
            </a:scene3d>
          </a:bodyPr>
          <a:p>
            <a:pPr defTabSz="914400">
              <a:buSzPct val="100000"/>
            </a:pPr>
            <a:r>
              <a:rPr lang="zh-CN" altLang="en-US" sz="6600" b="1" kern="1200" baseline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ea typeface="微软雅黑" panose="020B0503020204020204" charset="-122"/>
              </a:rPr>
              <a:t>文    化   生   活</a:t>
            </a:r>
            <a:endParaRPr lang="zh-CN" altLang="en-US" sz="6600" b="1" kern="1200" baseline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7411" name="副标题 1741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文本框 16385"/>
          <p:cNvSpPr txBox="1"/>
          <p:nvPr/>
        </p:nvSpPr>
        <p:spPr>
          <a:xfrm>
            <a:off x="1547813" y="1747838"/>
            <a:ext cx="180022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第一单元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7170" name="文本框 16386"/>
          <p:cNvSpPr txBox="1"/>
          <p:nvPr/>
        </p:nvSpPr>
        <p:spPr>
          <a:xfrm>
            <a:off x="1547813" y="2900363"/>
            <a:ext cx="2160587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第二单元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7171" name="文本框 16387"/>
          <p:cNvSpPr txBox="1"/>
          <p:nvPr/>
        </p:nvSpPr>
        <p:spPr>
          <a:xfrm>
            <a:off x="1547813" y="4267200"/>
            <a:ext cx="18002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第三单元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7172" name="文本框 16388"/>
          <p:cNvSpPr txBox="1"/>
          <p:nvPr/>
        </p:nvSpPr>
        <p:spPr>
          <a:xfrm>
            <a:off x="1547813" y="5635625"/>
            <a:ext cx="20161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第四单元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6390" name="矩形 16389"/>
          <p:cNvSpPr/>
          <p:nvPr/>
        </p:nvSpPr>
        <p:spPr>
          <a:xfrm>
            <a:off x="3348038" y="1700213"/>
            <a:ext cx="1439862" cy="5762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b="1" dirty="0">
                <a:latin typeface="Arial" panose="020B0604020202020204" pitchFamily="34" charset="0"/>
              </a:rPr>
              <a:t>是什么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6391" name="矩形 16390"/>
          <p:cNvSpPr/>
          <p:nvPr/>
        </p:nvSpPr>
        <p:spPr>
          <a:xfrm>
            <a:off x="3348038" y="2852738"/>
            <a:ext cx="1439862" cy="5762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b="1" dirty="0">
                <a:latin typeface="Arial" panose="020B0604020202020204" pitchFamily="34" charset="0"/>
              </a:rPr>
              <a:t>为什么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6392" name="矩形 16391"/>
          <p:cNvSpPr/>
          <p:nvPr/>
        </p:nvSpPr>
        <p:spPr>
          <a:xfrm>
            <a:off x="3348038" y="4292600"/>
            <a:ext cx="1439862" cy="5762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b="1" dirty="0">
                <a:latin typeface="Arial" panose="020B0604020202020204" pitchFamily="34" charset="0"/>
              </a:rPr>
              <a:t>怎么看</a:t>
            </a:r>
            <a:r>
              <a:rPr lang="zh-CN" altLang="en-US" sz="3200" dirty="0">
                <a:latin typeface="Arial" panose="020B0604020202020204" pitchFamily="34" charset="0"/>
              </a:rPr>
              <a:t> 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16393" name="矩形 16392"/>
          <p:cNvSpPr/>
          <p:nvPr/>
        </p:nvSpPr>
        <p:spPr>
          <a:xfrm>
            <a:off x="3348038" y="5661025"/>
            <a:ext cx="1439862" cy="5762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b="1" dirty="0">
                <a:latin typeface="Arial" panose="020B0604020202020204" pitchFamily="34" charset="0"/>
              </a:rPr>
              <a:t>怎么办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7177" name="文本框 16393"/>
          <p:cNvSpPr txBox="1"/>
          <p:nvPr/>
        </p:nvSpPr>
        <p:spPr>
          <a:xfrm>
            <a:off x="998538" y="1484313"/>
            <a:ext cx="549275" cy="1800225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7178" name="左大括号 16394"/>
          <p:cNvSpPr/>
          <p:nvPr/>
        </p:nvSpPr>
        <p:spPr>
          <a:xfrm>
            <a:off x="1403350" y="1844675"/>
            <a:ext cx="144463" cy="1368425"/>
          </a:xfrm>
          <a:prstGeom prst="leftBrace">
            <a:avLst>
              <a:gd name="adj1" fmla="val 78893"/>
              <a:gd name="adj2" fmla="val 50000"/>
            </a:avLst>
          </a:prstGeom>
          <a:noFill/>
          <a:ln w="38100" cap="flat" cmpd="sng">
            <a:solidFill>
              <a:srgbClr val="398D85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eaLnBrk="0" hangingPunct="0"/>
            <a:endParaRPr lang="zh-CN" altLang="en-US">
              <a:latin typeface="Bookman Old Style" panose="02050604050505020204" pitchFamily="18" charset="0"/>
            </a:endParaRPr>
          </a:p>
        </p:txBody>
      </p:sp>
      <p:sp>
        <p:nvSpPr>
          <p:cNvPr id="7179" name="椭圆 16395"/>
          <p:cNvSpPr/>
          <p:nvPr/>
        </p:nvSpPr>
        <p:spPr>
          <a:xfrm>
            <a:off x="395288" y="1628775"/>
            <a:ext cx="936625" cy="187166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文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化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一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 般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6397" name="下箭头 16396"/>
          <p:cNvSpPr/>
          <p:nvPr/>
        </p:nvSpPr>
        <p:spPr>
          <a:xfrm>
            <a:off x="3851275" y="3573463"/>
            <a:ext cx="358775" cy="360362"/>
          </a:xfrm>
          <a:prstGeom prst="downArrow">
            <a:avLst>
              <a:gd name="adj1" fmla="val 50000"/>
              <a:gd name="adj2" fmla="val 2510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eaLnBrk="0" hangingPunct="0"/>
            <a:endParaRPr lang="zh-CN" altLang="en-US">
              <a:latin typeface="Bookman Old Style" panose="02050604050505020204" pitchFamily="18" charset="0"/>
            </a:endParaRPr>
          </a:p>
        </p:txBody>
      </p:sp>
      <p:sp>
        <p:nvSpPr>
          <p:cNvPr id="16398" name="下箭头 16397"/>
          <p:cNvSpPr/>
          <p:nvPr/>
        </p:nvSpPr>
        <p:spPr>
          <a:xfrm>
            <a:off x="3924300" y="5084763"/>
            <a:ext cx="288925" cy="358775"/>
          </a:xfrm>
          <a:prstGeom prst="downArrow">
            <a:avLst>
              <a:gd name="adj1" fmla="val 50000"/>
              <a:gd name="adj2" fmla="val 3103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eaLnBrk="0" hangingPunct="0"/>
            <a:endParaRPr lang="zh-CN" altLang="en-US">
              <a:latin typeface="Bookman Old Style" panose="02050604050505020204" pitchFamily="18" charset="0"/>
            </a:endParaRPr>
          </a:p>
        </p:txBody>
      </p:sp>
      <p:sp>
        <p:nvSpPr>
          <p:cNvPr id="16399" name="下箭头 16398"/>
          <p:cNvSpPr/>
          <p:nvPr/>
        </p:nvSpPr>
        <p:spPr>
          <a:xfrm>
            <a:off x="3851275" y="2349500"/>
            <a:ext cx="287338" cy="358775"/>
          </a:xfrm>
          <a:prstGeom prst="downArrow">
            <a:avLst>
              <a:gd name="adj1" fmla="val 50000"/>
              <a:gd name="adj2" fmla="val 3120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eaLnBrk="0" hangingPunct="0"/>
            <a:endParaRPr lang="zh-CN" altLang="en-US">
              <a:latin typeface="Bookman Old Style" panose="02050604050505020204" pitchFamily="18" charset="0"/>
            </a:endParaRPr>
          </a:p>
        </p:txBody>
      </p:sp>
      <p:sp>
        <p:nvSpPr>
          <p:cNvPr id="7183" name="文本框 16399"/>
          <p:cNvSpPr txBox="1"/>
          <p:nvPr/>
        </p:nvSpPr>
        <p:spPr>
          <a:xfrm>
            <a:off x="946150" y="4221163"/>
            <a:ext cx="549275" cy="1728787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7184" name="左大括号 16400"/>
          <p:cNvSpPr/>
          <p:nvPr/>
        </p:nvSpPr>
        <p:spPr>
          <a:xfrm>
            <a:off x="1403350" y="4581525"/>
            <a:ext cx="215900" cy="1295400"/>
          </a:xfrm>
          <a:prstGeom prst="leftBrace">
            <a:avLst>
              <a:gd name="adj1" fmla="val 50000"/>
              <a:gd name="adj2" fmla="val 50000"/>
            </a:avLst>
          </a:prstGeom>
          <a:noFill/>
          <a:ln w="38100" cap="flat" cmpd="sng">
            <a:solidFill>
              <a:srgbClr val="398D85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eaLnBrk="0" hangingPunct="0"/>
            <a:endParaRPr lang="zh-CN" altLang="en-US">
              <a:latin typeface="Bookman Old Style" panose="02050604050505020204" pitchFamily="18" charset="0"/>
            </a:endParaRPr>
          </a:p>
        </p:txBody>
      </p:sp>
      <p:sp>
        <p:nvSpPr>
          <p:cNvPr id="7185" name="椭圆 16401"/>
          <p:cNvSpPr/>
          <p:nvPr/>
        </p:nvSpPr>
        <p:spPr>
          <a:xfrm>
            <a:off x="395288" y="4364038"/>
            <a:ext cx="936625" cy="1728787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中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国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文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800" b="1" dirty="0">
                <a:latin typeface="Arial" panose="020B0604020202020204" pitchFamily="34" charset="0"/>
              </a:rPr>
              <a:t>化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6403" name="文本框 16402"/>
          <p:cNvSpPr txBox="1"/>
          <p:nvPr/>
        </p:nvSpPr>
        <p:spPr>
          <a:xfrm>
            <a:off x="4860925" y="1628775"/>
            <a:ext cx="37433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文化概念的界定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6404" name="文本框 16403"/>
          <p:cNvSpPr txBox="1"/>
          <p:nvPr/>
        </p:nvSpPr>
        <p:spPr>
          <a:xfrm>
            <a:off x="4787900" y="2838450"/>
            <a:ext cx="45370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文化自身发展的一般过程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6405" name="文本框 16404"/>
          <p:cNvSpPr txBox="1"/>
          <p:nvPr/>
        </p:nvSpPr>
        <p:spPr>
          <a:xfrm>
            <a:off x="4787900" y="4268788"/>
            <a:ext cx="360045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把握文化的核心价值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6406" name="文本框 16405"/>
          <p:cNvSpPr txBox="1"/>
          <p:nvPr/>
        </p:nvSpPr>
        <p:spPr>
          <a:xfrm>
            <a:off x="4860925" y="5707063"/>
            <a:ext cx="352742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文化建设的基本要求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6408" name="文本框 16407"/>
          <p:cNvSpPr txBox="1"/>
          <p:nvPr/>
        </p:nvSpPr>
        <p:spPr>
          <a:xfrm>
            <a:off x="5148263" y="4772025"/>
            <a:ext cx="30241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Arial" panose="020B0604020202020204" pitchFamily="34" charset="0"/>
              </a:rPr>
              <a:t>文化认同：中华文化</a:t>
            </a:r>
            <a:endParaRPr lang="zh-CN" altLang="en-US" sz="2400" b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6409" name="文本框 16408"/>
          <p:cNvSpPr txBox="1"/>
          <p:nvPr/>
        </p:nvSpPr>
        <p:spPr>
          <a:xfrm>
            <a:off x="5148263" y="6140450"/>
            <a:ext cx="32400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Arial" panose="020B0604020202020204" pitchFamily="34" charset="0"/>
              </a:rPr>
              <a:t>文化选择：文化生活</a:t>
            </a:r>
            <a:endParaRPr lang="zh-CN" altLang="en-US" sz="2400" b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6410" name="文本框 16409"/>
          <p:cNvSpPr txBox="1"/>
          <p:nvPr/>
        </p:nvSpPr>
        <p:spPr>
          <a:xfrm>
            <a:off x="4716463" y="3213100"/>
            <a:ext cx="42116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Arial" panose="020B0604020202020204" pitchFamily="34" charset="0"/>
              </a:rPr>
              <a:t>文化传承：传播、继承与发展</a:t>
            </a:r>
            <a:endParaRPr lang="zh-CN" altLang="en-US" sz="2400" b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6411" name="文本框 16410"/>
          <p:cNvSpPr txBox="1"/>
          <p:nvPr/>
        </p:nvSpPr>
        <p:spPr>
          <a:xfrm>
            <a:off x="4716463" y="2108200"/>
            <a:ext cx="42116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Arial" panose="020B0604020202020204" pitchFamily="34" charset="0"/>
              </a:rPr>
              <a:t>文化意义：文化与经济、政治</a:t>
            </a:r>
            <a:endParaRPr lang="zh-CN" altLang="en-US" sz="2400" b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7194" name="矩形 16411"/>
          <p:cNvSpPr/>
          <p:nvPr/>
        </p:nvSpPr>
        <p:spPr>
          <a:xfrm>
            <a:off x="179388" y="549275"/>
            <a:ext cx="3887787" cy="6477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ctr" eaLnBrk="0" hangingPunct="0"/>
            <a:r>
              <a:rPr lang="zh-CN" altLang="en-US" sz="4400" b="1" dirty="0">
                <a:solidFill>
                  <a:srgbClr val="0033CC"/>
                </a:solidFill>
                <a:latin typeface="宋体" panose="02010600030101010101" pitchFamily="2" charset="-122"/>
                <a:ea typeface="隶书" pitchFamily="49" charset="-122"/>
              </a:rPr>
              <a:t>教材逻辑结构</a:t>
            </a:r>
            <a:endParaRPr lang="zh-CN" altLang="en-US" sz="3200" b="1">
              <a:solidFill>
                <a:srgbClr val="0033CC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ldLvl="0" animBg="1"/>
      <p:bldP spid="16391" grpId="0" bldLvl="0" animBg="1"/>
      <p:bldP spid="16392" grpId="0" bldLvl="0" animBg="1"/>
      <p:bldP spid="16393" grpId="0" bldLvl="0" animBg="1"/>
      <p:bldP spid="16403" grpId="0"/>
      <p:bldP spid="16404" grpId="0"/>
      <p:bldP spid="16405" grpId="0"/>
      <p:bldP spid="16406" grpId="0"/>
      <p:bldP spid="16408" grpId="0"/>
      <p:bldP spid="16409" grpId="0"/>
      <p:bldP spid="16410" grpId="0"/>
      <p:bldP spid="164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TextBox 3"/>
          <p:cNvSpPr txBox="1"/>
          <p:nvPr/>
        </p:nvSpPr>
        <p:spPr>
          <a:xfrm>
            <a:off x="3786188" y="2286000"/>
            <a:ext cx="1000125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文 化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011" name="TextBox 5">
            <a:hlinkClick r:id="rId1" action="ppaction://hlinksldjump"/>
          </p:cNvPr>
          <p:cNvSpPr txBox="1"/>
          <p:nvPr/>
        </p:nvSpPr>
        <p:spPr>
          <a:xfrm>
            <a:off x="2843213" y="3141663"/>
            <a:ext cx="785812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形式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12" name="TextBox 5"/>
          <p:cNvSpPr txBox="1"/>
          <p:nvPr/>
        </p:nvSpPr>
        <p:spPr>
          <a:xfrm>
            <a:off x="2870200" y="2000250"/>
            <a:ext cx="785813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内涵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13" name="TextBox 6"/>
          <p:cNvSpPr txBox="1"/>
          <p:nvPr/>
        </p:nvSpPr>
        <p:spPr>
          <a:xfrm>
            <a:off x="1571625" y="1857375"/>
            <a:ext cx="1214438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精神活动及其产品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14" name="TextBox 5"/>
          <p:cNvSpPr txBox="1"/>
          <p:nvPr/>
        </p:nvSpPr>
        <p:spPr>
          <a:xfrm>
            <a:off x="1042988" y="2781300"/>
            <a:ext cx="178593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思想、理论等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15" name="TextBox 5"/>
          <p:cNvSpPr txBox="1"/>
          <p:nvPr/>
        </p:nvSpPr>
        <p:spPr>
          <a:xfrm>
            <a:off x="755650" y="3284538"/>
            <a:ext cx="200025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文化生产、传播积累的过程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16" name="TextBox 5"/>
          <p:cNvSpPr txBox="1"/>
          <p:nvPr/>
        </p:nvSpPr>
        <p:spPr>
          <a:xfrm>
            <a:off x="571500" y="1500188"/>
            <a:ext cx="1071563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意识形态部分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17" name="TextBox 5"/>
          <p:cNvSpPr txBox="1"/>
          <p:nvPr/>
        </p:nvSpPr>
        <p:spPr>
          <a:xfrm>
            <a:off x="323850" y="2205038"/>
            <a:ext cx="1285875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latinLnBrk="1"/>
            <a:r>
              <a:rPr lang="zh-CN" altLang="en-US" sz="2000" b="1" dirty="0">
                <a:latin typeface="宋体" panose="02010600030101010101" pitchFamily="2" charset="-122"/>
              </a:rPr>
              <a:t>非意识形态部分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13" name="左大括号 12"/>
          <p:cNvSpPr/>
          <p:nvPr/>
        </p:nvSpPr>
        <p:spPr bwMode="auto">
          <a:xfrm rot="10800000">
            <a:off x="1500188" y="1643063"/>
            <a:ext cx="142875" cy="100012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左大括号 13"/>
          <p:cNvSpPr/>
          <p:nvPr/>
        </p:nvSpPr>
        <p:spPr bwMode="auto">
          <a:xfrm rot="10800000">
            <a:off x="2771775" y="2924175"/>
            <a:ext cx="142875" cy="85725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0251" name="直接连接符 15"/>
          <p:cNvCxnSpPr/>
          <p:nvPr/>
        </p:nvCxnSpPr>
        <p:spPr>
          <a:xfrm flipH="1">
            <a:off x="3559175" y="2200275"/>
            <a:ext cx="12700" cy="1157288"/>
          </a:xfrm>
          <a:prstGeom prst="line">
            <a:avLst/>
          </a:prstGeom>
          <a:ln w="7938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021" name="直接连接符 17"/>
          <p:cNvCxnSpPr/>
          <p:nvPr/>
        </p:nvCxnSpPr>
        <p:spPr>
          <a:xfrm>
            <a:off x="2670175" y="2214563"/>
            <a:ext cx="285750" cy="1587"/>
          </a:xfrm>
          <a:prstGeom prst="line">
            <a:avLst/>
          </a:prstGeom>
          <a:ln w="7938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53" name="直接连接符 18"/>
          <p:cNvCxnSpPr/>
          <p:nvPr/>
        </p:nvCxnSpPr>
        <p:spPr>
          <a:xfrm>
            <a:off x="3571875" y="2570163"/>
            <a:ext cx="285750" cy="1587"/>
          </a:xfrm>
          <a:prstGeom prst="line">
            <a:avLst/>
          </a:prstGeom>
          <a:ln w="7938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54" name="直接连接符 19"/>
          <p:cNvCxnSpPr/>
          <p:nvPr/>
        </p:nvCxnSpPr>
        <p:spPr>
          <a:xfrm>
            <a:off x="3429000" y="2200275"/>
            <a:ext cx="144463" cy="1588"/>
          </a:xfrm>
          <a:prstGeom prst="line">
            <a:avLst/>
          </a:prstGeom>
          <a:ln w="7938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55" name="直接连接符 20"/>
          <p:cNvCxnSpPr/>
          <p:nvPr/>
        </p:nvCxnSpPr>
        <p:spPr>
          <a:xfrm>
            <a:off x="3429000" y="3355975"/>
            <a:ext cx="144463" cy="1588"/>
          </a:xfrm>
          <a:prstGeom prst="line">
            <a:avLst/>
          </a:prstGeom>
          <a:ln w="7938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025" name="TextBox 21"/>
          <p:cNvSpPr txBox="1"/>
          <p:nvPr/>
        </p:nvSpPr>
        <p:spPr>
          <a:xfrm>
            <a:off x="3214688" y="785813"/>
            <a:ext cx="2214562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经济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—→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政治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rot="16200000" flipH="1">
            <a:off x="3286125" y="1571625"/>
            <a:ext cx="1214438" cy="500063"/>
          </a:xfrm>
          <a:prstGeom prst="line">
            <a:avLst/>
          </a:prstGeom>
          <a:ln w="28575">
            <a:solidFill>
              <a:srgbClr val="993300"/>
            </a:solidFill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 bwMode="auto">
          <a:xfrm rot="5400000">
            <a:off x="4085431" y="1486694"/>
            <a:ext cx="1187450" cy="642938"/>
          </a:xfrm>
          <a:prstGeom prst="line">
            <a:avLst/>
          </a:prstGeom>
          <a:ln w="28575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59" name="TextBox 5"/>
          <p:cNvSpPr txBox="1"/>
          <p:nvPr/>
        </p:nvSpPr>
        <p:spPr>
          <a:xfrm>
            <a:off x="3527425" y="2255838"/>
            <a:ext cx="428625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概</a:t>
            </a:r>
            <a:endParaRPr lang="en-US" altLang="zh-CN" sz="1600" b="1">
              <a:solidFill>
                <a:srgbClr val="0070C0"/>
              </a:solidFill>
              <a:latin typeface="宋体" panose="02010600030101010101" pitchFamily="2" charset="-122"/>
            </a:endParaRPr>
          </a:p>
          <a:p>
            <a:pPr latinLnBrk="1"/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念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43029" name="TextBox 5">
            <a:hlinkClick r:id="rId2" action="ppaction://hlinksldjump"/>
          </p:cNvPr>
          <p:cNvSpPr txBox="1"/>
          <p:nvPr/>
        </p:nvSpPr>
        <p:spPr>
          <a:xfrm>
            <a:off x="3635375" y="260350"/>
            <a:ext cx="121443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solidFill>
                  <a:srgbClr val="0070C0"/>
                </a:solidFill>
                <a:latin typeface="宋体" panose="02010600030101010101" pitchFamily="2" charset="-122"/>
              </a:rPr>
              <a:t>相互影响相互交融</a:t>
            </a:r>
            <a:endParaRPr lang="zh-CN" altLang="en-US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43030" name="TextBox 5">
            <a:hlinkClick r:id="" action="ppaction://noaction"/>
          </p:cNvPr>
          <p:cNvSpPr txBox="1"/>
          <p:nvPr/>
        </p:nvSpPr>
        <p:spPr>
          <a:xfrm>
            <a:off x="5000625" y="2000250"/>
            <a:ext cx="1285875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solidFill>
                  <a:srgbClr val="FF0000"/>
                </a:solidFill>
                <a:latin typeface="宋体" panose="02010600030101010101" pitchFamily="2" charset="-122"/>
              </a:rPr>
              <a:t>对综合国力竞争</a:t>
            </a:r>
            <a:r>
              <a:rPr lang="zh-CN" altLang="en-US" sz="2000" b="1" dirty="0">
                <a:latin typeface="宋体" panose="02010600030101010101" pitchFamily="2" charset="-122"/>
              </a:rPr>
              <a:t>的意义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 rot="10800000">
            <a:off x="4640263" y="2500313"/>
            <a:ext cx="4318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 bwMode="auto">
          <a:xfrm rot="5400000">
            <a:off x="3929063" y="1500188"/>
            <a:ext cx="1214438" cy="642938"/>
          </a:xfrm>
          <a:prstGeom prst="line">
            <a:avLst/>
          </a:prstGeom>
          <a:ln w="28575">
            <a:solidFill>
              <a:srgbClr val="993300"/>
            </a:solidFill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 bwMode="auto">
          <a:xfrm rot="16200000" flipH="1">
            <a:off x="3090069" y="1481931"/>
            <a:ext cx="1227138" cy="549275"/>
          </a:xfrm>
          <a:prstGeom prst="line">
            <a:avLst/>
          </a:prstGeom>
          <a:ln w="28575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梯形 36"/>
          <p:cNvSpPr/>
          <p:nvPr/>
        </p:nvSpPr>
        <p:spPr bwMode="auto">
          <a:xfrm rot="10800000">
            <a:off x="3148013" y="857250"/>
            <a:ext cx="2071688" cy="1857375"/>
          </a:xfrm>
          <a:prstGeom prst="trapezoid">
            <a:avLst>
              <a:gd name="adj" fmla="val 36684"/>
            </a:avLst>
          </a:prstGeom>
          <a:noFill/>
          <a:ln w="7938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3035" name="TextBox 5"/>
          <p:cNvSpPr txBox="1"/>
          <p:nvPr/>
        </p:nvSpPr>
        <p:spPr>
          <a:xfrm>
            <a:off x="6143625" y="1485900"/>
            <a:ext cx="257175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一般意义上：文化在当代国际竞争中的地位和作用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36" name="TextBox 5"/>
          <p:cNvSpPr txBox="1"/>
          <p:nvPr/>
        </p:nvSpPr>
        <p:spPr>
          <a:xfrm>
            <a:off x="6175375" y="2782888"/>
            <a:ext cx="257175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特殊意义上：文化对我国提高国际竞争力的重要性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1" name="左大括号 40"/>
          <p:cNvSpPr/>
          <p:nvPr/>
        </p:nvSpPr>
        <p:spPr bwMode="auto">
          <a:xfrm>
            <a:off x="6072188" y="1785938"/>
            <a:ext cx="142875" cy="1785938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3043" name="TextBox 3">
            <a:hlinkClick r:id="" action="ppaction://noaction"/>
          </p:cNvPr>
          <p:cNvSpPr txBox="1"/>
          <p:nvPr/>
        </p:nvSpPr>
        <p:spPr>
          <a:xfrm>
            <a:off x="3357563" y="3895725"/>
            <a:ext cx="17859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对人的影响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47" name="直接连接符 46"/>
          <p:cNvCxnSpPr/>
          <p:nvPr/>
        </p:nvCxnSpPr>
        <p:spPr bwMode="auto">
          <a:xfrm rot="5400000">
            <a:off x="3655219" y="3344069"/>
            <a:ext cx="1260475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045" name="TextBox 5"/>
          <p:cNvSpPr txBox="1"/>
          <p:nvPr/>
        </p:nvSpPr>
        <p:spPr>
          <a:xfrm>
            <a:off x="1500188" y="4664075"/>
            <a:ext cx="785812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表现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46" name="TextBox 5"/>
          <p:cNvSpPr txBox="1"/>
          <p:nvPr/>
        </p:nvSpPr>
        <p:spPr>
          <a:xfrm>
            <a:off x="3571875" y="4664075"/>
            <a:ext cx="785813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特点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47" name="TextBox 5"/>
          <p:cNvSpPr txBox="1"/>
          <p:nvPr/>
        </p:nvSpPr>
        <p:spPr>
          <a:xfrm>
            <a:off x="5286375" y="4664075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塑造人生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48" name="TextBox 5"/>
          <p:cNvSpPr txBox="1"/>
          <p:nvPr/>
        </p:nvSpPr>
        <p:spPr>
          <a:xfrm>
            <a:off x="1089025" y="5105400"/>
            <a:ext cx="5715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交往方式</a:t>
            </a:r>
            <a:endParaRPr lang="en-US" altLang="zh-CN" sz="2000" b="1">
              <a:latin typeface="宋体" panose="02010600030101010101" pitchFamily="2" charset="-122"/>
            </a:endParaRPr>
          </a:p>
        </p:txBody>
      </p:sp>
      <p:sp>
        <p:nvSpPr>
          <p:cNvPr id="43049" name="矩形 52"/>
          <p:cNvSpPr/>
          <p:nvPr/>
        </p:nvSpPr>
        <p:spPr>
          <a:xfrm>
            <a:off x="803275" y="5099050"/>
            <a:ext cx="642938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交往行为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0" name="矩形 53"/>
          <p:cNvSpPr/>
          <p:nvPr/>
        </p:nvSpPr>
        <p:spPr>
          <a:xfrm>
            <a:off x="2143125" y="5099050"/>
            <a:ext cx="428625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思维方式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1" name="矩形 54"/>
          <p:cNvSpPr/>
          <p:nvPr/>
        </p:nvSpPr>
        <p:spPr>
          <a:xfrm>
            <a:off x="1857375" y="5099050"/>
            <a:ext cx="428625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认识活动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2" name="矩形 55"/>
          <p:cNvSpPr/>
          <p:nvPr/>
        </p:nvSpPr>
        <p:spPr>
          <a:xfrm>
            <a:off x="1571625" y="5099050"/>
            <a:ext cx="428625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实践活动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3" name="矩形 56"/>
          <p:cNvSpPr/>
          <p:nvPr/>
        </p:nvSpPr>
        <p:spPr>
          <a:xfrm>
            <a:off x="3143250" y="5099050"/>
            <a:ext cx="714375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潜移默化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4" name="矩形 57"/>
          <p:cNvSpPr/>
          <p:nvPr/>
        </p:nvSpPr>
        <p:spPr>
          <a:xfrm>
            <a:off x="3857625" y="5099050"/>
            <a:ext cx="785813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深远持久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5" name="矩形 58"/>
          <p:cNvSpPr/>
          <p:nvPr/>
        </p:nvSpPr>
        <p:spPr>
          <a:xfrm>
            <a:off x="4929188" y="5099050"/>
            <a:ext cx="714375" cy="1016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丰富精神世界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6" name="矩形 59"/>
          <p:cNvSpPr/>
          <p:nvPr/>
        </p:nvSpPr>
        <p:spPr>
          <a:xfrm>
            <a:off x="5572125" y="5099050"/>
            <a:ext cx="714375" cy="1016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增强精神力量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3057" name="矩形 60"/>
          <p:cNvSpPr/>
          <p:nvPr/>
        </p:nvSpPr>
        <p:spPr>
          <a:xfrm>
            <a:off x="6286500" y="5099050"/>
            <a:ext cx="714375" cy="1016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促进全面发展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63" name="左大括号 62"/>
          <p:cNvSpPr/>
          <p:nvPr/>
        </p:nvSpPr>
        <p:spPr bwMode="auto">
          <a:xfrm rot="5400000">
            <a:off x="3786188" y="2317750"/>
            <a:ext cx="357188" cy="4357688"/>
          </a:xfrm>
          <a:prstGeom prst="leftBrace">
            <a:avLst>
              <a:gd name="adj1" fmla="val 8333"/>
              <a:gd name="adj2" fmla="val 4290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4" name="左大括号 63"/>
          <p:cNvSpPr/>
          <p:nvPr/>
        </p:nvSpPr>
        <p:spPr bwMode="auto">
          <a:xfrm rot="5400000">
            <a:off x="1607344" y="4393406"/>
            <a:ext cx="214313" cy="1428750"/>
          </a:xfrm>
          <a:prstGeom prst="leftBrace">
            <a:avLst>
              <a:gd name="adj1" fmla="val 8333"/>
              <a:gd name="adj2" fmla="val 4290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5" name="左大括号 64"/>
          <p:cNvSpPr/>
          <p:nvPr/>
        </p:nvSpPr>
        <p:spPr bwMode="auto">
          <a:xfrm rot="5400000">
            <a:off x="3750469" y="4464844"/>
            <a:ext cx="214313" cy="1285875"/>
          </a:xfrm>
          <a:prstGeom prst="leftBrace">
            <a:avLst>
              <a:gd name="adj1" fmla="val 8333"/>
              <a:gd name="adj2" fmla="val 4949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6" name="左大括号 65"/>
          <p:cNvSpPr/>
          <p:nvPr/>
        </p:nvSpPr>
        <p:spPr bwMode="auto">
          <a:xfrm rot="5400000">
            <a:off x="5857875" y="4214813"/>
            <a:ext cx="214313" cy="1785938"/>
          </a:xfrm>
          <a:prstGeom prst="leftBrace">
            <a:avLst>
              <a:gd name="adj1" fmla="val 8333"/>
              <a:gd name="adj2" fmla="val 4949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3062" name="TextBox 5"/>
          <p:cNvSpPr txBox="1"/>
          <p:nvPr/>
        </p:nvSpPr>
        <p:spPr>
          <a:xfrm>
            <a:off x="5643563" y="3806825"/>
            <a:ext cx="245745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积极参加健康有益的文化活动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68" name="直接连接符 67"/>
          <p:cNvCxnSpPr/>
          <p:nvPr/>
        </p:nvCxnSpPr>
        <p:spPr bwMode="auto">
          <a:xfrm rot="10800000">
            <a:off x="5067300" y="4143375"/>
            <a:ext cx="647700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90" name="矩形 43063"/>
          <p:cNvSpPr/>
          <p:nvPr/>
        </p:nvSpPr>
        <p:spPr>
          <a:xfrm>
            <a:off x="20955" y="182563"/>
            <a:ext cx="3635375" cy="71913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第一单元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  <p:bldP spid="43012" grpId="0"/>
      <p:bldP spid="43013" grpId="0"/>
      <p:bldP spid="43014" grpId="0"/>
      <p:bldP spid="43015" grpId="0"/>
      <p:bldP spid="43016" grpId="0"/>
      <p:bldP spid="43017" grpId="0"/>
      <p:bldP spid="13" grpId="0" bldLvl="0" animBg="1"/>
      <p:bldP spid="14" grpId="0" bldLvl="0" animBg="1"/>
      <p:bldP spid="43025" grpId="0"/>
      <p:bldP spid="43029" grpId="0"/>
      <p:bldP spid="43030" grpId="0"/>
      <p:bldP spid="37" grpId="0" bldLvl="0" animBg="1"/>
      <p:bldP spid="43035" grpId="0"/>
      <p:bldP spid="43036" grpId="0"/>
      <p:bldP spid="41" grpId="0" bldLvl="0" animBg="1"/>
      <p:bldP spid="43043" grpId="0"/>
      <p:bldP spid="43045" grpId="0"/>
      <p:bldP spid="43046" grpId="0"/>
      <p:bldP spid="43047" grpId="0"/>
      <p:bldP spid="43048" grpId="0"/>
      <p:bldP spid="43049" grpId="0"/>
      <p:bldP spid="43050" grpId="0"/>
      <p:bldP spid="43051" grpId="0"/>
      <p:bldP spid="43052" grpId="0"/>
      <p:bldP spid="43053" grpId="0"/>
      <p:bldP spid="43054" grpId="0"/>
      <p:bldP spid="43055" grpId="0"/>
      <p:bldP spid="43056" grpId="0"/>
      <p:bldP spid="43057" grpId="0"/>
      <p:bldP spid="63" grpId="0" bldLvl="0" animBg="1"/>
      <p:bldP spid="64" grpId="0" bldLvl="0" animBg="1"/>
      <p:bldP spid="65" grpId="0" bldLvl="0" animBg="1"/>
      <p:bldP spid="66" grpId="0" bldLvl="0" animBg="1"/>
      <p:bldP spid="430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69" name="TextBox 3"/>
          <p:cNvSpPr txBox="1"/>
          <p:nvPr/>
        </p:nvSpPr>
        <p:spPr>
          <a:xfrm>
            <a:off x="2214563" y="1466850"/>
            <a:ext cx="1428750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世界文化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8370" name="TextBox 5"/>
          <p:cNvSpPr txBox="1"/>
          <p:nvPr/>
        </p:nvSpPr>
        <p:spPr>
          <a:xfrm>
            <a:off x="1000125" y="1357313"/>
            <a:ext cx="714375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民族文化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 bwMode="auto">
          <a:xfrm rot="10800000">
            <a:off x="1655763" y="1727200"/>
            <a:ext cx="647700" cy="1588"/>
          </a:xfrm>
          <a:prstGeom prst="line">
            <a:avLst/>
          </a:prstGeom>
          <a:ln w="28575"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372" name="TextBox 5"/>
          <p:cNvSpPr txBox="1"/>
          <p:nvPr/>
        </p:nvSpPr>
        <p:spPr>
          <a:xfrm>
            <a:off x="1643063" y="1379538"/>
            <a:ext cx="428625" cy="665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个性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373" name="TextBox 5"/>
          <p:cNvSpPr txBox="1"/>
          <p:nvPr/>
        </p:nvSpPr>
        <p:spPr>
          <a:xfrm>
            <a:off x="1928813" y="1379538"/>
            <a:ext cx="428625" cy="665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共性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374" name="TextBox 5"/>
          <p:cNvSpPr txBox="1"/>
          <p:nvPr/>
        </p:nvSpPr>
        <p:spPr>
          <a:xfrm>
            <a:off x="357188" y="1044575"/>
            <a:ext cx="714375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民族节日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375" name="TextBox 5"/>
          <p:cNvSpPr txBox="1"/>
          <p:nvPr/>
        </p:nvSpPr>
        <p:spPr>
          <a:xfrm>
            <a:off x="357188" y="1755775"/>
            <a:ext cx="714375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文化遗产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9" name="左大括号 8"/>
          <p:cNvSpPr/>
          <p:nvPr/>
        </p:nvSpPr>
        <p:spPr bwMode="auto">
          <a:xfrm rot="10800000">
            <a:off x="928688" y="1143000"/>
            <a:ext cx="285750" cy="11430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8377" name="TextBox 5"/>
          <p:cNvSpPr txBox="1"/>
          <p:nvPr/>
        </p:nvSpPr>
        <p:spPr>
          <a:xfrm>
            <a:off x="3857625" y="1489075"/>
            <a:ext cx="100012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多样性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 rot="10800000">
            <a:off x="3527425" y="1714500"/>
            <a:ext cx="4318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 bwMode="auto">
          <a:xfrm rot="10800000">
            <a:off x="1408113" y="1214438"/>
            <a:ext cx="27352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 bwMode="auto">
          <a:xfrm rot="5400000">
            <a:off x="3982244" y="1375569"/>
            <a:ext cx="323850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 bwMode="auto">
          <a:xfrm rot="5400000">
            <a:off x="1339850" y="1303338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382" name="TextBox 14"/>
          <p:cNvSpPr txBox="1"/>
          <p:nvPr/>
        </p:nvSpPr>
        <p:spPr>
          <a:xfrm>
            <a:off x="2428875" y="885825"/>
            <a:ext cx="633413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构成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383" name="TextBox 5"/>
          <p:cNvSpPr txBox="1"/>
          <p:nvPr/>
        </p:nvSpPr>
        <p:spPr>
          <a:xfrm>
            <a:off x="4786313" y="1000125"/>
            <a:ext cx="2000250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尊重文化多样性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384" name="TextBox 5"/>
          <p:cNvSpPr txBox="1"/>
          <p:nvPr/>
        </p:nvSpPr>
        <p:spPr>
          <a:xfrm>
            <a:off x="6715125" y="701675"/>
            <a:ext cx="2071688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正确态度（是什么）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385" name="TextBox 5"/>
          <p:cNvSpPr txBox="1"/>
          <p:nvPr/>
        </p:nvSpPr>
        <p:spPr>
          <a:xfrm>
            <a:off x="6715125" y="987425"/>
            <a:ext cx="2071688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必要性（为什么）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386" name="TextBox 5"/>
          <p:cNvSpPr txBox="1"/>
          <p:nvPr/>
        </p:nvSpPr>
        <p:spPr>
          <a:xfrm>
            <a:off x="6715125" y="1273175"/>
            <a:ext cx="2033588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原则（怎么办）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2" name="左大括号 21"/>
          <p:cNvSpPr/>
          <p:nvPr/>
        </p:nvSpPr>
        <p:spPr bwMode="auto">
          <a:xfrm>
            <a:off x="6670675" y="850900"/>
            <a:ext cx="142875" cy="72072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8388" name="TextBox 5"/>
          <p:cNvSpPr txBox="1"/>
          <p:nvPr/>
        </p:nvSpPr>
        <p:spPr>
          <a:xfrm>
            <a:off x="4786313" y="1917700"/>
            <a:ext cx="1776412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促进文化传播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389" name="TextBox 5"/>
          <p:cNvSpPr txBox="1"/>
          <p:nvPr/>
        </p:nvSpPr>
        <p:spPr>
          <a:xfrm>
            <a:off x="6500813" y="1643063"/>
            <a:ext cx="1214437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途径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390" name="TextBox 5"/>
          <p:cNvSpPr txBox="1"/>
          <p:nvPr/>
        </p:nvSpPr>
        <p:spPr>
          <a:xfrm>
            <a:off x="6500813" y="1916113"/>
            <a:ext cx="2357437" cy="3698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手段</a:t>
            </a:r>
            <a:r>
              <a:rPr lang="en-US" altLang="zh-CN" b="1">
                <a:latin typeface="宋体" panose="02010600030101010101" pitchFamily="2" charset="-122"/>
              </a:rPr>
              <a:t>—</a:t>
            </a:r>
            <a:r>
              <a:rPr lang="zh-CN" altLang="en-US" b="1" dirty="0">
                <a:latin typeface="宋体" panose="02010600030101010101" pitchFamily="2" charset="-122"/>
              </a:rPr>
              <a:t>现代信息技术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391" name="TextBox 5"/>
          <p:cNvSpPr txBox="1"/>
          <p:nvPr/>
        </p:nvSpPr>
        <p:spPr>
          <a:xfrm>
            <a:off x="6500813" y="2214563"/>
            <a:ext cx="2071687" cy="3698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加强中外文化交流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7" name="左大括号 26"/>
          <p:cNvSpPr/>
          <p:nvPr/>
        </p:nvSpPr>
        <p:spPr bwMode="auto">
          <a:xfrm>
            <a:off x="6456363" y="1779588"/>
            <a:ext cx="142875" cy="72072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8393" name="TextBox 3"/>
          <p:cNvSpPr txBox="1"/>
          <p:nvPr/>
        </p:nvSpPr>
        <p:spPr>
          <a:xfrm>
            <a:off x="2214563" y="5395913"/>
            <a:ext cx="142875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传统文化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30" name="直接连接符 29"/>
          <p:cNvCxnSpPr/>
          <p:nvPr/>
        </p:nvCxnSpPr>
        <p:spPr bwMode="auto">
          <a:xfrm rot="5400000">
            <a:off x="4665663" y="1450975"/>
            <a:ext cx="357188" cy="169863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 bwMode="auto">
          <a:xfrm rot="10800000">
            <a:off x="4714875" y="1714500"/>
            <a:ext cx="303213" cy="276225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396" name="TextBox 5"/>
          <p:cNvSpPr txBox="1"/>
          <p:nvPr/>
        </p:nvSpPr>
        <p:spPr>
          <a:xfrm>
            <a:off x="1997075" y="6100763"/>
            <a:ext cx="199072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习、建、文、思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rot="5400000">
            <a:off x="2744788" y="5997575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398" name="TextBox 35"/>
          <p:cNvSpPr txBox="1"/>
          <p:nvPr/>
        </p:nvSpPr>
        <p:spPr>
          <a:xfrm>
            <a:off x="2581275" y="5786438"/>
            <a:ext cx="847725" cy="3571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内 容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37" name="直接连接符 36"/>
          <p:cNvCxnSpPr/>
          <p:nvPr/>
        </p:nvCxnSpPr>
        <p:spPr bwMode="auto">
          <a:xfrm rot="5400000">
            <a:off x="1624013" y="5635625"/>
            <a:ext cx="46831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 bwMode="auto">
          <a:xfrm rot="10800000">
            <a:off x="1677988" y="5402263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 bwMode="auto">
          <a:xfrm rot="10800000">
            <a:off x="1677988" y="5873750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 bwMode="auto">
          <a:xfrm rot="10800000">
            <a:off x="1854200" y="5641975"/>
            <a:ext cx="50323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03" name="TextBox 40"/>
          <p:cNvSpPr txBox="1"/>
          <p:nvPr/>
        </p:nvSpPr>
        <p:spPr>
          <a:xfrm>
            <a:off x="1941513" y="5286375"/>
            <a:ext cx="415925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特点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404" name="TextBox 5"/>
          <p:cNvSpPr txBox="1"/>
          <p:nvPr/>
        </p:nvSpPr>
        <p:spPr>
          <a:xfrm>
            <a:off x="258763" y="5184775"/>
            <a:ext cx="157162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相对稳定性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05" name="TextBox 5"/>
          <p:cNvSpPr txBox="1"/>
          <p:nvPr/>
        </p:nvSpPr>
        <p:spPr>
          <a:xfrm>
            <a:off x="273050" y="5672138"/>
            <a:ext cx="157162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鲜明民族性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 rot="5400000">
            <a:off x="3836988" y="5662613"/>
            <a:ext cx="46831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 bwMode="auto">
          <a:xfrm rot="10800000">
            <a:off x="4071938" y="5429250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 bwMode="auto">
          <a:xfrm rot="10800000">
            <a:off x="4071938" y="5900738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 bwMode="auto">
          <a:xfrm rot="10800000">
            <a:off x="3571875" y="5668963"/>
            <a:ext cx="50323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10" name="TextBox 47"/>
          <p:cNvSpPr txBox="1"/>
          <p:nvPr/>
        </p:nvSpPr>
        <p:spPr>
          <a:xfrm>
            <a:off x="3598863" y="5318125"/>
            <a:ext cx="414337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作用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411" name="TextBox 5"/>
          <p:cNvSpPr txBox="1"/>
          <p:nvPr/>
        </p:nvSpPr>
        <p:spPr>
          <a:xfrm>
            <a:off x="4143375" y="5214938"/>
            <a:ext cx="157162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顺应</a:t>
            </a:r>
            <a:r>
              <a:rPr lang="en-US" altLang="zh-CN" sz="2000" b="1">
                <a:latin typeface="宋体" panose="02010600030101010101" pitchFamily="2" charset="-122"/>
              </a:rPr>
              <a:t>→</a:t>
            </a:r>
            <a:r>
              <a:rPr lang="zh-CN" altLang="en-US" sz="2000" b="1" dirty="0">
                <a:latin typeface="宋体" panose="02010600030101010101" pitchFamily="2" charset="-122"/>
              </a:rPr>
              <a:t>促进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12" name="TextBox 5"/>
          <p:cNvSpPr txBox="1"/>
          <p:nvPr/>
        </p:nvSpPr>
        <p:spPr>
          <a:xfrm>
            <a:off x="4143375" y="5672138"/>
            <a:ext cx="157162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不变</a:t>
            </a:r>
            <a:r>
              <a:rPr lang="en-US" altLang="zh-CN" sz="2000" b="1">
                <a:latin typeface="宋体" panose="02010600030101010101" pitchFamily="2" charset="-122"/>
              </a:rPr>
              <a:t>→</a:t>
            </a:r>
            <a:r>
              <a:rPr lang="zh-CN" altLang="en-US" sz="2000" b="1" dirty="0">
                <a:latin typeface="宋体" panose="02010600030101010101" pitchFamily="2" charset="-122"/>
              </a:rPr>
              <a:t>阻碍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13" name="TextBox 5"/>
          <p:cNvSpPr txBox="1"/>
          <p:nvPr/>
        </p:nvSpPr>
        <p:spPr>
          <a:xfrm>
            <a:off x="5875338" y="5205413"/>
            <a:ext cx="2286000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正确对待传统文化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14" name="TextBox 5"/>
          <p:cNvSpPr txBox="1"/>
          <p:nvPr/>
        </p:nvSpPr>
        <p:spPr>
          <a:xfrm>
            <a:off x="5857875" y="5670550"/>
            <a:ext cx="300037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把握好继承与发展的关系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50" name="直接连接符 49"/>
          <p:cNvCxnSpPr/>
          <p:nvPr/>
        </p:nvCxnSpPr>
        <p:spPr bwMode="auto">
          <a:xfrm rot="10800000" flipV="1">
            <a:off x="5572125" y="5643563"/>
            <a:ext cx="285750" cy="285750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 bwMode="auto">
          <a:xfrm rot="10800000">
            <a:off x="5572125" y="5357813"/>
            <a:ext cx="303213" cy="276225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左大括号 52"/>
          <p:cNvSpPr/>
          <p:nvPr/>
        </p:nvSpPr>
        <p:spPr bwMode="auto">
          <a:xfrm>
            <a:off x="5857875" y="5280025"/>
            <a:ext cx="142875" cy="72072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8418" name="TextBox 3"/>
          <p:cNvSpPr txBox="1"/>
          <p:nvPr/>
        </p:nvSpPr>
        <p:spPr>
          <a:xfrm>
            <a:off x="2214563" y="3395663"/>
            <a:ext cx="142875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文化创新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8419" name="矩形 54"/>
          <p:cNvSpPr/>
          <p:nvPr/>
        </p:nvSpPr>
        <p:spPr>
          <a:xfrm>
            <a:off x="1357313" y="3292475"/>
            <a:ext cx="714375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文化发展</a:t>
            </a:r>
            <a:endParaRPr lang="zh-CN" altLang="en-US" sz="2000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58420" name="TextBox 40"/>
          <p:cNvSpPr txBox="1"/>
          <p:nvPr/>
        </p:nvSpPr>
        <p:spPr>
          <a:xfrm>
            <a:off x="1941513" y="3286125"/>
            <a:ext cx="415925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实质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57" name="直接连接符 56"/>
          <p:cNvCxnSpPr/>
          <p:nvPr/>
        </p:nvCxnSpPr>
        <p:spPr bwMode="auto">
          <a:xfrm rot="10800000">
            <a:off x="1955800" y="3629025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 bwMode="auto">
          <a:xfrm rot="5400000">
            <a:off x="289719" y="3666331"/>
            <a:ext cx="161925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 bwMode="auto">
          <a:xfrm rot="10800000">
            <a:off x="919163" y="2870200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 bwMode="auto">
          <a:xfrm rot="10800000">
            <a:off x="919163" y="4459288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 bwMode="auto">
          <a:xfrm rot="10800000">
            <a:off x="1104900" y="3627438"/>
            <a:ext cx="395288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26" name="TextBox 40"/>
          <p:cNvSpPr txBox="1"/>
          <p:nvPr/>
        </p:nvSpPr>
        <p:spPr>
          <a:xfrm>
            <a:off x="1071563" y="3279775"/>
            <a:ext cx="415925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影响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427" name="TextBox 5"/>
          <p:cNvSpPr txBox="1"/>
          <p:nvPr/>
        </p:nvSpPr>
        <p:spPr>
          <a:xfrm>
            <a:off x="357188" y="2568575"/>
            <a:ext cx="714375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基本矛盾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428" name="TextBox 5"/>
          <p:cNvSpPr txBox="1"/>
          <p:nvPr/>
        </p:nvSpPr>
        <p:spPr>
          <a:xfrm>
            <a:off x="357188" y="3233738"/>
            <a:ext cx="714375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solidFill>
                  <a:srgbClr val="0516BB"/>
                </a:solidFill>
                <a:latin typeface="宋体" panose="02010600030101010101" pitchFamily="2" charset="-122"/>
              </a:rPr>
              <a:t>科技</a:t>
            </a:r>
            <a:endParaRPr lang="zh-CN" altLang="en-US" b="1" dirty="0">
              <a:solidFill>
                <a:srgbClr val="0516BB"/>
              </a:solidFill>
              <a:latin typeface="宋体" panose="02010600030101010101" pitchFamily="2" charset="-122"/>
            </a:endParaRPr>
          </a:p>
        </p:txBody>
      </p:sp>
      <p:sp>
        <p:nvSpPr>
          <p:cNvPr id="58429" name="TextBox 5"/>
          <p:cNvSpPr txBox="1"/>
          <p:nvPr/>
        </p:nvSpPr>
        <p:spPr>
          <a:xfrm>
            <a:off x="357188" y="3621088"/>
            <a:ext cx="714375" cy="646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思想运动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58430" name="TextBox 5"/>
          <p:cNvSpPr txBox="1"/>
          <p:nvPr/>
        </p:nvSpPr>
        <p:spPr>
          <a:xfrm>
            <a:off x="357188" y="4286250"/>
            <a:ext cx="714375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</a:rPr>
              <a:t>教育</a:t>
            </a:r>
            <a:endParaRPr lang="zh-CN" altLang="en-US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8431" name="TextBox 5"/>
          <p:cNvSpPr txBox="1"/>
          <p:nvPr/>
        </p:nvSpPr>
        <p:spPr>
          <a:xfrm>
            <a:off x="2357438" y="2743200"/>
            <a:ext cx="1000125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作用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32" name="TextBox 5"/>
          <p:cNvSpPr txBox="1"/>
          <p:nvPr/>
        </p:nvSpPr>
        <p:spPr>
          <a:xfrm>
            <a:off x="2500313" y="4073525"/>
            <a:ext cx="71437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主体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71" name="直接连接符 70"/>
          <p:cNvCxnSpPr/>
          <p:nvPr/>
        </p:nvCxnSpPr>
        <p:spPr bwMode="auto">
          <a:xfrm rot="5400000">
            <a:off x="2678113" y="3997325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 bwMode="auto">
          <a:xfrm rot="5400000">
            <a:off x="2678113" y="3248025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 bwMode="auto">
          <a:xfrm rot="10800000">
            <a:off x="3571875" y="3641725"/>
            <a:ext cx="50323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36" name="TextBox 14"/>
          <p:cNvSpPr txBox="1"/>
          <p:nvPr/>
        </p:nvSpPr>
        <p:spPr>
          <a:xfrm>
            <a:off x="3509963" y="3297238"/>
            <a:ext cx="633412" cy="665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根本途径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437" name="TextBox 5"/>
          <p:cNvSpPr txBox="1"/>
          <p:nvPr/>
        </p:nvSpPr>
        <p:spPr>
          <a:xfrm>
            <a:off x="4000500" y="3286125"/>
            <a:ext cx="785813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solidFill>
                  <a:srgbClr val="FF0000"/>
                </a:solidFill>
                <a:latin typeface="宋体" panose="02010600030101010101" pitchFamily="2" charset="-122"/>
              </a:rPr>
              <a:t>社会实践</a:t>
            </a:r>
            <a:endParaRPr lang="zh-CN" altLang="en-US" sz="20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76" name="直接连接符 75"/>
          <p:cNvCxnSpPr/>
          <p:nvPr/>
        </p:nvCxnSpPr>
        <p:spPr bwMode="auto">
          <a:xfrm rot="5400000">
            <a:off x="4522788" y="3362325"/>
            <a:ext cx="357188" cy="169863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 bwMode="auto">
          <a:xfrm rot="10800000">
            <a:off x="4572000" y="3625850"/>
            <a:ext cx="303213" cy="27622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40" name="TextBox 14"/>
          <p:cNvSpPr txBox="1"/>
          <p:nvPr/>
        </p:nvSpPr>
        <p:spPr>
          <a:xfrm>
            <a:off x="4633913" y="3354388"/>
            <a:ext cx="633412" cy="4762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15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具体途径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58441" name="TextBox 5"/>
          <p:cNvSpPr txBox="1"/>
          <p:nvPr/>
        </p:nvSpPr>
        <p:spPr>
          <a:xfrm>
            <a:off x="4727575" y="2714625"/>
            <a:ext cx="1214438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面向世界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博采众长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42" name="TextBox 5"/>
          <p:cNvSpPr txBox="1"/>
          <p:nvPr/>
        </p:nvSpPr>
        <p:spPr>
          <a:xfrm>
            <a:off x="4786313" y="3721100"/>
            <a:ext cx="1214437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继承传统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推陈出新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82" name="直接连接符 81"/>
          <p:cNvCxnSpPr/>
          <p:nvPr/>
        </p:nvCxnSpPr>
        <p:spPr bwMode="auto">
          <a:xfrm rot="5400000">
            <a:off x="5786438" y="3714750"/>
            <a:ext cx="500063" cy="3571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 bwMode="auto">
          <a:xfrm rot="16200000" flipV="1">
            <a:off x="5789613" y="3217863"/>
            <a:ext cx="493713" cy="3571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45" name="TextBox 5"/>
          <p:cNvSpPr txBox="1"/>
          <p:nvPr/>
        </p:nvSpPr>
        <p:spPr>
          <a:xfrm>
            <a:off x="6143625" y="3248025"/>
            <a:ext cx="1071563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克服错误倾向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8446" name="TextBox 5"/>
          <p:cNvSpPr txBox="1"/>
          <p:nvPr/>
        </p:nvSpPr>
        <p:spPr>
          <a:xfrm>
            <a:off x="7286625" y="3238500"/>
            <a:ext cx="1071563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坚持正确方向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90" name="直接连接符 89"/>
          <p:cNvCxnSpPr/>
          <p:nvPr/>
        </p:nvCxnSpPr>
        <p:spPr bwMode="auto">
          <a:xfrm rot="10800000">
            <a:off x="6997700" y="3597275"/>
            <a:ext cx="431800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 bwMode="auto">
          <a:xfrm rot="10800000">
            <a:off x="2928938" y="1857375"/>
            <a:ext cx="1928813" cy="1071563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 bwMode="auto">
          <a:xfrm rot="10800000" flipV="1">
            <a:off x="3000375" y="4357688"/>
            <a:ext cx="1928813" cy="1143000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4803" name="TextBox 5"/>
          <p:cNvSpPr txBox="1"/>
          <p:nvPr/>
        </p:nvSpPr>
        <p:spPr>
          <a:xfrm rot="-1800000">
            <a:off x="2806700" y="4548188"/>
            <a:ext cx="2143125" cy="3698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solidFill>
                  <a:srgbClr val="0516BB"/>
                </a:solidFill>
                <a:latin typeface="宋体" panose="02010600030101010101" pitchFamily="2" charset="-122"/>
              </a:rPr>
              <a:t>创新与继承的关系</a:t>
            </a:r>
            <a:endParaRPr lang="zh-CN" altLang="en-US" b="1" dirty="0">
              <a:solidFill>
                <a:srgbClr val="0516BB"/>
              </a:solidFill>
              <a:latin typeface="宋体" panose="02010600030101010101" pitchFamily="2" charset="-122"/>
            </a:endParaRPr>
          </a:p>
        </p:txBody>
      </p:sp>
      <p:sp>
        <p:nvSpPr>
          <p:cNvPr id="414804" name="TextBox 5"/>
          <p:cNvSpPr txBox="1"/>
          <p:nvPr/>
        </p:nvSpPr>
        <p:spPr>
          <a:xfrm rot="1800000">
            <a:off x="2528888" y="2374900"/>
            <a:ext cx="2549525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solidFill>
                  <a:srgbClr val="0516BB"/>
                </a:solidFill>
                <a:latin typeface="宋体" panose="02010600030101010101" pitchFamily="2" charset="-122"/>
              </a:rPr>
              <a:t>创新与借鉴融合的关系</a:t>
            </a:r>
            <a:endParaRPr lang="zh-CN" altLang="en-US" b="1" dirty="0">
              <a:solidFill>
                <a:srgbClr val="0516BB"/>
              </a:solidFill>
              <a:latin typeface="宋体" panose="02010600030101010101" pitchFamily="2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49530" y="131445"/>
            <a:ext cx="5616575" cy="71913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第二单元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803" grpId="0"/>
      <p:bldP spid="41480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1" name="TextBox 3"/>
          <p:cNvSpPr txBox="1"/>
          <p:nvPr/>
        </p:nvSpPr>
        <p:spPr>
          <a:xfrm>
            <a:off x="2786063" y="2386013"/>
            <a:ext cx="14287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中华文化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61442" name="TextBox 3"/>
          <p:cNvSpPr txBox="1"/>
          <p:nvPr/>
        </p:nvSpPr>
        <p:spPr>
          <a:xfrm>
            <a:off x="2844800" y="4108450"/>
            <a:ext cx="1214438" cy="822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中华民族精神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 bwMode="auto">
          <a:xfrm rot="10800000">
            <a:off x="4138613" y="2643188"/>
            <a:ext cx="6477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44" name="TextBox 14"/>
          <p:cNvSpPr txBox="1"/>
          <p:nvPr/>
        </p:nvSpPr>
        <p:spPr>
          <a:xfrm>
            <a:off x="4152900" y="2305050"/>
            <a:ext cx="63341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基本特征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 rot="5400000">
            <a:off x="3844131" y="2728119"/>
            <a:ext cx="188595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 bwMode="auto">
          <a:xfrm rot="10800000">
            <a:off x="4794250" y="1798638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 bwMode="auto">
          <a:xfrm rot="10800000">
            <a:off x="4794250" y="3670300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48" name="TextBox 5"/>
          <p:cNvSpPr txBox="1"/>
          <p:nvPr/>
        </p:nvSpPr>
        <p:spPr>
          <a:xfrm>
            <a:off x="4929188" y="1628775"/>
            <a:ext cx="121443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源远流长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61449" name="TextBox 5"/>
          <p:cNvSpPr txBox="1"/>
          <p:nvPr/>
        </p:nvSpPr>
        <p:spPr>
          <a:xfrm>
            <a:off x="6072188" y="1243013"/>
            <a:ext cx="2714625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表现：历经沧桑，顽强</a:t>
            </a:r>
            <a:endParaRPr lang="en-US" altLang="zh-CN" b="1">
              <a:latin typeface="宋体" panose="02010600030101010101" pitchFamily="2" charset="-122"/>
            </a:endParaRPr>
          </a:p>
          <a:p>
            <a:pPr latinLnBrk="1"/>
            <a:r>
              <a:rPr lang="en-US" altLang="zh-CN" b="1">
                <a:latin typeface="宋体" panose="02010600030101010101" pitchFamily="2" charset="-122"/>
              </a:rPr>
              <a:t>    </a:t>
            </a:r>
            <a:r>
              <a:rPr lang="zh-CN" altLang="en-US" b="1" dirty="0">
                <a:latin typeface="宋体" panose="02010600030101010101" pitchFamily="2" charset="-122"/>
              </a:rPr>
              <a:t> 生命力，无穷魅力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50" name="TextBox 5"/>
          <p:cNvSpPr txBox="1"/>
          <p:nvPr/>
        </p:nvSpPr>
        <p:spPr>
          <a:xfrm>
            <a:off x="6010275" y="2028825"/>
            <a:ext cx="704850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见证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4" name="左大括号 13"/>
          <p:cNvSpPr/>
          <p:nvPr/>
        </p:nvSpPr>
        <p:spPr bwMode="auto">
          <a:xfrm>
            <a:off x="6000750" y="1457325"/>
            <a:ext cx="142875" cy="785813"/>
          </a:xfrm>
          <a:prstGeom prst="leftBrace">
            <a:avLst>
              <a:gd name="adj1" fmla="val 8333"/>
              <a:gd name="adj2" fmla="val 4131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52" name="TextBox 5"/>
          <p:cNvSpPr txBox="1"/>
          <p:nvPr/>
        </p:nvSpPr>
        <p:spPr>
          <a:xfrm>
            <a:off x="6643688" y="2171700"/>
            <a:ext cx="1195387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史书典籍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53" name="TextBox 5"/>
          <p:cNvSpPr txBox="1"/>
          <p:nvPr/>
        </p:nvSpPr>
        <p:spPr>
          <a:xfrm>
            <a:off x="6643688" y="1885950"/>
            <a:ext cx="704850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汉字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7" name="左大括号 16"/>
          <p:cNvSpPr/>
          <p:nvPr/>
        </p:nvSpPr>
        <p:spPr bwMode="auto">
          <a:xfrm>
            <a:off x="6572250" y="2022475"/>
            <a:ext cx="142875" cy="43497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55" name="TextBox 5"/>
          <p:cNvSpPr txBox="1"/>
          <p:nvPr/>
        </p:nvSpPr>
        <p:spPr>
          <a:xfrm>
            <a:off x="4929188" y="3486150"/>
            <a:ext cx="121443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博大精深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20" name="左大括号 19"/>
          <p:cNvSpPr/>
          <p:nvPr/>
        </p:nvSpPr>
        <p:spPr bwMode="auto">
          <a:xfrm>
            <a:off x="6072188" y="3386138"/>
            <a:ext cx="214313" cy="714375"/>
          </a:xfrm>
          <a:prstGeom prst="leftBrace">
            <a:avLst>
              <a:gd name="adj1" fmla="val 8333"/>
              <a:gd name="adj2" fmla="val 4131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57" name="TextBox 5"/>
          <p:cNvSpPr txBox="1"/>
          <p:nvPr/>
        </p:nvSpPr>
        <p:spPr>
          <a:xfrm>
            <a:off x="6162675" y="3230563"/>
            <a:ext cx="240982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独特性：文艺、科技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58" name="TextBox 5"/>
          <p:cNvSpPr txBox="1"/>
          <p:nvPr/>
        </p:nvSpPr>
        <p:spPr>
          <a:xfrm>
            <a:off x="6143625" y="3516313"/>
            <a:ext cx="909638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区域性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59" name="TextBox 5"/>
          <p:cNvSpPr txBox="1"/>
          <p:nvPr/>
        </p:nvSpPr>
        <p:spPr>
          <a:xfrm>
            <a:off x="6143625" y="3802063"/>
            <a:ext cx="909638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民族性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 rot="5400000">
            <a:off x="5195094" y="3261519"/>
            <a:ext cx="6096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 bwMode="auto">
          <a:xfrm rot="5400000">
            <a:off x="5180013" y="2278063"/>
            <a:ext cx="64293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62" name="TextBox 5"/>
          <p:cNvSpPr txBox="1"/>
          <p:nvPr/>
        </p:nvSpPr>
        <p:spPr>
          <a:xfrm>
            <a:off x="5081588" y="2557463"/>
            <a:ext cx="3205162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重要原因：特有的</a:t>
            </a:r>
            <a:r>
              <a:rPr lang="zh-CN" altLang="en-US" sz="2000" b="1" dirty="0">
                <a:solidFill>
                  <a:srgbClr val="FF0000"/>
                </a:solidFill>
                <a:latin typeface="宋体" panose="02010600030101010101" pitchFamily="2" charset="-122"/>
              </a:rPr>
              <a:t>包容性</a:t>
            </a:r>
            <a:endParaRPr lang="zh-CN" altLang="en-US" sz="20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0" name="左大括号 29"/>
          <p:cNvSpPr/>
          <p:nvPr/>
        </p:nvSpPr>
        <p:spPr bwMode="auto">
          <a:xfrm>
            <a:off x="8001000" y="2457450"/>
            <a:ext cx="142875" cy="571500"/>
          </a:xfrm>
          <a:prstGeom prst="leftBrace">
            <a:avLst>
              <a:gd name="adj1" fmla="val 8333"/>
              <a:gd name="adj2" fmla="val 4967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64" name="TextBox 5"/>
          <p:cNvSpPr txBox="1"/>
          <p:nvPr/>
        </p:nvSpPr>
        <p:spPr>
          <a:xfrm>
            <a:off x="8081963" y="2284413"/>
            <a:ext cx="70485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含义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65" name="TextBox 5"/>
          <p:cNvSpPr txBox="1"/>
          <p:nvPr/>
        </p:nvSpPr>
        <p:spPr>
          <a:xfrm>
            <a:off x="8072438" y="2747963"/>
            <a:ext cx="70485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作用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66" name="TextBox 5"/>
          <p:cNvSpPr txBox="1"/>
          <p:nvPr/>
        </p:nvSpPr>
        <p:spPr>
          <a:xfrm>
            <a:off x="2714625" y="1204913"/>
            <a:ext cx="1500188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各民族文化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61467" name="TextBox 5"/>
          <p:cNvSpPr txBox="1"/>
          <p:nvPr/>
        </p:nvSpPr>
        <p:spPr>
          <a:xfrm>
            <a:off x="2889250" y="1444625"/>
            <a:ext cx="1106488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（特性）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68" name="TextBox 5"/>
          <p:cNvSpPr txBox="1"/>
          <p:nvPr/>
        </p:nvSpPr>
        <p:spPr>
          <a:xfrm>
            <a:off x="2897188" y="2159000"/>
            <a:ext cx="1169987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（共性）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 rot="5400000">
            <a:off x="3178175" y="1993900"/>
            <a:ext cx="503238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70" name="TextBox 14"/>
          <p:cNvSpPr txBox="1"/>
          <p:nvPr/>
        </p:nvSpPr>
        <p:spPr>
          <a:xfrm>
            <a:off x="2874963" y="1774825"/>
            <a:ext cx="114300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共同 熔铸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38" name="直接连接符 37"/>
          <p:cNvCxnSpPr/>
          <p:nvPr/>
        </p:nvCxnSpPr>
        <p:spPr bwMode="auto">
          <a:xfrm rot="10800000">
            <a:off x="2513013" y="1957388"/>
            <a:ext cx="431800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72" name="TextBox 5"/>
          <p:cNvSpPr txBox="1"/>
          <p:nvPr/>
        </p:nvSpPr>
        <p:spPr>
          <a:xfrm>
            <a:off x="357188" y="16002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认同感和归属感、文化底蕴和民族凝聚力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40" name="直接连接符 39"/>
          <p:cNvCxnSpPr/>
          <p:nvPr/>
        </p:nvCxnSpPr>
        <p:spPr bwMode="auto">
          <a:xfrm rot="5400000">
            <a:off x="3248025" y="2990850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74" name="TextBox 5"/>
          <p:cNvSpPr txBox="1"/>
          <p:nvPr/>
        </p:nvSpPr>
        <p:spPr>
          <a:xfrm>
            <a:off x="3071813" y="3057525"/>
            <a:ext cx="714375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力量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42" name="直接连接符 41"/>
          <p:cNvCxnSpPr/>
          <p:nvPr/>
        </p:nvCxnSpPr>
        <p:spPr bwMode="auto">
          <a:xfrm rot="10800000">
            <a:off x="2692400" y="3286125"/>
            <a:ext cx="431800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76" name="矩形 42"/>
          <p:cNvSpPr/>
          <p:nvPr/>
        </p:nvSpPr>
        <p:spPr>
          <a:xfrm>
            <a:off x="2754313" y="2989263"/>
            <a:ext cx="455612" cy="65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熔铸</a:t>
            </a:r>
            <a:endParaRPr lang="zh-CN" altLang="en-US" sz="1600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1477" name="TextBox 5"/>
          <p:cNvSpPr txBox="1"/>
          <p:nvPr/>
        </p:nvSpPr>
        <p:spPr>
          <a:xfrm>
            <a:off x="1566863" y="2676525"/>
            <a:ext cx="1214437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中华民族的生命力</a:t>
            </a:r>
            <a:endParaRPr lang="en-US" altLang="zh-CN" sz="2000" b="1">
              <a:latin typeface="宋体" panose="02010600030101010101" pitchFamily="2" charset="-122"/>
            </a:endParaRPr>
          </a:p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创造力和凝聚力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 rot="10800000">
            <a:off x="1196975" y="3325813"/>
            <a:ext cx="431800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79" name="矩形 45"/>
          <p:cNvSpPr/>
          <p:nvPr/>
        </p:nvSpPr>
        <p:spPr>
          <a:xfrm>
            <a:off x="1258888" y="3016250"/>
            <a:ext cx="455612" cy="65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成为</a:t>
            </a:r>
            <a:endParaRPr lang="zh-CN" altLang="en-US" sz="1600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1480" name="TextBox 5"/>
          <p:cNvSpPr txBox="1"/>
          <p:nvPr/>
        </p:nvSpPr>
        <p:spPr>
          <a:xfrm>
            <a:off x="285750" y="2814638"/>
            <a:ext cx="1000125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精神力量和力量之源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48" name="直接连接符 47"/>
          <p:cNvCxnSpPr/>
          <p:nvPr/>
        </p:nvCxnSpPr>
        <p:spPr bwMode="auto">
          <a:xfrm rot="5400000">
            <a:off x="3071019" y="3812381"/>
            <a:ext cx="717550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82" name="TextBox 14"/>
          <p:cNvSpPr txBox="1"/>
          <p:nvPr/>
        </p:nvSpPr>
        <p:spPr>
          <a:xfrm>
            <a:off x="2884488" y="3582988"/>
            <a:ext cx="114300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集中 体现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52" name="直接连接符 51"/>
          <p:cNvCxnSpPr/>
          <p:nvPr/>
        </p:nvCxnSpPr>
        <p:spPr bwMode="auto">
          <a:xfrm rot="10800000">
            <a:off x="3854450" y="4529138"/>
            <a:ext cx="4318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84" name="TextBox 5"/>
          <p:cNvSpPr txBox="1"/>
          <p:nvPr/>
        </p:nvSpPr>
        <p:spPr>
          <a:xfrm>
            <a:off x="4214813" y="4178300"/>
            <a:ext cx="714375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基本内涵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5" name="左大括号 54"/>
          <p:cNvSpPr/>
          <p:nvPr/>
        </p:nvSpPr>
        <p:spPr bwMode="auto">
          <a:xfrm>
            <a:off x="4786313" y="4243388"/>
            <a:ext cx="214313" cy="714375"/>
          </a:xfrm>
          <a:prstGeom prst="leftBrace">
            <a:avLst>
              <a:gd name="adj1" fmla="val 8333"/>
              <a:gd name="adj2" fmla="val 4131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6" name="TextBox 5"/>
          <p:cNvSpPr txBox="1"/>
          <p:nvPr/>
        </p:nvSpPr>
        <p:spPr>
          <a:xfrm>
            <a:off x="4857750" y="4087813"/>
            <a:ext cx="185737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核心：爱国主义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87" name="TextBox 5"/>
          <p:cNvSpPr txBox="1"/>
          <p:nvPr/>
        </p:nvSpPr>
        <p:spPr>
          <a:xfrm>
            <a:off x="4857750" y="4730750"/>
            <a:ext cx="1214438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四个方面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58" name="直接连接符 57"/>
          <p:cNvCxnSpPr/>
          <p:nvPr/>
        </p:nvCxnSpPr>
        <p:spPr bwMode="auto">
          <a:xfrm rot="5400000">
            <a:off x="5160963" y="4637088"/>
            <a:ext cx="503238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89" name="TextBox 14"/>
          <p:cNvSpPr txBox="1"/>
          <p:nvPr/>
        </p:nvSpPr>
        <p:spPr>
          <a:xfrm>
            <a:off x="5072063" y="4418013"/>
            <a:ext cx="714375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贯 穿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61490" name="TextBox 5"/>
          <p:cNvSpPr txBox="1"/>
          <p:nvPr/>
        </p:nvSpPr>
        <p:spPr>
          <a:xfrm>
            <a:off x="6929438" y="4087813"/>
            <a:ext cx="1624012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新时期的主题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61" name="直接连接符 60"/>
          <p:cNvCxnSpPr/>
          <p:nvPr/>
        </p:nvCxnSpPr>
        <p:spPr bwMode="auto">
          <a:xfrm rot="10800000">
            <a:off x="2357438" y="4529138"/>
            <a:ext cx="5715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 bwMode="auto">
          <a:xfrm rot="10800000">
            <a:off x="6572250" y="4297363"/>
            <a:ext cx="4318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93" name="TextBox 14"/>
          <p:cNvSpPr txBox="1"/>
          <p:nvPr/>
        </p:nvSpPr>
        <p:spPr>
          <a:xfrm>
            <a:off x="2366963" y="4198938"/>
            <a:ext cx="633412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丰富发展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61494" name="TextBox 5"/>
          <p:cNvSpPr txBox="1"/>
          <p:nvPr/>
        </p:nvSpPr>
        <p:spPr>
          <a:xfrm>
            <a:off x="1214438" y="4029075"/>
            <a:ext cx="1214437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党领导人民奋斗的历程中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56" name="左大括号 55"/>
          <p:cNvSpPr/>
          <p:nvPr/>
        </p:nvSpPr>
        <p:spPr bwMode="auto">
          <a:xfrm rot="10800000">
            <a:off x="1214438" y="4029075"/>
            <a:ext cx="142875" cy="100012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96" name="TextBox 5"/>
          <p:cNvSpPr txBox="1"/>
          <p:nvPr/>
        </p:nvSpPr>
        <p:spPr>
          <a:xfrm>
            <a:off x="679450" y="3886200"/>
            <a:ext cx="6953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革命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97" name="TextBox 5"/>
          <p:cNvSpPr txBox="1"/>
          <p:nvPr/>
        </p:nvSpPr>
        <p:spPr>
          <a:xfrm>
            <a:off x="669925" y="4344988"/>
            <a:ext cx="71437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建设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1498" name="TextBox 5"/>
          <p:cNvSpPr txBox="1"/>
          <p:nvPr/>
        </p:nvSpPr>
        <p:spPr>
          <a:xfrm>
            <a:off x="669925" y="4802188"/>
            <a:ext cx="71437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改革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63" name="直接连接符 62"/>
          <p:cNvCxnSpPr/>
          <p:nvPr/>
        </p:nvCxnSpPr>
        <p:spPr bwMode="auto">
          <a:xfrm rot="5400000">
            <a:off x="-106362" y="4778375"/>
            <a:ext cx="1500188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 bwMode="auto">
          <a:xfrm rot="10800000">
            <a:off x="630238" y="4029075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 bwMode="auto">
          <a:xfrm rot="10800000">
            <a:off x="642938" y="4527550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 bwMode="auto">
          <a:xfrm rot="10800000">
            <a:off x="647700" y="5000625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503" name="TextBox 14"/>
          <p:cNvSpPr txBox="1"/>
          <p:nvPr/>
        </p:nvSpPr>
        <p:spPr>
          <a:xfrm>
            <a:off x="285750" y="4029075"/>
            <a:ext cx="428625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集中体现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61504" name="TextBox 5"/>
          <p:cNvSpPr txBox="1"/>
          <p:nvPr/>
        </p:nvSpPr>
        <p:spPr>
          <a:xfrm>
            <a:off x="285750" y="5462588"/>
            <a:ext cx="1571625" cy="9159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整体风貌和精神特征，共同价值追求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71" name="直接连接符 70"/>
          <p:cNvCxnSpPr/>
          <p:nvPr/>
        </p:nvCxnSpPr>
        <p:spPr bwMode="auto">
          <a:xfrm rot="10800000" flipV="1">
            <a:off x="1785938" y="4886325"/>
            <a:ext cx="1144588" cy="928688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506" name="TextBox 5"/>
          <p:cNvSpPr txBox="1"/>
          <p:nvPr/>
        </p:nvSpPr>
        <p:spPr>
          <a:xfrm>
            <a:off x="2643188" y="5129213"/>
            <a:ext cx="372903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地位和作用：</a:t>
            </a:r>
            <a:r>
              <a:rPr lang="en-US" altLang="zh-CN" sz="2000" b="1">
                <a:latin typeface="宋体" panose="02010600030101010101" pitchFamily="2" charset="-122"/>
              </a:rPr>
              <a:t>“</a:t>
            </a:r>
            <a:r>
              <a:rPr lang="zh-CN" altLang="en-US" sz="2000" b="1" dirty="0">
                <a:latin typeface="宋体" panose="02010600030101010101" pitchFamily="2" charset="-122"/>
              </a:rPr>
              <a:t>三精一魂</a:t>
            </a:r>
            <a:r>
              <a:rPr lang="en-US" altLang="zh-CN" sz="2000" b="1">
                <a:latin typeface="宋体" panose="02010600030101010101" pitchFamily="2" charset="-122"/>
              </a:rPr>
              <a:t>”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cxnSp>
        <p:nvCxnSpPr>
          <p:cNvPr id="76" name="直接连接符 75"/>
          <p:cNvCxnSpPr/>
          <p:nvPr/>
        </p:nvCxnSpPr>
        <p:spPr bwMode="auto">
          <a:xfrm rot="5400000">
            <a:off x="3249613" y="5065713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 bwMode="auto">
          <a:xfrm rot="5400000">
            <a:off x="3178175" y="5776913"/>
            <a:ext cx="503238" cy="1588"/>
          </a:xfrm>
          <a:prstGeom prst="line">
            <a:avLst/>
          </a:prstGeom>
          <a:ln w="28575" cap="rnd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509" name="TextBox 14"/>
          <p:cNvSpPr txBox="1"/>
          <p:nvPr/>
        </p:nvSpPr>
        <p:spPr>
          <a:xfrm>
            <a:off x="3084513" y="5529263"/>
            <a:ext cx="714375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要 求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61510" name="TextBox 5"/>
          <p:cNvSpPr txBox="1"/>
          <p:nvPr/>
        </p:nvSpPr>
        <p:spPr>
          <a:xfrm>
            <a:off x="2357438" y="5915025"/>
            <a:ext cx="2562225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培育和宏扬民族精神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61511" name="TextBox 5"/>
          <p:cNvSpPr txBox="1"/>
          <p:nvPr/>
        </p:nvSpPr>
        <p:spPr>
          <a:xfrm>
            <a:off x="4867275" y="5629275"/>
            <a:ext cx="1347788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必要性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61512" name="TextBox 5"/>
          <p:cNvSpPr txBox="1"/>
          <p:nvPr/>
        </p:nvSpPr>
        <p:spPr>
          <a:xfrm>
            <a:off x="4857750" y="6200775"/>
            <a:ext cx="1285875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2000" b="1" dirty="0">
                <a:latin typeface="宋体" panose="02010600030101010101" pitchFamily="2" charset="-122"/>
              </a:rPr>
              <a:t>途径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83" name="左大括号 82"/>
          <p:cNvSpPr/>
          <p:nvPr/>
        </p:nvSpPr>
        <p:spPr bwMode="auto">
          <a:xfrm>
            <a:off x="4818063" y="5743575"/>
            <a:ext cx="142875" cy="785813"/>
          </a:xfrm>
          <a:prstGeom prst="leftBrace">
            <a:avLst>
              <a:gd name="adj1" fmla="val 8333"/>
              <a:gd name="adj2" fmla="val 4986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14" name="TextBox 5"/>
          <p:cNvSpPr txBox="1"/>
          <p:nvPr/>
        </p:nvSpPr>
        <p:spPr>
          <a:xfrm>
            <a:off x="6929438" y="4676775"/>
            <a:ext cx="1624012" cy="9159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发展中国特色社会主义，拥护祖国统一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cxnSp>
        <p:nvCxnSpPr>
          <p:cNvPr id="85" name="直接连接符 84"/>
          <p:cNvCxnSpPr/>
          <p:nvPr/>
        </p:nvCxnSpPr>
        <p:spPr bwMode="auto">
          <a:xfrm rot="5400000">
            <a:off x="7535863" y="4592638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452" name="矩形 414804"/>
          <p:cNvSpPr/>
          <p:nvPr/>
        </p:nvSpPr>
        <p:spPr>
          <a:xfrm>
            <a:off x="49530" y="131445"/>
            <a:ext cx="5616575" cy="71913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第三单元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1746" name="图片 31745" descr="7X53TX$Z%WWIR3N7V)@%MB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1676400"/>
            <a:ext cx="6501130" cy="3258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3" name="TextBox 5"/>
          <p:cNvSpPr txBox="1"/>
          <p:nvPr/>
        </p:nvSpPr>
        <p:spPr>
          <a:xfrm>
            <a:off x="357188" y="1173163"/>
            <a:ext cx="1428750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文化市场与大众传媒的发展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34" name="TextBox 5"/>
          <p:cNvSpPr txBox="1"/>
          <p:nvPr/>
        </p:nvSpPr>
        <p:spPr>
          <a:xfrm>
            <a:off x="357188" y="3608388"/>
            <a:ext cx="1071562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文化生活的变化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 bwMode="auto">
          <a:xfrm rot="5400000">
            <a:off x="36513" y="2708275"/>
            <a:ext cx="1928813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左大括号 8"/>
          <p:cNvSpPr/>
          <p:nvPr/>
        </p:nvSpPr>
        <p:spPr bwMode="auto">
          <a:xfrm>
            <a:off x="1285875" y="3316288"/>
            <a:ext cx="142875" cy="1285875"/>
          </a:xfrm>
          <a:prstGeom prst="leftBrace">
            <a:avLst>
              <a:gd name="adj1" fmla="val 8333"/>
              <a:gd name="adj2" fmla="val 4986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fontAlgn="base" latinLnBrk="1" hangingPunct="1"/>
            <a:endParaRPr lang="zh-CN" altLang="en-US" sz="1600" b="1" strike="noStrike" noProof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637" name="TextBox 5"/>
          <p:cNvSpPr txBox="1"/>
          <p:nvPr/>
        </p:nvSpPr>
        <p:spPr>
          <a:xfrm>
            <a:off x="1330325" y="3173413"/>
            <a:ext cx="714375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可喜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38" name="TextBox 5"/>
          <p:cNvSpPr txBox="1"/>
          <p:nvPr/>
        </p:nvSpPr>
        <p:spPr>
          <a:xfrm>
            <a:off x="1330325" y="4344988"/>
            <a:ext cx="598488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忧虑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39" name="TextBox 5"/>
          <p:cNvSpPr txBox="1"/>
          <p:nvPr/>
        </p:nvSpPr>
        <p:spPr>
          <a:xfrm>
            <a:off x="2249488" y="3173413"/>
            <a:ext cx="1285875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</a:rPr>
              <a:t>大众文化</a:t>
            </a:r>
            <a:endParaRPr lang="zh-CN" altLang="en-US" sz="16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69640" name="TextBox 5"/>
          <p:cNvSpPr txBox="1"/>
          <p:nvPr/>
        </p:nvSpPr>
        <p:spPr>
          <a:xfrm>
            <a:off x="2143125" y="3605213"/>
            <a:ext cx="1357313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倡导的方向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 rot="5400000">
            <a:off x="2678906" y="3579019"/>
            <a:ext cx="2159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 bwMode="auto">
          <a:xfrm rot="10800000">
            <a:off x="1808163" y="3386138"/>
            <a:ext cx="576263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43" name="矩形 45"/>
          <p:cNvSpPr/>
          <p:nvPr/>
        </p:nvSpPr>
        <p:spPr>
          <a:xfrm>
            <a:off x="1879600" y="3065463"/>
            <a:ext cx="455613" cy="65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推动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 rot="5400000">
            <a:off x="2574925" y="2905125"/>
            <a:ext cx="3952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45" name="矩形 42"/>
          <p:cNvSpPr/>
          <p:nvPr/>
        </p:nvSpPr>
        <p:spPr>
          <a:xfrm>
            <a:off x="2428875" y="2697163"/>
            <a:ext cx="812800" cy="371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特 点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9646" name="TextBox 5"/>
          <p:cNvSpPr txBox="1"/>
          <p:nvPr/>
        </p:nvSpPr>
        <p:spPr>
          <a:xfrm>
            <a:off x="1500188" y="2363788"/>
            <a:ext cx="2500312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多层次、多样化、多方面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cxnSp>
        <p:nvCxnSpPr>
          <p:cNvPr id="27" name="直接连接符 26"/>
          <p:cNvCxnSpPr/>
          <p:nvPr/>
        </p:nvCxnSpPr>
        <p:spPr bwMode="auto">
          <a:xfrm rot="10800000">
            <a:off x="1866900" y="4556125"/>
            <a:ext cx="576263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48" name="矩形 45"/>
          <p:cNvSpPr/>
          <p:nvPr/>
        </p:nvSpPr>
        <p:spPr>
          <a:xfrm>
            <a:off x="1879600" y="4235450"/>
            <a:ext cx="455613" cy="65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滋生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cxnSp>
        <p:nvCxnSpPr>
          <p:cNvPr id="29" name="直接连接符 28"/>
          <p:cNvCxnSpPr/>
          <p:nvPr/>
        </p:nvCxnSpPr>
        <p:spPr bwMode="auto">
          <a:xfrm rot="5400000">
            <a:off x="2075656" y="4547394"/>
            <a:ext cx="80645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 bwMode="auto">
          <a:xfrm rot="10800000">
            <a:off x="2459038" y="4157663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 bwMode="auto">
          <a:xfrm rot="10800000">
            <a:off x="2463800" y="4957763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52" name="TextBox 5"/>
          <p:cNvSpPr txBox="1"/>
          <p:nvPr/>
        </p:nvSpPr>
        <p:spPr>
          <a:xfrm>
            <a:off x="2549525" y="3916363"/>
            <a:ext cx="1214438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落后文化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53" name="TextBox 5"/>
          <p:cNvSpPr txBox="1"/>
          <p:nvPr/>
        </p:nvSpPr>
        <p:spPr>
          <a:xfrm>
            <a:off x="2522538" y="4745038"/>
            <a:ext cx="1214437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腐朽文化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54" name="双括号 40"/>
          <p:cNvSpPr/>
          <p:nvPr/>
        </p:nvSpPr>
        <p:spPr>
          <a:xfrm>
            <a:off x="2500313" y="4303713"/>
            <a:ext cx="1071562" cy="500062"/>
          </a:xfrm>
          <a:prstGeom prst="bracketPair">
            <a:avLst>
              <a:gd name="adj" fmla="val 16667"/>
            </a:avLst>
          </a:prstGeom>
          <a:noFill/>
          <a:ln w="7938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atinLnBrk="1">
              <a:lnSpc>
                <a:spcPts val="16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含义、对策、原因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  <a:p>
            <a:pPr latinLnBrk="1">
              <a:lnSpc>
                <a:spcPts val="1600"/>
              </a:lnSpc>
            </a:pP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9655" name="TextBox 5"/>
          <p:cNvSpPr txBox="1"/>
          <p:nvPr/>
        </p:nvSpPr>
        <p:spPr>
          <a:xfrm>
            <a:off x="4094163" y="2252663"/>
            <a:ext cx="1549400" cy="13779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发展中国特色社会主义文化</a:t>
            </a:r>
            <a:endParaRPr lang="en-US" altLang="zh-CN" sz="1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/>
            <a:r>
              <a:rPr lang="en-US" altLang="zh-CN" sz="14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4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中国先进文化</a:t>
            </a:r>
            <a:r>
              <a:rPr lang="en-US" altLang="zh-CN" sz="14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4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ts val="1100"/>
              </a:lnSpc>
            </a:pPr>
            <a:r>
              <a:rPr lang="en-US" altLang="zh-CN" sz="16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 - -- - - - </a:t>
            </a:r>
            <a:endParaRPr lang="en-US" altLang="zh-CN" sz="16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ts val="1300"/>
              </a:lnSpc>
            </a:pP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建设社会主义</a:t>
            </a:r>
            <a:endParaRPr lang="en-US" altLang="zh-CN" sz="1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ts val="2200"/>
              </a:lnSpc>
            </a:pP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精神文明</a:t>
            </a:r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左大括号 31"/>
          <p:cNvSpPr/>
          <p:nvPr/>
        </p:nvSpPr>
        <p:spPr bwMode="auto">
          <a:xfrm>
            <a:off x="3929063" y="2316163"/>
            <a:ext cx="285750" cy="2500313"/>
          </a:xfrm>
          <a:prstGeom prst="leftBrace">
            <a:avLst>
              <a:gd name="adj1" fmla="val 8333"/>
              <a:gd name="adj2" fmla="val 7120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fontAlgn="base" latinLnBrk="1" hangingPunct="1"/>
            <a:endParaRPr lang="zh-CN" altLang="en-US" sz="1600" b="1" strike="noStrike" noProof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657" name="TextBox 5"/>
          <p:cNvSpPr txBox="1"/>
          <p:nvPr/>
        </p:nvSpPr>
        <p:spPr>
          <a:xfrm>
            <a:off x="4143375" y="4549775"/>
            <a:ext cx="642938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公民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58" name="TextBox 5"/>
          <p:cNvSpPr txBox="1"/>
          <p:nvPr/>
        </p:nvSpPr>
        <p:spPr>
          <a:xfrm>
            <a:off x="4857750" y="3887788"/>
            <a:ext cx="2286000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投身精神文明创建活动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59" name="TextBox 5"/>
          <p:cNvSpPr txBox="1"/>
          <p:nvPr/>
        </p:nvSpPr>
        <p:spPr>
          <a:xfrm>
            <a:off x="4929188" y="4254500"/>
            <a:ext cx="2071687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树立社会主义荣辱观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0" name="TextBox 5"/>
          <p:cNvSpPr txBox="1"/>
          <p:nvPr/>
        </p:nvSpPr>
        <p:spPr>
          <a:xfrm>
            <a:off x="4857750" y="4673600"/>
            <a:ext cx="228600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遵守公民基本道德规范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1" name="TextBox 5"/>
          <p:cNvSpPr txBox="1"/>
          <p:nvPr/>
        </p:nvSpPr>
        <p:spPr>
          <a:xfrm>
            <a:off x="4857750" y="5192713"/>
            <a:ext cx="1428750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加强自身修养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2" name="TextBox 5"/>
          <p:cNvSpPr txBox="1"/>
          <p:nvPr/>
        </p:nvSpPr>
        <p:spPr>
          <a:xfrm>
            <a:off x="6210300" y="4946650"/>
            <a:ext cx="14287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科学文化修养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3" name="TextBox 5"/>
          <p:cNvSpPr txBox="1"/>
          <p:nvPr/>
        </p:nvSpPr>
        <p:spPr>
          <a:xfrm>
            <a:off x="6210300" y="5378450"/>
            <a:ext cx="14287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思想道德修养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4" name="TextBox 5"/>
          <p:cNvSpPr txBox="1"/>
          <p:nvPr/>
        </p:nvSpPr>
        <p:spPr>
          <a:xfrm>
            <a:off x="7781925" y="5018088"/>
            <a:ext cx="857250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提高自身素质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5" name="TextBox 5"/>
          <p:cNvSpPr txBox="1"/>
          <p:nvPr/>
        </p:nvSpPr>
        <p:spPr>
          <a:xfrm>
            <a:off x="5143500" y="5803900"/>
            <a:ext cx="857250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无止境的过程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6" name="TextBox 5"/>
          <p:cNvSpPr txBox="1"/>
          <p:nvPr/>
        </p:nvSpPr>
        <p:spPr>
          <a:xfrm>
            <a:off x="6072188" y="5816600"/>
            <a:ext cx="1428750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不断追求更高思想道德目标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7" name="TextBox 5"/>
          <p:cNvSpPr txBox="1"/>
          <p:nvPr/>
        </p:nvSpPr>
        <p:spPr>
          <a:xfrm>
            <a:off x="7500938" y="5589588"/>
            <a:ext cx="1071562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不断改造主观世界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68" name="TextBox 5"/>
          <p:cNvSpPr txBox="1"/>
          <p:nvPr/>
        </p:nvSpPr>
        <p:spPr>
          <a:xfrm>
            <a:off x="7500938" y="6161088"/>
            <a:ext cx="1214437" cy="581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重在行动</a:t>
            </a:r>
            <a:endParaRPr lang="en-US" altLang="zh-CN" sz="1600" b="1">
              <a:latin typeface="宋体" panose="02010600030101010101" pitchFamily="2" charset="-122"/>
            </a:endParaRPr>
          </a:p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从小事做起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2" name="左大括号 61"/>
          <p:cNvSpPr/>
          <p:nvPr/>
        </p:nvSpPr>
        <p:spPr bwMode="auto">
          <a:xfrm>
            <a:off x="4643438" y="4102100"/>
            <a:ext cx="298450" cy="1357313"/>
          </a:xfrm>
          <a:prstGeom prst="leftBrace">
            <a:avLst>
              <a:gd name="adj1" fmla="val 8333"/>
              <a:gd name="adj2" fmla="val 4824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fontAlgn="base" latinLnBrk="1" hangingPunct="1"/>
            <a:endParaRPr lang="zh-CN" altLang="en-US" sz="2400" b="1" strike="noStrike" noProof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3" name="左大括号 62"/>
          <p:cNvSpPr/>
          <p:nvPr/>
        </p:nvSpPr>
        <p:spPr bwMode="auto">
          <a:xfrm>
            <a:off x="6170613" y="5089525"/>
            <a:ext cx="155575" cy="500063"/>
          </a:xfrm>
          <a:prstGeom prst="leftBrace">
            <a:avLst>
              <a:gd name="adj1" fmla="val 8333"/>
              <a:gd name="adj2" fmla="val 5475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fontAlgn="base" latinLnBrk="1" hangingPunct="1"/>
            <a:endParaRPr lang="zh-CN" altLang="en-US" sz="2400" b="1" strike="noStrike" noProof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4" name="左大括号 63"/>
          <p:cNvSpPr/>
          <p:nvPr/>
        </p:nvSpPr>
        <p:spPr bwMode="auto">
          <a:xfrm>
            <a:off x="6942138" y="4191000"/>
            <a:ext cx="155575" cy="500063"/>
          </a:xfrm>
          <a:prstGeom prst="leftBrace">
            <a:avLst>
              <a:gd name="adj1" fmla="val 8333"/>
              <a:gd name="adj2" fmla="val 5475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fontAlgn="base" latinLnBrk="1" hangingPunct="1"/>
            <a:endParaRPr lang="zh-CN" altLang="en-US" sz="2400" b="1" strike="noStrike" noProof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672" name="TextBox 5"/>
          <p:cNvSpPr txBox="1"/>
          <p:nvPr/>
        </p:nvSpPr>
        <p:spPr>
          <a:xfrm>
            <a:off x="7005638" y="4106863"/>
            <a:ext cx="598487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地位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73" name="TextBox 5"/>
          <p:cNvSpPr txBox="1"/>
          <p:nvPr/>
        </p:nvSpPr>
        <p:spPr>
          <a:xfrm>
            <a:off x="7000875" y="4402138"/>
            <a:ext cx="598488" cy="3381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作用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cxnSp>
        <p:nvCxnSpPr>
          <p:cNvPr id="68" name="直接连接符 67"/>
          <p:cNvCxnSpPr/>
          <p:nvPr/>
        </p:nvCxnSpPr>
        <p:spPr bwMode="auto">
          <a:xfrm rot="5400000">
            <a:off x="2750344" y="4158456"/>
            <a:ext cx="1739900" cy="4763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 bwMode="auto">
          <a:xfrm rot="10800000">
            <a:off x="3441700" y="3290888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 bwMode="auto">
          <a:xfrm rot="10800000">
            <a:off x="3441700" y="5030788"/>
            <a:ext cx="179388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 bwMode="auto">
          <a:xfrm rot="10800000">
            <a:off x="3617913" y="4102100"/>
            <a:ext cx="454025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78" name="TextBox 40"/>
          <p:cNvSpPr txBox="1"/>
          <p:nvPr/>
        </p:nvSpPr>
        <p:spPr>
          <a:xfrm>
            <a:off x="3616325" y="3751263"/>
            <a:ext cx="415925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要求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75" name="直接连接符 74"/>
          <p:cNvCxnSpPr/>
          <p:nvPr/>
        </p:nvCxnSpPr>
        <p:spPr bwMode="auto">
          <a:xfrm rot="5400000">
            <a:off x="7446963" y="5335588"/>
            <a:ext cx="46831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 bwMode="auto">
          <a:xfrm rot="10800000">
            <a:off x="7572375" y="5102225"/>
            <a:ext cx="10795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 bwMode="auto">
          <a:xfrm rot="10800000">
            <a:off x="7572375" y="5573713"/>
            <a:ext cx="10795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 bwMode="auto">
          <a:xfrm rot="10800000">
            <a:off x="7678738" y="5341938"/>
            <a:ext cx="215900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 bwMode="auto">
          <a:xfrm rot="5400000">
            <a:off x="5410200" y="5678488"/>
            <a:ext cx="360363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 bwMode="auto">
          <a:xfrm rot="10800000">
            <a:off x="5864225" y="6100763"/>
            <a:ext cx="323850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左大括号 86"/>
          <p:cNvSpPr/>
          <p:nvPr/>
        </p:nvSpPr>
        <p:spPr bwMode="auto">
          <a:xfrm>
            <a:off x="7402513" y="5686425"/>
            <a:ext cx="142875" cy="915988"/>
          </a:xfrm>
          <a:prstGeom prst="leftBrace">
            <a:avLst>
              <a:gd name="adj1" fmla="val 8333"/>
              <a:gd name="adj2" fmla="val 4594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fontAlgn="base" latinLnBrk="1" hangingPunct="1"/>
            <a:endParaRPr lang="zh-CN" altLang="en-US" sz="2400" b="1" strike="noStrike" noProof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686" name="TextBox 40"/>
          <p:cNvSpPr txBox="1"/>
          <p:nvPr/>
        </p:nvSpPr>
        <p:spPr>
          <a:xfrm>
            <a:off x="5803900" y="5740400"/>
            <a:ext cx="415925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4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要求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cxnSp>
        <p:nvCxnSpPr>
          <p:cNvPr id="89" name="直接连接符 88"/>
          <p:cNvCxnSpPr/>
          <p:nvPr/>
        </p:nvCxnSpPr>
        <p:spPr bwMode="auto">
          <a:xfrm rot="5400000">
            <a:off x="4571206" y="2116931"/>
            <a:ext cx="431800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88" name="TextBox 5"/>
          <p:cNvSpPr txBox="1"/>
          <p:nvPr/>
        </p:nvSpPr>
        <p:spPr>
          <a:xfrm>
            <a:off x="4259263" y="1114425"/>
            <a:ext cx="1071562" cy="8255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社会主义文化大发展大繁荣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69689" name="矩形 42"/>
          <p:cNvSpPr/>
          <p:nvPr/>
        </p:nvSpPr>
        <p:spPr>
          <a:xfrm>
            <a:off x="4446588" y="1968500"/>
            <a:ext cx="812800" cy="371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促 进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cxnSp>
        <p:nvCxnSpPr>
          <p:cNvPr id="94" name="直接连接符 93"/>
          <p:cNvCxnSpPr/>
          <p:nvPr/>
        </p:nvCxnSpPr>
        <p:spPr bwMode="auto">
          <a:xfrm rot="5400000">
            <a:off x="4013994" y="5247481"/>
            <a:ext cx="863600" cy="158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 bwMode="auto">
          <a:xfrm rot="5400000">
            <a:off x="2704306" y="5358606"/>
            <a:ext cx="682625" cy="1588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 bwMode="auto">
          <a:xfrm rot="10800000">
            <a:off x="2122488" y="5699125"/>
            <a:ext cx="2339975" cy="1588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93" name="矩形 42"/>
          <p:cNvSpPr/>
          <p:nvPr/>
        </p:nvSpPr>
        <p:spPr>
          <a:xfrm>
            <a:off x="3544888" y="5402263"/>
            <a:ext cx="812800" cy="371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增强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9694" name="矩形 42"/>
          <p:cNvSpPr/>
          <p:nvPr/>
        </p:nvSpPr>
        <p:spPr>
          <a:xfrm>
            <a:off x="2268538" y="5084763"/>
            <a:ext cx="1643062" cy="371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辨别力 抵抗力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69695" name="矩形 42"/>
          <p:cNvSpPr/>
          <p:nvPr/>
        </p:nvSpPr>
        <p:spPr>
          <a:xfrm>
            <a:off x="642938" y="2244725"/>
            <a:ext cx="357187" cy="930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带 来</a:t>
            </a:r>
            <a:endParaRPr lang="zh-CN" altLang="en-US" sz="1600" b="1" dirty="0">
              <a:solidFill>
                <a:srgbClr val="0070C0"/>
              </a:solidFill>
              <a:latin typeface="宋体" panose="02010600030101010101" pitchFamily="2" charset="-122"/>
            </a:endParaRPr>
          </a:p>
        </p:txBody>
      </p:sp>
      <p:sp>
        <p:nvSpPr>
          <p:cNvPr id="69696" name="矩形 42"/>
          <p:cNvSpPr/>
          <p:nvPr/>
        </p:nvSpPr>
        <p:spPr>
          <a:xfrm>
            <a:off x="2214563" y="5692775"/>
            <a:ext cx="642937" cy="371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作出</a:t>
            </a:r>
            <a:endParaRPr lang="zh-CN" altLang="en-US" sz="16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9697" name="TextBox 5"/>
          <p:cNvSpPr txBox="1"/>
          <p:nvPr/>
        </p:nvSpPr>
        <p:spPr>
          <a:xfrm>
            <a:off x="561975" y="5518150"/>
            <a:ext cx="1652588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sz="1600" b="1" dirty="0">
                <a:latin typeface="宋体" panose="02010600030101010101" pitchFamily="2" charset="-122"/>
              </a:rPr>
              <a:t>正确的文化选择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cxnSp>
        <p:nvCxnSpPr>
          <p:cNvPr id="102" name="直接连接符 101"/>
          <p:cNvCxnSpPr/>
          <p:nvPr/>
        </p:nvCxnSpPr>
        <p:spPr bwMode="auto">
          <a:xfrm rot="5400000">
            <a:off x="6784975" y="5343525"/>
            <a:ext cx="287338" cy="1588"/>
          </a:xfrm>
          <a:prstGeom prst="line">
            <a:avLst/>
          </a:prstGeom>
          <a:ln w="28575"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699" name="矩形 42"/>
          <p:cNvSpPr/>
          <p:nvPr/>
        </p:nvSpPr>
        <p:spPr>
          <a:xfrm>
            <a:off x="6303963" y="5160963"/>
            <a:ext cx="1214437" cy="3730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>
              <a:lnSpc>
                <a:spcPts val="22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宋体" panose="02010600030101010101" pitchFamily="2" charset="-122"/>
              </a:rPr>
              <a:t>相互  促进</a:t>
            </a:r>
            <a:endParaRPr lang="zh-CN" altLang="en-US" sz="16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9701" name="左大括号 32"/>
          <p:cNvSpPr/>
          <p:nvPr/>
        </p:nvSpPr>
        <p:spPr>
          <a:xfrm>
            <a:off x="5507038" y="2133600"/>
            <a:ext cx="144462" cy="574675"/>
          </a:xfrm>
          <a:prstGeom prst="leftBrace">
            <a:avLst>
              <a:gd name="adj1" fmla="val 2688"/>
              <a:gd name="adj2" fmla="val 49866"/>
            </a:avLst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atinLnBrk="1"/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2" name="TextBox 5"/>
          <p:cNvSpPr txBox="1"/>
          <p:nvPr/>
        </p:nvSpPr>
        <p:spPr>
          <a:xfrm>
            <a:off x="5651500" y="1916113"/>
            <a:ext cx="121920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内涵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3" name="TextBox 5"/>
          <p:cNvSpPr txBox="1"/>
          <p:nvPr/>
        </p:nvSpPr>
        <p:spPr>
          <a:xfrm>
            <a:off x="5651500" y="2203450"/>
            <a:ext cx="3573463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建设社会主义核心价值体系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4" name="TextBox 5"/>
          <p:cNvSpPr txBox="1"/>
          <p:nvPr/>
        </p:nvSpPr>
        <p:spPr>
          <a:xfrm>
            <a:off x="5651500" y="2527300"/>
            <a:ext cx="3816350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坚持中国特色社会主义理论体系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5" name="TextBox 5"/>
          <p:cNvSpPr txBox="1"/>
          <p:nvPr/>
        </p:nvSpPr>
        <p:spPr>
          <a:xfrm>
            <a:off x="5435600" y="2917825"/>
            <a:ext cx="208597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根本任务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6" name="左大括号 40"/>
          <p:cNvSpPr/>
          <p:nvPr/>
        </p:nvSpPr>
        <p:spPr>
          <a:xfrm>
            <a:off x="5435600" y="3132138"/>
            <a:ext cx="73025" cy="361950"/>
          </a:xfrm>
          <a:prstGeom prst="leftBrace">
            <a:avLst>
              <a:gd name="adj1" fmla="val 6884"/>
              <a:gd name="adj2" fmla="val 48245"/>
            </a:avLst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atinLnBrk="1"/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69707" name="TextBox 5"/>
          <p:cNvSpPr txBox="1"/>
          <p:nvPr/>
        </p:nvSpPr>
        <p:spPr>
          <a:xfrm>
            <a:off x="6156325" y="3133725"/>
            <a:ext cx="4211638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发展教育、科学、文化事业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8" name="TextBox 5"/>
          <p:cNvSpPr txBox="1"/>
          <p:nvPr/>
        </p:nvSpPr>
        <p:spPr>
          <a:xfrm>
            <a:off x="6156325" y="3422650"/>
            <a:ext cx="3814763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atinLnBrk="1"/>
            <a:r>
              <a:rPr lang="zh-CN" altLang="en-US" b="1" dirty="0">
                <a:latin typeface="宋体" panose="02010600030101010101" pitchFamily="2" charset="-122"/>
              </a:rPr>
              <a:t>思想道德建设（中心环节）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69709" name="文本框 22629"/>
          <p:cNvSpPr txBox="1"/>
          <p:nvPr/>
        </p:nvSpPr>
        <p:spPr>
          <a:xfrm>
            <a:off x="5508625" y="3278188"/>
            <a:ext cx="1249363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b="1" dirty="0">
                <a:latin typeface="Bookman Old Style" panose="02050604050505020204" pitchFamily="18" charset="0"/>
              </a:rPr>
              <a:t>途径</a:t>
            </a:r>
            <a:endParaRPr lang="zh-CN" altLang="en-US" b="1" dirty="0">
              <a:latin typeface="Bookman Old Style" panose="02050604050505020204" pitchFamily="18" charset="0"/>
            </a:endParaRPr>
          </a:p>
        </p:txBody>
      </p:sp>
      <p:sp>
        <p:nvSpPr>
          <p:cNvPr id="69710" name="左大括号 40"/>
          <p:cNvSpPr/>
          <p:nvPr/>
        </p:nvSpPr>
        <p:spPr>
          <a:xfrm>
            <a:off x="6084888" y="3284538"/>
            <a:ext cx="144462" cy="360362"/>
          </a:xfrm>
          <a:prstGeom prst="leftBrace">
            <a:avLst>
              <a:gd name="adj1" fmla="val 3464"/>
              <a:gd name="adj2" fmla="val 48245"/>
            </a:avLst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latinLnBrk="1"/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49530" y="131445"/>
            <a:ext cx="5616575" cy="71913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第四单元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scene3d>
              <a:camera prst="orthographicFront"/>
              <a:lightRig rig="threePt" dir="t"/>
            </a:scene3d>
          </a:bodyPr>
          <a:p>
            <a:pPr defTabSz="914400">
              <a:buSzPct val="100000"/>
            </a:pPr>
            <a:r>
              <a:rPr lang="zh-CN" altLang="en-US" sz="6600" b="1" kern="1200" baseline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ea typeface="微软雅黑" panose="020B0503020204020204" charset="-122"/>
              </a:rPr>
              <a:t>生  活 与 哲 学</a:t>
            </a:r>
            <a:endParaRPr lang="zh-CN" altLang="en-US" sz="6600" b="1" kern="1200" baseline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7411" name="副标题 1741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80" name="文本框 75779"/>
          <p:cNvSpPr txBox="1"/>
          <p:nvPr/>
        </p:nvSpPr>
        <p:spPr>
          <a:xfrm>
            <a:off x="3564255" y="1616075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哲学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75781" name="直接连接符 75780"/>
          <p:cNvSpPr/>
          <p:nvPr/>
        </p:nvSpPr>
        <p:spPr>
          <a:xfrm>
            <a:off x="4572000" y="1844675"/>
            <a:ext cx="936625" cy="0"/>
          </a:xfrm>
          <a:prstGeom prst="lin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5" name="左大括号 4"/>
          <p:cNvSpPr/>
          <p:nvPr/>
        </p:nvSpPr>
        <p:spPr>
          <a:xfrm>
            <a:off x="5508625" y="1052830"/>
            <a:ext cx="144145" cy="1583690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652770" y="760730"/>
            <a:ext cx="332486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系统化理论化的世界观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52770" y="2424430"/>
            <a:ext cx="332486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世界观和方法论的统一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6225" y="1616075"/>
            <a:ext cx="165100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具体科学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1927225" y="1769110"/>
            <a:ext cx="163703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154555" y="1217930"/>
            <a:ext cx="1007745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基础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1927225" y="1922780"/>
            <a:ext cx="163703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154555" y="1967230"/>
            <a:ext cx="1007745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指导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01515" y="1387475"/>
            <a:ext cx="1151255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是什么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14" name="直接箭头连接符 13"/>
          <p:cNvCxnSpPr>
            <a:stCxn id="75780" idx="2"/>
          </p:cNvCxnSpPr>
          <p:nvPr/>
        </p:nvCxnSpPr>
        <p:spPr>
          <a:xfrm>
            <a:off x="4068445" y="2073275"/>
            <a:ext cx="0" cy="106743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228340" y="2424430"/>
            <a:ext cx="1680210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基本 问题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" name="左大括号 16"/>
          <p:cNvSpPr/>
          <p:nvPr/>
        </p:nvSpPr>
        <p:spPr>
          <a:xfrm rot="5400000">
            <a:off x="3914775" y="1868805"/>
            <a:ext cx="306070" cy="3120390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678305" y="3582035"/>
            <a:ext cx="165100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本原问题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686300" y="3582035"/>
            <a:ext cx="178879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同一性问题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0" name="左大括号 19"/>
          <p:cNvSpPr/>
          <p:nvPr/>
        </p:nvSpPr>
        <p:spPr>
          <a:xfrm>
            <a:off x="6630670" y="3275965"/>
            <a:ext cx="207645" cy="1100455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6838315" y="3028950"/>
            <a:ext cx="132461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可知论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838315" y="4125595"/>
            <a:ext cx="157607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不可知论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3" name="左大括号 22"/>
          <p:cNvSpPr/>
          <p:nvPr/>
        </p:nvSpPr>
        <p:spPr>
          <a:xfrm rot="5400000">
            <a:off x="2355215" y="2794000"/>
            <a:ext cx="306070" cy="3120390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文本框 23">
            <a:hlinkClick r:id="rId1" action="ppaction://hlinksldjump"/>
          </p:cNvPr>
          <p:cNvSpPr txBox="1"/>
          <p:nvPr/>
        </p:nvSpPr>
        <p:spPr>
          <a:xfrm>
            <a:off x="112395" y="4507230"/>
            <a:ext cx="165100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唯物主义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406775" y="4507230"/>
            <a:ext cx="165100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唯心主义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>
            <a:off x="467995" y="5012690"/>
            <a:ext cx="0" cy="158432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467995" y="5117465"/>
            <a:ext cx="15259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古代朴素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67995" y="5688330"/>
            <a:ext cx="21863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近代形而上学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67995" y="6256020"/>
            <a:ext cx="21863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辩证、历史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0" name="左大括号 29"/>
          <p:cNvSpPr/>
          <p:nvPr/>
        </p:nvSpPr>
        <p:spPr>
          <a:xfrm rot="5400000">
            <a:off x="4085590" y="4365625"/>
            <a:ext cx="293370" cy="1760855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2832100" y="5393690"/>
            <a:ext cx="123634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客观唯心主义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458970" y="5393055"/>
            <a:ext cx="123634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主观唯心主义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49530" y="131445"/>
            <a:ext cx="5616575" cy="71913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第一单元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4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bldLvl="0" animBg="1"/>
      <p:bldP spid="6" grpId="0" bldLvl="0" animBg="1"/>
      <p:bldP spid="7" grpId="0" bldLvl="0" animBg="1"/>
      <p:bldP spid="8" grpId="0" bldLvl="0" animBg="1"/>
      <p:bldP spid="10" grpId="0"/>
      <p:bldP spid="12" grpId="0"/>
      <p:bldP spid="13" grpId="0"/>
      <p:bldP spid="15" grpId="0"/>
      <p:bldP spid="17" grpId="1" bldLvl="0" animBg="1"/>
      <p:bldP spid="18" grpId="0" bldLvl="0" animBg="1"/>
      <p:bldP spid="19" grpId="0" bldLvl="0" animBg="1"/>
      <p:bldP spid="20" grpId="1" bldLvl="0" animBg="1"/>
      <p:bldP spid="21" grpId="0" bldLvl="0" animBg="1"/>
      <p:bldP spid="22" grpId="0" bldLvl="0" animBg="1"/>
      <p:bldP spid="23" grpId="1" bldLvl="0" animBg="1"/>
      <p:bldP spid="24" grpId="0" bldLvl="0" animBg="1"/>
      <p:bldP spid="25" grpId="0" bldLvl="0" animBg="1"/>
      <p:bldP spid="27" grpId="0" bldLvl="0" animBg="1"/>
      <p:bldP spid="28" grpId="0" bldLvl="0" animBg="1"/>
      <p:bldP spid="29" grpId="0" bldLvl="0" animBg="1"/>
      <p:bldP spid="30" grpId="1" bldLvl="0" animBg="1"/>
      <p:bldP spid="31" grpId="0" bldLvl="0" animBg="1"/>
      <p:bldP spid="32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80" name="文本框 75779">
            <a:hlinkClick r:id="rId1" action="ppaction://hlinksldjump"/>
          </p:cNvPr>
          <p:cNvSpPr txBox="1"/>
          <p:nvPr/>
        </p:nvSpPr>
        <p:spPr>
          <a:xfrm>
            <a:off x="3702685" y="2497455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物质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065655" y="2726055"/>
            <a:ext cx="163703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 w="sm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379980" y="2314575"/>
            <a:ext cx="1007745" cy="82296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唯一特性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67410" y="2314575"/>
            <a:ext cx="119824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  <a:cs typeface="+mn-ea"/>
              </a:rPr>
              <a:t>客观实在性</a:t>
            </a:r>
            <a:endParaRPr lang="zh-CN" altLang="en-US" sz="2400" b="1" dirty="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1466850" y="1412875"/>
            <a:ext cx="8890" cy="9017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848360" y="955675"/>
            <a:ext cx="12363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自然界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2" name="直接箭头连接符 1"/>
          <p:cNvCxnSpPr/>
          <p:nvPr/>
        </p:nvCxnSpPr>
        <p:spPr>
          <a:xfrm flipH="1">
            <a:off x="1457960" y="3137535"/>
            <a:ext cx="8890" cy="9017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932180" y="4039235"/>
            <a:ext cx="105981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人类社会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4710430" y="2726055"/>
            <a:ext cx="163703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4925060" y="2314575"/>
            <a:ext cx="1007745" cy="82296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固有属性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6347460" y="2497455"/>
            <a:ext cx="105981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运动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48095" y="955675"/>
            <a:ext cx="105981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静止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7" name="直接箭头连接符 6"/>
          <p:cNvCxnSpPr>
            <a:stCxn id="6" idx="2"/>
            <a:endCxn id="5" idx="0"/>
          </p:cNvCxnSpPr>
          <p:nvPr/>
        </p:nvCxnSpPr>
        <p:spPr>
          <a:xfrm flipH="1">
            <a:off x="6877685" y="1412875"/>
            <a:ext cx="635" cy="108458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347460" y="1543685"/>
            <a:ext cx="1007745" cy="82296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特 殊形 式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13" name="直接箭头连接符 12"/>
          <p:cNvCxnSpPr>
            <a:stCxn id="5" idx="2"/>
          </p:cNvCxnSpPr>
          <p:nvPr/>
        </p:nvCxnSpPr>
        <p:spPr>
          <a:xfrm>
            <a:off x="6877685" y="2954655"/>
            <a:ext cx="635" cy="116459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347460" y="4112260"/>
            <a:ext cx="105981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规律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4206240" y="2954655"/>
            <a:ext cx="635" cy="116459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3702685" y="4119245"/>
            <a:ext cx="105981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意识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4075430" y="2976245"/>
            <a:ext cx="635" cy="1143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16" idx="3"/>
          </p:cNvCxnSpPr>
          <p:nvPr/>
        </p:nvCxnSpPr>
        <p:spPr>
          <a:xfrm flipV="1">
            <a:off x="4762500" y="4333875"/>
            <a:ext cx="1537970" cy="13970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5027930" y="3947795"/>
            <a:ext cx="1007745" cy="100584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认识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利用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3" name="左大括号 22"/>
          <p:cNvSpPr/>
          <p:nvPr/>
        </p:nvSpPr>
        <p:spPr>
          <a:xfrm rot="5400000">
            <a:off x="3395980" y="3099435"/>
            <a:ext cx="617220" cy="374396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2747645" y="3137535"/>
            <a:ext cx="1680210" cy="7239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lnSpc>
                <a:spcPts val="2380"/>
              </a:lnSpc>
              <a:spcBef>
                <a:spcPts val="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能动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lvl="0" algn="ctr">
              <a:lnSpc>
                <a:spcPts val="2380"/>
              </a:lnSpc>
              <a:spcBef>
                <a:spcPts val="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作用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27930" y="5280025"/>
            <a:ext cx="147574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认识世界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160780" y="5280025"/>
            <a:ext cx="1475740" cy="100584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改造世界</a:t>
            </a:r>
            <a:endParaRPr lang="zh-CN" altLang="en-US" sz="2400" b="1" dirty="0">
              <a:solidFill>
                <a:srgbClr val="0000CC"/>
              </a:solidFill>
              <a:latin typeface="宋体" panose="02010600030101010101" pitchFamily="2" charset="-122"/>
              <a:cs typeface="+mn-ea"/>
            </a:endParaRPr>
          </a:p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latin typeface="宋体" panose="02010600030101010101" pitchFamily="2" charset="-122"/>
              </a:rPr>
              <a:t>（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反作用</a:t>
            </a:r>
            <a:r>
              <a:rPr lang="zh-CN" altLang="en-US" sz="2400" b="1" dirty="0">
                <a:latin typeface="宋体" panose="02010600030101010101" pitchFamily="2" charset="-122"/>
              </a:rPr>
              <a:t>）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24" name="直接箭头连接符 23"/>
          <p:cNvCxnSpPr>
            <a:stCxn id="14" idx="2"/>
          </p:cNvCxnSpPr>
          <p:nvPr/>
        </p:nvCxnSpPr>
        <p:spPr>
          <a:xfrm flipH="1">
            <a:off x="6084570" y="4569460"/>
            <a:ext cx="793115" cy="65976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4020185" y="3308350"/>
            <a:ext cx="1007745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决定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 flipH="1">
            <a:off x="3701415" y="3860800"/>
            <a:ext cx="6985" cy="71564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左大括号 28"/>
          <p:cNvSpPr/>
          <p:nvPr/>
        </p:nvSpPr>
        <p:spPr>
          <a:xfrm>
            <a:off x="6654800" y="4880610"/>
            <a:ext cx="222885" cy="1256030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6878320" y="4671060"/>
            <a:ext cx="12363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目的性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878320" y="5661660"/>
            <a:ext cx="1727200" cy="100584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自觉选择性</a:t>
            </a:r>
            <a:endParaRPr lang="zh-CN" altLang="en-US" sz="2400" b="1" dirty="0">
              <a:solidFill>
                <a:srgbClr val="0000CC"/>
              </a:solidFill>
              <a:latin typeface="宋体" panose="02010600030101010101" pitchFamily="2" charset="-122"/>
              <a:cs typeface="+mn-ea"/>
            </a:endParaRPr>
          </a:p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主动创造性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49530" y="131445"/>
            <a:ext cx="8359775" cy="71945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第二单元</a:t>
            </a:r>
            <a:r>
              <a:rPr lang="en-US" altLang="zh-CN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——</a:t>
            </a:r>
            <a:r>
              <a:rPr lang="zh-CN" altLang="en-US" sz="4400" b="1" dirty="0">
                <a:solidFill>
                  <a:srgbClr val="0070C0"/>
                </a:solidFill>
                <a:latin typeface="华文隶书" pitchFamily="2" charset="-122"/>
                <a:ea typeface="华文隶书" pitchFamily="2" charset="-122"/>
              </a:rPr>
              <a:t>辩证唯物论</a:t>
            </a:r>
            <a:endParaRPr lang="zh-CN" altLang="en-US" sz="4400" b="1" dirty="0">
              <a:solidFill>
                <a:srgbClr val="0070C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6" presetClass="entr" presetSubtype="4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bldLvl="0" animBg="1"/>
      <p:bldP spid="27" grpId="0" bldLvl="0" animBg="1"/>
      <p:bldP spid="3" grpId="0" bldLvl="0" animBg="1"/>
      <p:bldP spid="4" grpId="0"/>
      <p:bldP spid="5" grpId="0" bldLvl="0" animBg="1"/>
      <p:bldP spid="6" grpId="0" bldLvl="0" animBg="1"/>
      <p:bldP spid="10" grpId="0"/>
      <p:bldP spid="14" grpId="0" bldLvl="0" animBg="1"/>
      <p:bldP spid="16" grpId="0" bldLvl="0" animBg="1"/>
      <p:bldP spid="19" grpId="0"/>
      <p:bldP spid="23" grpId="1" bldLvl="0" animBg="1"/>
      <p:bldP spid="20" grpId="0"/>
      <p:bldP spid="21" grpId="0" bldLvl="0" animBg="1"/>
      <p:bldP spid="22" grpId="0" bldLvl="0" animBg="1"/>
      <p:bldP spid="25" grpId="0"/>
      <p:bldP spid="29" grpId="1" bldLvl="0" animBg="1"/>
      <p:bldP spid="30" grpId="0" bldLvl="0" animBg="1"/>
      <p:bldP spid="31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文本框 75779">
            <a:hlinkClick r:id="rId1" action="ppaction://hlinksldjump"/>
          </p:cNvPr>
          <p:cNvSpPr txBox="1"/>
          <p:nvPr/>
        </p:nvSpPr>
        <p:spPr>
          <a:xfrm>
            <a:off x="1951990" y="2458720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实践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3" name="左大括号 22"/>
          <p:cNvSpPr/>
          <p:nvPr/>
        </p:nvSpPr>
        <p:spPr>
          <a:xfrm rot="10800000">
            <a:off x="1583055" y="1873250"/>
            <a:ext cx="214630" cy="162814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hlinkClick r:id="rId1" action="ppaction://hlinksldjump"/>
          </p:cNvPr>
          <p:cNvSpPr txBox="1"/>
          <p:nvPr/>
        </p:nvSpPr>
        <p:spPr>
          <a:xfrm>
            <a:off x="575310" y="1603375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含义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575310" y="3275965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特点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2959735" y="2791460"/>
            <a:ext cx="1396365" cy="8890"/>
          </a:xfrm>
          <a:prstGeom prst="straightConnector1">
            <a:avLst/>
          </a:prstGeom>
          <a:noFill/>
          <a:ln w="60325" cmpd="dbl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hlinkClick r:id="rId2" action="ppaction://hlinksldjump"/>
          </p:cNvPr>
          <p:cNvSpPr txBox="1"/>
          <p:nvPr/>
        </p:nvSpPr>
        <p:spPr>
          <a:xfrm>
            <a:off x="4356100" y="2458720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认识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154045" y="2800350"/>
            <a:ext cx="1007745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基 础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 flipH="1">
            <a:off x="3654425" y="2800350"/>
            <a:ext cx="6985" cy="71564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左大括号 4"/>
          <p:cNvSpPr/>
          <p:nvPr/>
        </p:nvSpPr>
        <p:spPr>
          <a:xfrm rot="5400000">
            <a:off x="3432175" y="2171700"/>
            <a:ext cx="452120" cy="336677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2954020" y="3834765"/>
            <a:ext cx="5715" cy="24638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156075" y="3834765"/>
            <a:ext cx="5715" cy="24638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hlinkClick r:id="rId1" action="ppaction://hlinksldjump"/>
          </p:cNvPr>
          <p:cNvSpPr txBox="1"/>
          <p:nvPr/>
        </p:nvSpPr>
        <p:spPr>
          <a:xfrm>
            <a:off x="1472565" y="4081145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来源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" action="ppaction://hlinksldjump"/>
          </p:cNvPr>
          <p:cNvSpPr txBox="1"/>
          <p:nvPr/>
        </p:nvSpPr>
        <p:spPr>
          <a:xfrm>
            <a:off x="2555875" y="4081145"/>
            <a:ext cx="100774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发展动力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" action="ppaction://hlinksldjump"/>
          </p:cNvPr>
          <p:cNvSpPr txBox="1"/>
          <p:nvPr/>
        </p:nvSpPr>
        <p:spPr>
          <a:xfrm>
            <a:off x="3661410" y="4081145"/>
            <a:ext cx="100774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检验标准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/>
        </p:nvSpPr>
        <p:spPr>
          <a:xfrm>
            <a:off x="4810125" y="4081145"/>
            <a:ext cx="100774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目的归宿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77185" y="3275965"/>
            <a:ext cx="1562100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（决 定）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2959735" y="2610485"/>
            <a:ext cx="1367790" cy="254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 w="sm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2862580" y="2060575"/>
            <a:ext cx="1562100" cy="45720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指导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5364480" y="2689225"/>
            <a:ext cx="576580" cy="444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sm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5940425" y="2458720"/>
            <a:ext cx="86931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真理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6937375" y="1873250"/>
            <a:ext cx="591820" cy="162814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箭头连接符 19"/>
          <p:cNvCxnSpPr/>
          <p:nvPr/>
        </p:nvCxnSpPr>
        <p:spPr>
          <a:xfrm flipV="1">
            <a:off x="7065010" y="2684780"/>
            <a:ext cx="464185" cy="4445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sm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hlinkClick r:id="rId1" action="ppaction://hlinksldjump"/>
          </p:cNvPr>
          <p:cNvSpPr txBox="1"/>
          <p:nvPr/>
        </p:nvSpPr>
        <p:spPr>
          <a:xfrm>
            <a:off x="7529195" y="1603375"/>
            <a:ext cx="12846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客观性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/>
        </p:nvSpPr>
        <p:spPr>
          <a:xfrm>
            <a:off x="7529195" y="2458085"/>
            <a:ext cx="12846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具体性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" action="ppaction://hlinksldjump"/>
          </p:cNvPr>
          <p:cNvSpPr txBox="1"/>
          <p:nvPr/>
        </p:nvSpPr>
        <p:spPr>
          <a:xfrm>
            <a:off x="7529195" y="3257550"/>
            <a:ext cx="12846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条件性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6372225" y="2915920"/>
            <a:ext cx="6350" cy="51308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hlinkClick r:id="rId1" action="ppaction://hlinksldjump"/>
          </p:cNvPr>
          <p:cNvSpPr txBox="1"/>
          <p:nvPr/>
        </p:nvSpPr>
        <p:spPr>
          <a:xfrm>
            <a:off x="5941060" y="3429000"/>
            <a:ext cx="868680" cy="457200"/>
          </a:xfrm>
          <a:prstGeom prst="rect">
            <a:avLst/>
          </a:prstGeom>
          <a:noFill/>
          <a:ln w="28575" cap="flat" cmpd="sng">
            <a:solidFill>
              <a:schemeClr val="accent2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谬误</a:t>
            </a:r>
            <a:endParaRPr lang="zh-CN" alt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" name="左大括号 29"/>
          <p:cNvSpPr/>
          <p:nvPr/>
        </p:nvSpPr>
        <p:spPr>
          <a:xfrm rot="16200000">
            <a:off x="4562475" y="613410"/>
            <a:ext cx="591820" cy="280162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3648710" y="2905760"/>
            <a:ext cx="5715" cy="24638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4860290" y="1700530"/>
            <a:ext cx="2540" cy="41910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hlinkClick r:id="rId4" action="ppaction://hlinksldjump"/>
          </p:cNvPr>
          <p:cNvSpPr txBox="1"/>
          <p:nvPr/>
        </p:nvSpPr>
        <p:spPr>
          <a:xfrm>
            <a:off x="2877185" y="1261110"/>
            <a:ext cx="12236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反复性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" action="ppaction://hlinksldjump"/>
          </p:cNvPr>
          <p:cNvSpPr txBox="1"/>
          <p:nvPr/>
        </p:nvSpPr>
        <p:spPr>
          <a:xfrm>
            <a:off x="4219575" y="1261110"/>
            <a:ext cx="12846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无限性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" action="ppaction://hlinksldjump"/>
          </p:cNvPr>
          <p:cNvSpPr txBox="1"/>
          <p:nvPr/>
        </p:nvSpPr>
        <p:spPr>
          <a:xfrm>
            <a:off x="5652770" y="1261110"/>
            <a:ext cx="128460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上升性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36" name="左大括号 35"/>
          <p:cNvSpPr/>
          <p:nvPr/>
        </p:nvSpPr>
        <p:spPr>
          <a:xfrm rot="5400000">
            <a:off x="4730750" y="-648335"/>
            <a:ext cx="452120" cy="336677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>
            <a:hlinkClick r:id="rId4" action="ppaction://hlinksldjump"/>
          </p:cNvPr>
          <p:cNvSpPr txBox="1"/>
          <p:nvPr/>
        </p:nvSpPr>
        <p:spPr>
          <a:xfrm>
            <a:off x="3262630" y="219075"/>
            <a:ext cx="337756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追求真理是一个过程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142875" y="5804535"/>
            <a:ext cx="8947785" cy="71945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第二单元</a:t>
            </a:r>
            <a:r>
              <a:rPr lang="en-US" altLang="zh-CN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——</a:t>
            </a:r>
            <a:r>
              <a:rPr lang="zh-CN" altLang="en-US" sz="4400" b="1" dirty="0">
                <a:solidFill>
                  <a:srgbClr val="0070C0"/>
                </a:solidFill>
                <a:latin typeface="华文隶书" pitchFamily="2" charset="-122"/>
                <a:ea typeface="华文隶书" pitchFamily="2" charset="-122"/>
              </a:rPr>
              <a:t>辩证唯物主义认识论</a:t>
            </a:r>
            <a:endParaRPr lang="zh-CN" altLang="en-US" sz="4400" b="1" dirty="0">
              <a:solidFill>
                <a:srgbClr val="0070C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 bldLvl="0" animBg="1"/>
      <p:bldP spid="2" grpId="0" bldLvl="0" animBg="1"/>
      <p:bldP spid="3" grpId="0" bldLvl="0" animBg="1"/>
      <p:bldP spid="4" grpId="0" bldLvl="0" animBg="1"/>
      <p:bldP spid="25" grpId="0"/>
      <p:bldP spid="5" grpId="1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/>
      <p:bldP spid="16" grpId="0"/>
      <p:bldP spid="18" grpId="0" bldLvl="0" animBg="1"/>
      <p:bldP spid="19" grpId="1" bldLvl="0" animBg="1"/>
      <p:bldP spid="21" grpId="0" bldLvl="0" animBg="1"/>
      <p:bldP spid="22" grpId="0" bldLvl="0" animBg="1"/>
      <p:bldP spid="24" grpId="0" bldLvl="0" animBg="1"/>
      <p:bldP spid="27" grpId="0" bldLvl="0" animBg="1"/>
      <p:bldP spid="30" grpId="1" bldLvl="0" animBg="1"/>
      <p:bldP spid="33" grpId="0" bldLvl="0" animBg="1"/>
      <p:bldP spid="34" grpId="0" bldLvl="0" animBg="1"/>
      <p:bldP spid="35" grpId="0" bldLvl="0" animBg="1"/>
      <p:bldP spid="36" grpId="1" bldLvl="0" animBg="1"/>
      <p:bldP spid="37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3" name="矩形 30722"/>
          <p:cNvSpPr/>
          <p:nvPr/>
        </p:nvSpPr>
        <p:spPr>
          <a:xfrm>
            <a:off x="3367405" y="1465580"/>
            <a:ext cx="1472565" cy="70104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algn="ctr"/>
            <a:r>
              <a:rPr lang="zh-CN" altLang="en-US" sz="4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联系</a:t>
            </a:r>
            <a:endParaRPr lang="zh-CN" altLang="en-US" sz="4000" b="1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4" name="矩形 30723"/>
          <p:cNvSpPr/>
          <p:nvPr/>
        </p:nvSpPr>
        <p:spPr>
          <a:xfrm>
            <a:off x="3468370" y="4960938"/>
            <a:ext cx="1467485" cy="70104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p>
            <a:pPr lvl="0" algn="ctr"/>
            <a:r>
              <a:rPr lang="zh-CN" altLang="en-US" sz="4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发展</a:t>
            </a:r>
            <a:endParaRPr lang="en-US" altLang="zh-CN" sz="4800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30725" name="矩形 30724"/>
          <p:cNvSpPr/>
          <p:nvPr/>
        </p:nvSpPr>
        <p:spPr>
          <a:xfrm>
            <a:off x="7108190" y="3178175"/>
            <a:ext cx="1274445" cy="70104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p>
            <a:pPr lvl="0" algn="ctr"/>
            <a:r>
              <a:rPr lang="zh-CN" altLang="en-US" sz="4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矛盾</a:t>
            </a:r>
            <a:endParaRPr lang="en-US" altLang="zh-CN" sz="4800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30726" name="直接连接符 30725"/>
          <p:cNvSpPr/>
          <p:nvPr/>
        </p:nvSpPr>
        <p:spPr>
          <a:xfrm rot="11340000" flipH="1">
            <a:off x="1816735" y="1936115"/>
            <a:ext cx="1332865" cy="1128395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27" name="直接连接符 30726"/>
          <p:cNvSpPr/>
          <p:nvPr/>
        </p:nvSpPr>
        <p:spPr>
          <a:xfrm rot="8580000" flipV="1">
            <a:off x="3362960" y="2514600"/>
            <a:ext cx="1578610" cy="211074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29" name="直接连接符 30728"/>
          <p:cNvSpPr/>
          <p:nvPr/>
        </p:nvSpPr>
        <p:spPr>
          <a:xfrm rot="19680000" flipH="1">
            <a:off x="4725670" y="4439285"/>
            <a:ext cx="2562225" cy="18923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30" name="直接连接符 30729"/>
          <p:cNvSpPr/>
          <p:nvPr/>
        </p:nvSpPr>
        <p:spPr>
          <a:xfrm rot="20760000">
            <a:off x="5174615" y="2028190"/>
            <a:ext cx="1764030" cy="162179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31" name="直接连接符 30730"/>
          <p:cNvSpPr/>
          <p:nvPr/>
        </p:nvSpPr>
        <p:spPr>
          <a:xfrm flipH="1" flipV="1">
            <a:off x="1849755" y="3680460"/>
            <a:ext cx="1517650" cy="157353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" name="矩形 1"/>
          <p:cNvSpPr/>
          <p:nvPr/>
        </p:nvSpPr>
        <p:spPr>
          <a:xfrm>
            <a:off x="323850" y="2801303"/>
            <a:ext cx="1412875" cy="131064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p>
            <a:pPr lvl="0" algn="ctr"/>
            <a:r>
              <a:rPr lang="zh-CN" altLang="en-US" sz="4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辩证否定</a:t>
            </a:r>
            <a:endParaRPr lang="en-US" altLang="zh-CN" sz="4800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64330" y="2995295"/>
            <a:ext cx="58674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构 成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 rot="17940000">
            <a:off x="5890895" y="1619885"/>
            <a:ext cx="586740" cy="2042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根本内容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rot="3360000">
            <a:off x="5556885" y="3185160"/>
            <a:ext cx="586740" cy="2042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根本动力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8900000">
            <a:off x="2486025" y="3185795"/>
            <a:ext cx="586740" cy="2042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根本途径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直接连接符 6"/>
          <p:cNvSpPr/>
          <p:nvPr/>
        </p:nvSpPr>
        <p:spPr>
          <a:xfrm rot="16020000" flipH="1">
            <a:off x="1864995" y="4197985"/>
            <a:ext cx="1419225" cy="1236345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" name="文本框 7"/>
          <p:cNvSpPr txBox="1"/>
          <p:nvPr/>
        </p:nvSpPr>
        <p:spPr>
          <a:xfrm rot="3660000">
            <a:off x="2234565" y="1571625"/>
            <a:ext cx="15367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环节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 rot="19140000" flipH="1">
            <a:off x="2162810" y="4575175"/>
            <a:ext cx="762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环节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97790" y="168910"/>
            <a:ext cx="8947785" cy="71945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altLang="en-US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第三单元</a:t>
            </a:r>
            <a:r>
              <a:rPr lang="en-US" altLang="zh-CN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——</a:t>
            </a:r>
            <a:r>
              <a:rPr lang="zh-CN" altLang="en-US" sz="4400" b="1" dirty="0">
                <a:solidFill>
                  <a:srgbClr val="0070C0"/>
                </a:solidFill>
                <a:latin typeface="华文隶书" pitchFamily="2" charset="-122"/>
                <a:ea typeface="华文隶书" pitchFamily="2" charset="-122"/>
              </a:rPr>
              <a:t>唯物辩证法</a:t>
            </a:r>
            <a:endParaRPr lang="zh-CN" altLang="en-US" sz="4400" b="1" dirty="0">
              <a:solidFill>
                <a:srgbClr val="0070C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ldLvl="0" animBg="1"/>
      <p:bldP spid="30725" grpId="0" bldLvl="0" animBg="1"/>
      <p:bldP spid="30724" grpId="0" bldLvl="0" animBg="1"/>
      <p:bldP spid="2" grpId="0" bldLvl="0" animBg="1"/>
      <p:bldP spid="3" grpId="0"/>
      <p:bldP spid="4" grpId="0"/>
      <p:bldP spid="5" grpId="0"/>
      <p:bldP spid="8" grpId="0"/>
      <p:bldP spid="9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右箭头 84993"/>
          <p:cNvSpPr/>
          <p:nvPr/>
        </p:nvSpPr>
        <p:spPr>
          <a:xfrm rot="16200000">
            <a:off x="1114425" y="4364038"/>
            <a:ext cx="1655763" cy="215900"/>
          </a:xfrm>
          <a:prstGeom prst="rightArrow">
            <a:avLst>
              <a:gd name="adj1" fmla="val 39398"/>
              <a:gd name="adj2" fmla="val 13523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4995" name="文本框 84994" descr="粉色面巾纸">
            <a:hlinkClick r:id="rId1" action="ppaction://hlinksldjump"/>
          </p:cNvPr>
          <p:cNvSpPr txBox="1"/>
          <p:nvPr/>
        </p:nvSpPr>
        <p:spPr>
          <a:xfrm>
            <a:off x="1547813" y="5445125"/>
            <a:ext cx="1081087" cy="528638"/>
          </a:xfrm>
          <a:prstGeom prst="rect">
            <a:avLst/>
          </a:prstGeom>
          <a:blipFill rotWithShape="1">
            <a:blip r:embed="rId2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联系</a:t>
            </a:r>
            <a:endParaRPr lang="zh-CN" altLang="en-US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4996" name="文本框 84995">
            <a:hlinkClick r:id="rId1" action="ppaction://hlinksldjump"/>
          </p:cNvPr>
          <p:cNvSpPr txBox="1"/>
          <p:nvPr/>
        </p:nvSpPr>
        <p:spPr>
          <a:xfrm>
            <a:off x="914400" y="4572000"/>
            <a:ext cx="2160588" cy="436563"/>
          </a:xfrm>
          <a:prstGeom prst="rect">
            <a:avLst/>
          </a:prstGeom>
          <a:noFill/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9900"/>
                </a:solidFill>
                <a:latin typeface="Arial" panose="020B0604020202020204" pitchFamily="34" charset="0"/>
                <a:ea typeface="仿宋_GB2312" pitchFamily="49" charset="-122"/>
              </a:rPr>
              <a:t>对立双方的联系</a:t>
            </a:r>
            <a:endParaRPr lang="zh-CN" altLang="en-US" sz="2200" dirty="0">
              <a:solidFill>
                <a:srgbClr val="009900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  <p:sp>
        <p:nvSpPr>
          <p:cNvPr id="84997" name="文本框 84996" descr="粉色面巾纸">
            <a:hlinkClick r:id="rId1" action="ppaction://hlinksldjump"/>
          </p:cNvPr>
          <p:cNvSpPr txBox="1"/>
          <p:nvPr/>
        </p:nvSpPr>
        <p:spPr>
          <a:xfrm>
            <a:off x="1474788" y="3116263"/>
            <a:ext cx="936625" cy="528637"/>
          </a:xfrm>
          <a:prstGeom prst="rect">
            <a:avLst/>
          </a:prstGeom>
          <a:blipFill rotWithShape="1">
            <a:blip r:embed="rId2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矛盾</a:t>
            </a:r>
            <a:endParaRPr lang="zh-CN" altLang="en-US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4998" name="文本框 84997">
            <a:hlinkClick r:id="rId1" action="ppaction://hlinksldjump"/>
          </p:cNvPr>
          <p:cNvSpPr txBox="1"/>
          <p:nvPr/>
        </p:nvSpPr>
        <p:spPr>
          <a:xfrm>
            <a:off x="7893050" y="5334000"/>
            <a:ext cx="946150" cy="528638"/>
          </a:xfrm>
          <a:prstGeom prst="rect">
            <a:avLst/>
          </a:prstGeom>
          <a:noFill/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800" b="1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规律</a:t>
            </a:r>
            <a:endParaRPr lang="zh-CN" altLang="en-US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4999" name="矩形 84998"/>
          <p:cNvSpPr/>
          <p:nvPr/>
        </p:nvSpPr>
        <p:spPr>
          <a:xfrm>
            <a:off x="1219200" y="1970088"/>
            <a:ext cx="1524000" cy="436562"/>
          </a:xfrm>
          <a:prstGeom prst="rect">
            <a:avLst/>
          </a:prstGeom>
          <a:noFill/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9900"/>
                </a:solidFill>
                <a:latin typeface="仿宋_GB2312" pitchFamily="49" charset="-122"/>
                <a:ea typeface="仿宋_GB2312" pitchFamily="49" charset="-122"/>
              </a:rPr>
              <a:t>运动 变化</a:t>
            </a:r>
            <a:endParaRPr lang="zh-CN" altLang="en-US" sz="2200" b="1" dirty="0">
              <a:solidFill>
                <a:srgbClr val="0099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85000" name="右箭头 84999"/>
          <p:cNvSpPr/>
          <p:nvPr/>
        </p:nvSpPr>
        <p:spPr>
          <a:xfrm rot="16200000">
            <a:off x="971550" y="1989138"/>
            <a:ext cx="1943100" cy="215900"/>
          </a:xfrm>
          <a:prstGeom prst="rightArrow">
            <a:avLst>
              <a:gd name="adj1" fmla="val 39398"/>
              <a:gd name="adj2" fmla="val 15870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5001" name="矩形 85000" descr="信纸"/>
          <p:cNvSpPr/>
          <p:nvPr/>
        </p:nvSpPr>
        <p:spPr>
          <a:xfrm>
            <a:off x="1447800" y="644525"/>
            <a:ext cx="966788" cy="466725"/>
          </a:xfrm>
          <a:prstGeom prst="rect">
            <a:avLst/>
          </a:prstGeom>
          <a:blipFill rotWithShape="1">
            <a:blip r:embed="rId3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4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发展</a:t>
            </a:r>
            <a:endParaRPr lang="zh-CN" altLang="en-US" sz="2400" b="1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02" name="文本框 85001"/>
          <p:cNvSpPr txBox="1"/>
          <p:nvPr/>
        </p:nvSpPr>
        <p:spPr>
          <a:xfrm>
            <a:off x="2724150" y="44450"/>
            <a:ext cx="36004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4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发展观点</a:t>
            </a:r>
            <a:endParaRPr lang="zh-CN" altLang="en-US" sz="2400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03" name="文本框 85002">
            <a:hlinkClick r:id="rId1" action="ppaction://hlinksldjump"/>
          </p:cNvPr>
          <p:cNvSpPr txBox="1"/>
          <p:nvPr/>
        </p:nvSpPr>
        <p:spPr>
          <a:xfrm>
            <a:off x="2724150" y="533400"/>
            <a:ext cx="51609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4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实质：新事物的产生和旧事物的灭亡</a:t>
            </a:r>
            <a:endParaRPr lang="zh-CN" altLang="en-US" sz="2400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04" name="文本框 85003"/>
          <p:cNvSpPr txBox="1"/>
          <p:nvPr/>
        </p:nvSpPr>
        <p:spPr>
          <a:xfrm>
            <a:off x="2698750" y="990600"/>
            <a:ext cx="31686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4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状态：质变和量变</a:t>
            </a:r>
            <a:endParaRPr lang="zh-CN" altLang="en-US" sz="2400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05" name="文本框 85004">
            <a:hlinkClick r:id="rId1" action="ppaction://hlinksldjump"/>
          </p:cNvPr>
          <p:cNvSpPr txBox="1"/>
          <p:nvPr/>
        </p:nvSpPr>
        <p:spPr>
          <a:xfrm>
            <a:off x="2714625" y="1447800"/>
            <a:ext cx="34575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4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趋势：前进性和曲折性</a:t>
            </a:r>
            <a:endParaRPr lang="zh-CN" altLang="en-US" sz="2400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06" name="左大括号 85005"/>
          <p:cNvSpPr/>
          <p:nvPr/>
        </p:nvSpPr>
        <p:spPr>
          <a:xfrm>
            <a:off x="2590800" y="228600"/>
            <a:ext cx="152400" cy="1447800"/>
          </a:xfrm>
          <a:prstGeom prst="leftBrace">
            <a:avLst>
              <a:gd name="adj1" fmla="val 79166"/>
              <a:gd name="adj2" fmla="val 50000"/>
            </a:avLst>
          </a:prstGeom>
          <a:noFill/>
          <a:ln w="38100" cap="flat" cmpd="sng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5007" name="文本框 85006"/>
          <p:cNvSpPr txBox="1"/>
          <p:nvPr/>
        </p:nvSpPr>
        <p:spPr>
          <a:xfrm>
            <a:off x="2771775" y="5013325"/>
            <a:ext cx="2014538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联系的普遍性</a:t>
            </a:r>
            <a:endParaRPr lang="zh-CN" altLang="en-US" sz="2200" b="1" dirty="0">
              <a:solidFill>
                <a:srgbClr val="0033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5008" name="文本框 85007"/>
          <p:cNvSpPr txBox="1"/>
          <p:nvPr/>
        </p:nvSpPr>
        <p:spPr>
          <a:xfrm>
            <a:off x="2771775" y="5373688"/>
            <a:ext cx="1944688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联系的客观性</a:t>
            </a:r>
            <a:endParaRPr lang="zh-CN" altLang="en-US" sz="2200" b="1" dirty="0">
              <a:solidFill>
                <a:srgbClr val="0033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5009" name="矩形 85008"/>
          <p:cNvSpPr/>
          <p:nvPr/>
        </p:nvSpPr>
        <p:spPr>
          <a:xfrm>
            <a:off x="2771775" y="5734050"/>
            <a:ext cx="2028825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联系的多样性</a:t>
            </a:r>
            <a:endParaRPr lang="zh-CN" altLang="en-US" sz="22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10" name="左大括号 85009"/>
          <p:cNvSpPr/>
          <p:nvPr/>
        </p:nvSpPr>
        <p:spPr>
          <a:xfrm>
            <a:off x="2700338" y="5157788"/>
            <a:ext cx="111125" cy="1027112"/>
          </a:xfrm>
          <a:prstGeom prst="leftBrace">
            <a:avLst>
              <a:gd name="adj1" fmla="val 77023"/>
              <a:gd name="adj2" fmla="val 50000"/>
            </a:avLst>
          </a:prstGeom>
          <a:noFill/>
          <a:ln w="38100" cap="flat" cmpd="sng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5011" name="文本框 85010"/>
          <p:cNvSpPr txBox="1"/>
          <p:nvPr/>
        </p:nvSpPr>
        <p:spPr>
          <a:xfrm>
            <a:off x="4787900" y="4868863"/>
            <a:ext cx="2808288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内部联系、外部联系</a:t>
            </a:r>
            <a:endParaRPr lang="zh-CN" altLang="en-US" sz="22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012" name="文本框 85011"/>
          <p:cNvSpPr txBox="1"/>
          <p:nvPr/>
        </p:nvSpPr>
        <p:spPr>
          <a:xfrm>
            <a:off x="4787900" y="5589588"/>
            <a:ext cx="2879725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偶然联系、必然联系</a:t>
            </a:r>
            <a:endParaRPr lang="zh-CN" altLang="en-US" sz="22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013" name="文本框 85012"/>
          <p:cNvSpPr txBox="1"/>
          <p:nvPr/>
        </p:nvSpPr>
        <p:spPr>
          <a:xfrm>
            <a:off x="4787900" y="5229225"/>
            <a:ext cx="2735263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现象联系、本质联系</a:t>
            </a:r>
            <a:endParaRPr lang="zh-CN" altLang="en-US" sz="22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014" name="文本框 85013"/>
          <p:cNvSpPr txBox="1"/>
          <p:nvPr/>
        </p:nvSpPr>
        <p:spPr>
          <a:xfrm>
            <a:off x="4837113" y="6026150"/>
            <a:ext cx="3163887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endParaRPr lang="zh-CN" altLang="en-US" sz="22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015" name="文本框 85014"/>
          <p:cNvSpPr txBox="1"/>
          <p:nvPr/>
        </p:nvSpPr>
        <p:spPr>
          <a:xfrm>
            <a:off x="4859338" y="5949950"/>
            <a:ext cx="3163887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整体和部分的联系</a:t>
            </a:r>
            <a:endParaRPr lang="zh-CN" altLang="en-US" sz="22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016" name="右大括号 85015"/>
          <p:cNvSpPr/>
          <p:nvPr/>
        </p:nvSpPr>
        <p:spPr>
          <a:xfrm>
            <a:off x="7596188" y="5013325"/>
            <a:ext cx="176212" cy="854075"/>
          </a:xfrm>
          <a:prstGeom prst="rightBrace">
            <a:avLst>
              <a:gd name="adj1" fmla="val 40390"/>
              <a:gd name="adj2" fmla="val 50000"/>
            </a:avLst>
          </a:prstGeom>
          <a:noFill/>
          <a:ln w="3810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cxnSp>
        <p:nvCxnSpPr>
          <p:cNvPr id="85017" name="肘形连接符 85016"/>
          <p:cNvCxnSpPr/>
          <p:nvPr/>
        </p:nvCxnSpPr>
        <p:spPr>
          <a:xfrm rot="-16200000" flipV="1">
            <a:off x="4141788" y="1038225"/>
            <a:ext cx="4953000" cy="3636963"/>
          </a:xfrm>
          <a:prstGeom prst="bentConnector3">
            <a:avLst>
              <a:gd name="adj1" fmla="val -4616"/>
            </a:avLst>
          </a:prstGeom>
          <a:ln w="38100" cap="flat" cmpd="sng">
            <a:solidFill>
              <a:srgbClr val="009900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85018" name="文本框 85017"/>
          <p:cNvSpPr txBox="1"/>
          <p:nvPr/>
        </p:nvSpPr>
        <p:spPr>
          <a:xfrm>
            <a:off x="2746375" y="2286000"/>
            <a:ext cx="2663825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矛盾的普遍性</a:t>
            </a:r>
            <a:endParaRPr lang="zh-CN" altLang="en-US" sz="2200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19" name="文本框 85018"/>
          <p:cNvSpPr txBox="1"/>
          <p:nvPr/>
        </p:nvSpPr>
        <p:spPr>
          <a:xfrm>
            <a:off x="2746375" y="2773363"/>
            <a:ext cx="2663825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矛盾的特殊性</a:t>
            </a:r>
            <a:endParaRPr lang="zh-CN" altLang="en-US" sz="2200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20" name="文本框 85019"/>
          <p:cNvSpPr txBox="1"/>
          <p:nvPr/>
        </p:nvSpPr>
        <p:spPr>
          <a:xfrm>
            <a:off x="4840288" y="2514600"/>
            <a:ext cx="3313112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矛盾普遍性与特殊性关系</a:t>
            </a:r>
            <a:endParaRPr lang="zh-CN" altLang="en-US" sz="2200" b="1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21" name="右大括号 85020"/>
          <p:cNvSpPr/>
          <p:nvPr/>
        </p:nvSpPr>
        <p:spPr>
          <a:xfrm>
            <a:off x="4727575" y="2438400"/>
            <a:ext cx="73025" cy="647700"/>
          </a:xfrm>
          <a:prstGeom prst="rightBrace">
            <a:avLst>
              <a:gd name="adj1" fmla="val 73913"/>
              <a:gd name="adj2" fmla="val 50000"/>
            </a:avLst>
          </a:prstGeom>
          <a:noFill/>
          <a:ln w="3810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5022" name="文本框 85021"/>
          <p:cNvSpPr txBox="1"/>
          <p:nvPr/>
        </p:nvSpPr>
        <p:spPr>
          <a:xfrm>
            <a:off x="2767013" y="3382963"/>
            <a:ext cx="1728787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主、次矛盾</a:t>
            </a:r>
            <a:endParaRPr lang="zh-CN" altLang="en-US" sz="2200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23" name="文本框 85022"/>
          <p:cNvSpPr txBox="1"/>
          <p:nvPr/>
        </p:nvSpPr>
        <p:spPr>
          <a:xfrm>
            <a:off x="2805113" y="3860800"/>
            <a:ext cx="2376487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矛盾主、次方面</a:t>
            </a:r>
            <a:endParaRPr lang="zh-CN" altLang="en-US" sz="22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24" name="右大括号 85023"/>
          <p:cNvSpPr/>
          <p:nvPr/>
        </p:nvSpPr>
        <p:spPr>
          <a:xfrm>
            <a:off x="5029200" y="3505200"/>
            <a:ext cx="76200" cy="609600"/>
          </a:xfrm>
          <a:prstGeom prst="rightBrace">
            <a:avLst>
              <a:gd name="adj1" fmla="val 66666"/>
              <a:gd name="adj2" fmla="val 50000"/>
            </a:avLst>
          </a:prstGeom>
          <a:noFill/>
          <a:ln w="3810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hangingPunct="1"/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25" name="文本框 85024">
            <a:hlinkClick r:id="rId1" action="ppaction://hlinksldjump"/>
          </p:cNvPr>
          <p:cNvSpPr txBox="1"/>
          <p:nvPr/>
        </p:nvSpPr>
        <p:spPr>
          <a:xfrm>
            <a:off x="5159375" y="3573463"/>
            <a:ext cx="2232025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22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两点论与重点论</a:t>
            </a:r>
            <a:endParaRPr lang="zh-CN" altLang="en-US" sz="2200" dirty="0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5026" name="左大括号 85025"/>
          <p:cNvSpPr/>
          <p:nvPr/>
        </p:nvSpPr>
        <p:spPr>
          <a:xfrm>
            <a:off x="2590800" y="2438400"/>
            <a:ext cx="152400" cy="1752600"/>
          </a:xfrm>
          <a:prstGeom prst="leftBrace">
            <a:avLst>
              <a:gd name="adj1" fmla="val 95833"/>
              <a:gd name="adj2" fmla="val 52898"/>
            </a:avLst>
          </a:prstGeom>
          <a:noFill/>
          <a:ln w="38100" cap="flat" cmpd="sng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5027" name="文本框 85026"/>
          <p:cNvSpPr txBox="1"/>
          <p:nvPr/>
        </p:nvSpPr>
        <p:spPr>
          <a:xfrm>
            <a:off x="379413" y="685800"/>
            <a:ext cx="611187" cy="1981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唯物辩证法</a:t>
            </a:r>
            <a:endParaRPr lang="zh-CN" altLang="en-US" sz="28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5028" name="文本框 85027"/>
          <p:cNvSpPr txBox="1"/>
          <p:nvPr/>
        </p:nvSpPr>
        <p:spPr>
          <a:xfrm>
            <a:off x="379413" y="4267200"/>
            <a:ext cx="611187" cy="1676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形而上学</a:t>
            </a:r>
            <a:endParaRPr lang="zh-CN" altLang="en-US" sz="2800" b="1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85029" name="组合 85028"/>
          <p:cNvGrpSpPr/>
          <p:nvPr/>
        </p:nvGrpSpPr>
        <p:grpSpPr>
          <a:xfrm>
            <a:off x="609600" y="2667000"/>
            <a:ext cx="549275" cy="1371600"/>
            <a:chOff x="384" y="1680"/>
            <a:chExt cx="346" cy="864"/>
          </a:xfrm>
        </p:grpSpPr>
        <p:sp>
          <p:nvSpPr>
            <p:cNvPr id="85030" name="上下箭头 85029"/>
            <p:cNvSpPr/>
            <p:nvPr/>
          </p:nvSpPr>
          <p:spPr>
            <a:xfrm>
              <a:off x="384" y="1680"/>
              <a:ext cx="48" cy="864"/>
            </a:xfrm>
            <a:prstGeom prst="upDownArrow">
              <a:avLst>
                <a:gd name="adj1" fmla="val 50000"/>
                <a:gd name="adj2" fmla="val 36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5031" name="文本框 85030"/>
            <p:cNvSpPr txBox="1"/>
            <p:nvPr/>
          </p:nvSpPr>
          <p:spPr>
            <a:xfrm>
              <a:off x="384" y="1920"/>
              <a:ext cx="346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CC0000"/>
                  </a:solidFill>
                  <a:latin typeface="Arial" panose="020B0604020202020204" pitchFamily="34" charset="0"/>
                  <a:ea typeface="楷体_GB2312" pitchFamily="49" charset="-122"/>
                </a:rPr>
                <a:t>对立</a:t>
              </a:r>
              <a:endParaRPr lang="zh-CN" altLang="en-US" sz="2400" b="1">
                <a:solidFill>
                  <a:srgbClr val="CC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85032" name="左大括号 85031"/>
          <p:cNvSpPr/>
          <p:nvPr/>
        </p:nvSpPr>
        <p:spPr>
          <a:xfrm>
            <a:off x="4716463" y="5013325"/>
            <a:ext cx="142875" cy="1368425"/>
          </a:xfrm>
          <a:prstGeom prst="leftBrace">
            <a:avLst>
              <a:gd name="adj1" fmla="val 79814"/>
              <a:gd name="adj2" fmla="val 50000"/>
            </a:avLst>
          </a:prstGeom>
          <a:noFill/>
          <a:ln w="38100" cap="flat" cmpd="sng">
            <a:solidFill>
              <a:srgbClr val="3C8D2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hangingPunct="1"/>
            <a:endParaRPr lang="zh-CN" altLang="en-US" dirty="0">
              <a:solidFill>
                <a:srgbClr val="3C8D2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8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8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ldLvl="0" animBg="1"/>
      <p:bldP spid="84996" grpId="0" bldLvl="0" animBg="1"/>
      <p:bldP spid="84997" grpId="0" bldLvl="0" animBg="1"/>
      <p:bldP spid="84998" grpId="0" bldLvl="0" animBg="1"/>
      <p:bldP spid="84999" grpId="0" bldLvl="0" animBg="1"/>
      <p:bldP spid="85001" grpId="0" bldLvl="0" animBg="1"/>
      <p:bldP spid="85002" grpId="0"/>
      <p:bldP spid="85003" grpId="0"/>
      <p:bldP spid="85004" grpId="0"/>
      <p:bldP spid="85005" grpId="0"/>
      <p:bldP spid="85007" grpId="0"/>
      <p:bldP spid="85008" grpId="0"/>
      <p:bldP spid="85009" grpId="0"/>
      <p:bldP spid="85011" grpId="0"/>
      <p:bldP spid="85012" grpId="0"/>
      <p:bldP spid="85013" grpId="0"/>
      <p:bldP spid="85014" grpId="0"/>
      <p:bldP spid="85015" grpId="0"/>
      <p:bldP spid="85018" grpId="0"/>
      <p:bldP spid="85019" grpId="0"/>
      <p:bldP spid="85020" grpId="0"/>
      <p:bldP spid="85022" grpId="0"/>
      <p:bldP spid="85023" grpId="0"/>
      <p:bldP spid="85024" grpId="0" bldLvl="0" animBg="1"/>
      <p:bldP spid="85025" grpId="0"/>
      <p:bldP spid="85028" grpId="0"/>
      <p:bldP spid="85032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80" name="文本框 75779">
            <a:hlinkClick r:id="rId1" action="ppaction://hlinksldjump"/>
          </p:cNvPr>
          <p:cNvSpPr txBox="1"/>
          <p:nvPr/>
        </p:nvSpPr>
        <p:spPr>
          <a:xfrm>
            <a:off x="2443480" y="1802130"/>
            <a:ext cx="1007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联系</a:t>
            </a:r>
            <a:endParaRPr lang="zh-CN" altLang="en-US" sz="2400" b="1" dirty="0">
              <a:solidFill>
                <a:srgbClr val="0000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9" name="左大括号 28"/>
          <p:cNvSpPr/>
          <p:nvPr/>
        </p:nvSpPr>
        <p:spPr>
          <a:xfrm>
            <a:off x="3595370" y="1090295"/>
            <a:ext cx="264795" cy="1880870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>
            <a:off x="3581400" y="2026285"/>
            <a:ext cx="278765" cy="889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860165" y="868045"/>
            <a:ext cx="1134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普遍性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4994910" y="1094740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448935" y="867410"/>
            <a:ext cx="318770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用联系的观点看问题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60165" y="1808480"/>
            <a:ext cx="1134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客观性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4994910" y="2035175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448935" y="1619250"/>
            <a:ext cx="3187700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从固有联系中把握事物，切忌主观随意性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0165" y="2743835"/>
            <a:ext cx="1134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多样性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4994910" y="2971165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448935" y="2442210"/>
            <a:ext cx="3551555" cy="13716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善于分析和把握各种条件</a:t>
            </a:r>
            <a:endParaRPr lang="zh-CN" altLang="en-US" sz="2400" b="1" dirty="0">
              <a:solidFill>
                <a:srgbClr val="0000CC"/>
              </a:solidFill>
              <a:latin typeface="宋体" panose="02010600030101010101" pitchFamily="2" charset="-122"/>
              <a:cs typeface="+mn-ea"/>
            </a:endParaRPr>
          </a:p>
          <a:p>
            <a:pPr lvl="0" algn="l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一切以时间、地点和条件为转移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5" name="左大括号 14"/>
          <p:cNvSpPr/>
          <p:nvPr/>
        </p:nvSpPr>
        <p:spPr>
          <a:xfrm rot="10800000">
            <a:off x="2220595" y="1409065"/>
            <a:ext cx="76200" cy="1256030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387475" y="1162050"/>
            <a:ext cx="83312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整体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87475" y="2442210"/>
            <a:ext cx="83312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部分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19" name="直接箭头连接符 18"/>
          <p:cNvCxnSpPr>
            <a:stCxn id="20" idx="3"/>
          </p:cNvCxnSpPr>
          <p:nvPr/>
        </p:nvCxnSpPr>
        <p:spPr>
          <a:xfrm flipV="1">
            <a:off x="1116965" y="1389380"/>
            <a:ext cx="270510" cy="127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-17780" y="1162050"/>
            <a:ext cx="1134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全局观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1116965" y="2665095"/>
            <a:ext cx="270510" cy="127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0800" y="2265680"/>
            <a:ext cx="106616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重视部分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>
            <a:off x="2947035" y="2265680"/>
            <a:ext cx="635" cy="2772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>
            <a:hlinkClick r:id="rId2" action="ppaction://hlinksldjump"/>
          </p:cNvPr>
          <p:cNvSpPr txBox="1"/>
          <p:nvPr/>
        </p:nvSpPr>
        <p:spPr>
          <a:xfrm>
            <a:off x="2518410" y="5065395"/>
            <a:ext cx="93281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发展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flipV="1">
            <a:off x="2258695" y="5293360"/>
            <a:ext cx="270510" cy="127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349375" y="5065395"/>
            <a:ext cx="90932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实质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0" name="左大括号 29"/>
          <p:cNvSpPr/>
          <p:nvPr/>
        </p:nvSpPr>
        <p:spPr>
          <a:xfrm>
            <a:off x="3595370" y="4733925"/>
            <a:ext cx="264795" cy="1290955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2934335" y="3240405"/>
            <a:ext cx="647065" cy="822960"/>
          </a:xfrm>
          <a:prstGeom prst="rect">
            <a:avLst/>
          </a:prstGeom>
          <a:noFill/>
          <a:ln w="2857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构成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860165" y="4478655"/>
            <a:ext cx="83375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趋势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860165" y="5848985"/>
            <a:ext cx="83375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状态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4" name="左大括号 33"/>
          <p:cNvSpPr/>
          <p:nvPr/>
        </p:nvSpPr>
        <p:spPr>
          <a:xfrm>
            <a:off x="4854575" y="4231640"/>
            <a:ext cx="253365" cy="951865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5107940" y="4021455"/>
            <a:ext cx="1134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前进性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 flipV="1">
            <a:off x="6242685" y="4228465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6696710" y="4001770"/>
            <a:ext cx="170053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充满信心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107940" y="4837430"/>
            <a:ext cx="113474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曲折性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39" name="直接箭头连接符 38"/>
          <p:cNvCxnSpPr/>
          <p:nvPr/>
        </p:nvCxnSpPr>
        <p:spPr>
          <a:xfrm flipV="1">
            <a:off x="6242685" y="5062220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6696710" y="4834890"/>
            <a:ext cx="239268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充分的思想准备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1" name="左大括号 40"/>
          <p:cNvSpPr/>
          <p:nvPr/>
        </p:nvSpPr>
        <p:spPr>
          <a:xfrm>
            <a:off x="4854575" y="5601335"/>
            <a:ext cx="253365" cy="951865"/>
          </a:xfrm>
          <a:prstGeom prst="lef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5107940" y="5391785"/>
            <a:ext cx="92138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量变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107940" y="6217920"/>
            <a:ext cx="921385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质变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6029325" y="5598160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6508750" y="5391785"/>
            <a:ext cx="2076450" cy="45720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重视量的积累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 flipV="1">
            <a:off x="6029325" y="6445250"/>
            <a:ext cx="454025" cy="3175"/>
          </a:xfrm>
          <a:prstGeom prst="straightConnector1">
            <a:avLst/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6483350" y="6024880"/>
            <a:ext cx="1624965" cy="822960"/>
          </a:xfrm>
          <a:prstGeom prst="rect">
            <a:avLst/>
          </a:prstGeom>
          <a:noFill/>
          <a:ln w="2857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lvl="0" algn="ctr"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cs typeface="+mn-ea"/>
              </a:rPr>
              <a:t>抓住时机促成质变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58452" name="矩形 414804"/>
          <p:cNvSpPr/>
          <p:nvPr/>
        </p:nvSpPr>
        <p:spPr>
          <a:xfrm>
            <a:off x="97790" y="168910"/>
            <a:ext cx="8947785" cy="71945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l" eaLnBrk="0" hangingPunct="0"/>
            <a:r>
              <a:rPr lang="zh-CN" sz="4400" b="1" dirty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联系观</a:t>
            </a:r>
            <a:endParaRPr lang="zh-CN" sz="4400" b="1" dirty="0">
              <a:solidFill>
                <a:srgbClr val="0070C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1" bldLvl="0" animBg="1"/>
      <p:bldP spid="6" grpId="0" bldLvl="0" animBg="1"/>
      <p:bldP spid="7" grpId="0" bldLvl="0" animBg="1"/>
      <p:bldP spid="8" grpId="0" bldLvl="0" animBg="1"/>
      <p:bldP spid="11" grpId="0" bldLvl="0" animBg="1"/>
      <p:bldP spid="12" grpId="0" bldLvl="0" animBg="1"/>
      <p:bldP spid="14" grpId="0" bldLvl="0" animBg="1"/>
      <p:bldP spid="15" grpId="1" bldLvl="0" animBg="1"/>
      <p:bldP spid="16" grpId="0" bldLvl="0" animBg="1"/>
      <p:bldP spid="17" grpId="0" bldLvl="0" animBg="1"/>
      <p:bldP spid="20" grpId="0" bldLvl="0" animBg="1"/>
      <p:bldP spid="22" grpId="0" bldLvl="0" animBg="1"/>
      <p:bldP spid="26" grpId="0" bldLvl="0" animBg="1"/>
      <p:bldP spid="28" grpId="0" bldLvl="0" animBg="1"/>
      <p:bldP spid="30" grpId="1" bldLvl="0" animBg="1"/>
      <p:bldP spid="31" grpId="0"/>
      <p:bldP spid="32" grpId="0" bldLvl="0" animBg="1"/>
      <p:bldP spid="33" grpId="0" bldLvl="0" animBg="1"/>
      <p:bldP spid="34" grpId="1" bldLvl="0" animBg="1"/>
      <p:bldP spid="35" grpId="0" bldLvl="0" animBg="1"/>
      <p:bldP spid="37" grpId="0" bldLvl="0" animBg="1"/>
      <p:bldP spid="38" grpId="0" bldLvl="0" animBg="1"/>
      <p:bldP spid="40" grpId="0" bldLvl="0" animBg="1"/>
      <p:bldP spid="41" grpId="1" bldLvl="0" animBg="1"/>
      <p:bldP spid="42" grpId="0" bldLvl="0" animBg="1"/>
      <p:bldP spid="43" grpId="0" bldLvl="0" animBg="1"/>
      <p:bldP spid="45" grpId="0" bldLvl="0" animBg="1"/>
      <p:bldP spid="47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文本框 87041"/>
          <p:cNvSpPr txBox="1"/>
          <p:nvPr/>
        </p:nvSpPr>
        <p:spPr>
          <a:xfrm>
            <a:off x="1393825" y="1865313"/>
            <a:ext cx="1371600" cy="6508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共性与个性一般与个别</a:t>
            </a:r>
            <a:endParaRPr lang="zh-CN" altLang="en-US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7043" name="文本框 87042" descr="粉色面巾纸"/>
          <p:cNvSpPr txBox="1"/>
          <p:nvPr/>
        </p:nvSpPr>
        <p:spPr>
          <a:xfrm>
            <a:off x="250825" y="3284538"/>
            <a:ext cx="1751013" cy="4064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矛盾的普遍性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44" name="文本框 87043" descr="粉色面巾纸"/>
          <p:cNvSpPr txBox="1"/>
          <p:nvPr/>
        </p:nvSpPr>
        <p:spPr>
          <a:xfrm>
            <a:off x="2124075" y="3284538"/>
            <a:ext cx="1862138" cy="4064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矛盾的特殊性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47" name="文本框 87046" descr="粉色面巾纸"/>
          <p:cNvSpPr txBox="1"/>
          <p:nvPr/>
        </p:nvSpPr>
        <p:spPr>
          <a:xfrm>
            <a:off x="250825" y="4652963"/>
            <a:ext cx="1728788" cy="7112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承认、揭露矛盾，一分为二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48" name="文本框 87047" descr="粉色面巾纸"/>
          <p:cNvSpPr txBox="1"/>
          <p:nvPr/>
        </p:nvSpPr>
        <p:spPr>
          <a:xfrm>
            <a:off x="2362200" y="4648200"/>
            <a:ext cx="1346200" cy="7112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具体问题具体分析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49" name="文本框 87048" descr="粉色砂纸">
            <a:hlinkClick r:id="rId2" action="ppaction://hlinksldjump"/>
          </p:cNvPr>
          <p:cNvSpPr txBox="1"/>
          <p:nvPr/>
        </p:nvSpPr>
        <p:spPr>
          <a:xfrm>
            <a:off x="2286000" y="6096000"/>
            <a:ext cx="1752600" cy="457200"/>
          </a:xfrm>
          <a:prstGeom prst="rect">
            <a:avLst/>
          </a:prstGeom>
          <a:blipFill rotWithShape="0">
            <a:blip r:embed="rId1"/>
          </a:blipFill>
          <a:ln w="9525">
            <a:noFill/>
          </a:ln>
          <a:effectLst>
            <a:prstShdw prst="shdw17" dist="52363" dir="4557825">
              <a:srgbClr val="FFCC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矛盾分析法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7050" name="组合 87049"/>
          <p:cNvGrpSpPr/>
          <p:nvPr/>
        </p:nvGrpSpPr>
        <p:grpSpPr>
          <a:xfrm>
            <a:off x="3995738" y="3068638"/>
            <a:ext cx="1219200" cy="762000"/>
            <a:chOff x="3504" y="1488"/>
            <a:chExt cx="768" cy="480"/>
          </a:xfrm>
        </p:grpSpPr>
        <p:sp>
          <p:nvSpPr>
            <p:cNvPr id="87051" name="文本框 87050"/>
            <p:cNvSpPr txBox="1"/>
            <p:nvPr/>
          </p:nvSpPr>
          <p:spPr>
            <a:xfrm>
              <a:off x="3504" y="1488"/>
              <a:ext cx="7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zh-CN" altLang="en-US" b="1" dirty="0">
                  <a:solidFill>
                    <a:srgbClr val="CC0000"/>
                  </a:solidFill>
                  <a:latin typeface="Arial" panose="020B0604020202020204" pitchFamily="34" charset="0"/>
                  <a:ea typeface="楷体_GB2312" pitchFamily="49" charset="-122"/>
                </a:rPr>
                <a:t>地位作用</a:t>
              </a:r>
              <a:endParaRPr lang="zh-CN" altLang="en-US" b="1">
                <a:solidFill>
                  <a:srgbClr val="CC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87052" name="文本框 87051"/>
            <p:cNvSpPr txBox="1"/>
            <p:nvPr/>
          </p:nvSpPr>
          <p:spPr>
            <a:xfrm>
              <a:off x="3552" y="1737"/>
              <a:ext cx="57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eaLnBrk="1" hangingPunct="1">
                <a:spcBef>
                  <a:spcPct val="50000"/>
                </a:spcBef>
              </a:pPr>
              <a:r>
                <a:rPr lang="zh-CN" altLang="en-US" b="1" dirty="0">
                  <a:solidFill>
                    <a:srgbClr val="CC0000"/>
                  </a:solidFill>
                  <a:latin typeface="Arial" panose="020B0604020202020204" pitchFamily="34" charset="0"/>
                  <a:ea typeface="楷体_GB2312" pitchFamily="49" charset="-122"/>
                </a:rPr>
                <a:t>不平衡</a:t>
              </a:r>
              <a:endParaRPr lang="zh-CN" altLang="en-US" b="1">
                <a:solidFill>
                  <a:srgbClr val="CC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87053" name="直接连接符 87052"/>
            <p:cNvSpPr/>
            <p:nvPr/>
          </p:nvSpPr>
          <p:spPr>
            <a:xfrm flipV="1">
              <a:off x="3504" y="1728"/>
              <a:ext cx="76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87054" name="文本框 87053" descr="粉色面巾纸"/>
          <p:cNvSpPr txBox="1"/>
          <p:nvPr/>
        </p:nvSpPr>
        <p:spPr>
          <a:xfrm>
            <a:off x="5334000" y="2473325"/>
            <a:ext cx="1325563" cy="7112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主要矛盾次要矛盾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55" name="文本框 87054" descr="粉色面巾纸"/>
          <p:cNvSpPr txBox="1"/>
          <p:nvPr/>
        </p:nvSpPr>
        <p:spPr>
          <a:xfrm>
            <a:off x="7315200" y="2473325"/>
            <a:ext cx="1577975" cy="7112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抓重点抓中心统筹兼顾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56" name="文本框 87055" descr="粉色面巾纸"/>
          <p:cNvSpPr txBox="1"/>
          <p:nvPr/>
        </p:nvSpPr>
        <p:spPr>
          <a:xfrm>
            <a:off x="5334000" y="3962400"/>
            <a:ext cx="1758950" cy="7112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矛盾的主要方面次要方面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57" name="文本框 87056" descr="粉色面巾纸"/>
          <p:cNvSpPr txBox="1"/>
          <p:nvPr/>
        </p:nvSpPr>
        <p:spPr>
          <a:xfrm>
            <a:off x="7315200" y="3962400"/>
            <a:ext cx="1828800" cy="7112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分清主流支流全面地看问题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7058" name="文本框 87057" descr="粉色面巾纸"/>
          <p:cNvSpPr txBox="1"/>
          <p:nvPr/>
        </p:nvSpPr>
        <p:spPr>
          <a:xfrm>
            <a:off x="5638800" y="5105400"/>
            <a:ext cx="3325813" cy="406400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2000" b="1" dirty="0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坚持两点论和重点论的统一</a:t>
            </a:r>
            <a:endParaRPr lang="zh-CN" altLang="en-US" sz="2000" b="1">
              <a:solidFill>
                <a:srgbClr val="00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grpSp>
        <p:nvGrpSpPr>
          <p:cNvPr id="87059" name="组合 87058"/>
          <p:cNvGrpSpPr/>
          <p:nvPr/>
        </p:nvGrpSpPr>
        <p:grpSpPr>
          <a:xfrm>
            <a:off x="971550" y="2060575"/>
            <a:ext cx="2133600" cy="1143000"/>
            <a:chOff x="624" y="384"/>
            <a:chExt cx="1344" cy="720"/>
          </a:xfrm>
        </p:grpSpPr>
        <p:sp>
          <p:nvSpPr>
            <p:cNvPr id="87060" name="直接连接符 87059"/>
            <p:cNvSpPr/>
            <p:nvPr/>
          </p:nvSpPr>
          <p:spPr>
            <a:xfrm>
              <a:off x="624" y="384"/>
              <a:ext cx="24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7061" name="直接连接符 87060"/>
            <p:cNvSpPr/>
            <p:nvPr/>
          </p:nvSpPr>
          <p:spPr>
            <a:xfrm flipH="1">
              <a:off x="1728" y="384"/>
              <a:ext cx="24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7062" name="直接连接符 87061"/>
            <p:cNvSpPr/>
            <p:nvPr/>
          </p:nvSpPr>
          <p:spPr>
            <a:xfrm>
              <a:off x="624" y="384"/>
              <a:ext cx="0" cy="72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7063" name="直接连接符 87062"/>
            <p:cNvSpPr/>
            <p:nvPr/>
          </p:nvSpPr>
          <p:spPr>
            <a:xfrm>
              <a:off x="1968" y="384"/>
              <a:ext cx="0" cy="72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7064" name="直接连接符 87063"/>
          <p:cNvSpPr/>
          <p:nvPr/>
        </p:nvSpPr>
        <p:spPr>
          <a:xfrm>
            <a:off x="971550" y="3789363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065" name="直接连接符 87064"/>
          <p:cNvSpPr/>
          <p:nvPr/>
        </p:nvSpPr>
        <p:spPr>
          <a:xfrm>
            <a:off x="3132138" y="3789363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068" name="直接连接符 87067"/>
          <p:cNvSpPr/>
          <p:nvPr/>
        </p:nvSpPr>
        <p:spPr>
          <a:xfrm>
            <a:off x="7010400" y="4267200"/>
            <a:ext cx="304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069" name="直接连接符 87068"/>
          <p:cNvSpPr/>
          <p:nvPr/>
        </p:nvSpPr>
        <p:spPr>
          <a:xfrm>
            <a:off x="6659563" y="2852738"/>
            <a:ext cx="685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87070" name="组合 87069"/>
          <p:cNvGrpSpPr/>
          <p:nvPr/>
        </p:nvGrpSpPr>
        <p:grpSpPr>
          <a:xfrm>
            <a:off x="5181600" y="2819400"/>
            <a:ext cx="152400" cy="1524000"/>
            <a:chOff x="3264" y="1776"/>
            <a:chExt cx="96" cy="960"/>
          </a:xfrm>
        </p:grpSpPr>
        <p:sp>
          <p:nvSpPr>
            <p:cNvPr id="87071" name="直接连接符 87070"/>
            <p:cNvSpPr/>
            <p:nvPr/>
          </p:nvSpPr>
          <p:spPr>
            <a:xfrm>
              <a:off x="3264" y="1776"/>
              <a:ext cx="0" cy="96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7072" name="直接连接符 87071"/>
            <p:cNvSpPr/>
            <p:nvPr/>
          </p:nvSpPr>
          <p:spPr>
            <a:xfrm>
              <a:off x="3264" y="1776"/>
              <a:ext cx="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7073" name="直接连接符 87072"/>
            <p:cNvSpPr/>
            <p:nvPr/>
          </p:nvSpPr>
          <p:spPr>
            <a:xfrm>
              <a:off x="3264" y="2736"/>
              <a:ext cx="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7074" name="组合 87073"/>
          <p:cNvGrpSpPr/>
          <p:nvPr/>
        </p:nvGrpSpPr>
        <p:grpSpPr>
          <a:xfrm>
            <a:off x="4953000" y="3886200"/>
            <a:ext cx="609600" cy="1371600"/>
            <a:chOff x="3120" y="2544"/>
            <a:chExt cx="384" cy="864"/>
          </a:xfrm>
        </p:grpSpPr>
        <p:sp>
          <p:nvSpPr>
            <p:cNvPr id="87075" name="直接连接符 87074"/>
            <p:cNvSpPr/>
            <p:nvPr/>
          </p:nvSpPr>
          <p:spPr>
            <a:xfrm>
              <a:off x="3120" y="2544"/>
              <a:ext cx="14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7076" name="直接连接符 87075"/>
            <p:cNvSpPr/>
            <p:nvPr/>
          </p:nvSpPr>
          <p:spPr>
            <a:xfrm>
              <a:off x="3120" y="3408"/>
              <a:ext cx="38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7077" name="直接连接符 87076"/>
            <p:cNvSpPr/>
            <p:nvPr/>
          </p:nvSpPr>
          <p:spPr>
            <a:xfrm>
              <a:off x="3120" y="2544"/>
              <a:ext cx="0" cy="86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7078" name="组合 87077"/>
          <p:cNvGrpSpPr/>
          <p:nvPr/>
        </p:nvGrpSpPr>
        <p:grpSpPr>
          <a:xfrm>
            <a:off x="990600" y="5334000"/>
            <a:ext cx="6172200" cy="685800"/>
            <a:chOff x="624" y="3408"/>
            <a:chExt cx="3888" cy="432"/>
          </a:xfrm>
        </p:grpSpPr>
        <p:sp>
          <p:nvSpPr>
            <p:cNvPr id="87079" name="直接连接符 87078"/>
            <p:cNvSpPr/>
            <p:nvPr/>
          </p:nvSpPr>
          <p:spPr>
            <a:xfrm>
              <a:off x="624" y="3696"/>
              <a:ext cx="388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7080" name="直接连接符 87079"/>
            <p:cNvSpPr/>
            <p:nvPr/>
          </p:nvSpPr>
          <p:spPr>
            <a:xfrm flipV="1">
              <a:off x="624" y="3408"/>
              <a:ext cx="0" cy="2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7081" name="直接连接符 87080"/>
            <p:cNvSpPr/>
            <p:nvPr/>
          </p:nvSpPr>
          <p:spPr>
            <a:xfrm flipV="1">
              <a:off x="1968" y="3408"/>
              <a:ext cx="0" cy="2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7082" name="直接连接符 87081"/>
            <p:cNvSpPr/>
            <p:nvPr/>
          </p:nvSpPr>
          <p:spPr>
            <a:xfrm flipV="1">
              <a:off x="4512" y="3552"/>
              <a:ext cx="0" cy="14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7083" name="直接连接符 87082"/>
            <p:cNvSpPr/>
            <p:nvPr/>
          </p:nvSpPr>
          <p:spPr>
            <a:xfrm>
              <a:off x="1968" y="3696"/>
              <a:ext cx="0" cy="14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7098" name="直接连接符 87097"/>
          <p:cNvSpPr/>
          <p:nvPr/>
        </p:nvSpPr>
        <p:spPr>
          <a:xfrm rot="10800000">
            <a:off x="1757363" y="1484313"/>
            <a:ext cx="4398962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7099" name="直接连接符 87098"/>
          <p:cNvSpPr/>
          <p:nvPr/>
        </p:nvSpPr>
        <p:spPr>
          <a:xfrm rot="10800000" flipV="1">
            <a:off x="6156325" y="1484313"/>
            <a:ext cx="0" cy="79216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100" name="直接连接符 87099"/>
          <p:cNvSpPr/>
          <p:nvPr/>
        </p:nvSpPr>
        <p:spPr>
          <a:xfrm rot="10800000" flipV="1">
            <a:off x="5795963" y="1484313"/>
            <a:ext cx="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101" name="直接连接符 87100"/>
          <p:cNvSpPr/>
          <p:nvPr/>
        </p:nvSpPr>
        <p:spPr>
          <a:xfrm rot="10800000" flipV="1">
            <a:off x="1763713" y="1484313"/>
            <a:ext cx="0" cy="228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102" name="直接连接符 87101"/>
          <p:cNvSpPr/>
          <p:nvPr/>
        </p:nvSpPr>
        <p:spPr>
          <a:xfrm rot="-10800000" flipH="1">
            <a:off x="4787900" y="1196975"/>
            <a:ext cx="0" cy="28733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7104" name="文本框 87103" descr="粉色砂纸">
            <a:hlinkClick r:id="rId2" action="ppaction://hlinksldjump"/>
          </p:cNvPr>
          <p:cNvSpPr txBox="1"/>
          <p:nvPr/>
        </p:nvSpPr>
        <p:spPr>
          <a:xfrm>
            <a:off x="4140200" y="692150"/>
            <a:ext cx="1439863" cy="457200"/>
          </a:xfrm>
          <a:prstGeom prst="rect">
            <a:avLst/>
          </a:prstGeom>
          <a:blipFill rotWithShape="0">
            <a:blip r:embed="rId1"/>
          </a:blipFill>
          <a:ln w="9525">
            <a:noFill/>
          </a:ln>
          <a:effectLst>
            <a:prstShdw prst="shdw17" dist="52363" dir="4557825">
              <a:srgbClr val="FFCC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矛盾观点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7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7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7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ldLvl="0" animBg="1"/>
      <p:bldP spid="87043" grpId="0" bldLvl="0" animBg="1"/>
      <p:bldP spid="87044" grpId="0" bldLvl="0" animBg="1"/>
      <p:bldP spid="87047" grpId="0" bldLvl="0" animBg="1"/>
      <p:bldP spid="87048" grpId="0" bldLvl="0" animBg="1"/>
      <p:bldP spid="87049" grpId="0" bldLvl="0" animBg="1"/>
      <p:bldP spid="87054" grpId="0" bldLvl="0" animBg="1"/>
      <p:bldP spid="87055" grpId="0" bldLvl="0" animBg="1"/>
      <p:bldP spid="87056" grpId="0" bldLvl="0" animBg="1"/>
      <p:bldP spid="87057" grpId="0" bldLvl="0" animBg="1"/>
      <p:bldP spid="87058" grpId="0" bldLvl="0" animBg="1"/>
      <p:bldP spid="87104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7458" name="文本框 147457"/>
          <p:cNvSpPr txBox="1"/>
          <p:nvPr/>
        </p:nvSpPr>
        <p:spPr>
          <a:xfrm>
            <a:off x="217488" y="4267200"/>
            <a:ext cx="620712" cy="2286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楷体_GB2312" pitchFamily="49" charset="-122"/>
              </a:rPr>
              <a:t>   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楷体_GB2312" pitchFamily="49" charset="-122"/>
              </a:rPr>
              <a:t>价值选择</a:t>
            </a:r>
            <a:endParaRPr lang="zh-CN" altLang="en-US" sz="2800" b="1" dirty="0">
              <a:solidFill>
                <a:srgbClr val="0000CC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59" name="文本框 147458"/>
          <p:cNvSpPr txBox="1"/>
          <p:nvPr/>
        </p:nvSpPr>
        <p:spPr>
          <a:xfrm>
            <a:off x="228600" y="838200"/>
            <a:ext cx="620713" cy="2667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楷体_GB2312" pitchFamily="49" charset="-122"/>
              </a:rPr>
              <a:t>    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认识社会</a:t>
            </a:r>
            <a:endParaRPr lang="zh-CN" altLang="en-US" sz="2800"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60" name="直接连接符 147459"/>
          <p:cNvSpPr/>
          <p:nvPr/>
        </p:nvSpPr>
        <p:spPr>
          <a:xfrm>
            <a:off x="457200" y="3505200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61" name="直接连接符 147460"/>
          <p:cNvSpPr/>
          <p:nvPr/>
        </p:nvSpPr>
        <p:spPr>
          <a:xfrm>
            <a:off x="876300" y="2117725"/>
            <a:ext cx="1905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62" name="直接连接符 147461"/>
          <p:cNvSpPr/>
          <p:nvPr/>
        </p:nvSpPr>
        <p:spPr>
          <a:xfrm>
            <a:off x="1066800" y="1524000"/>
            <a:ext cx="76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63" name="直接连接符 147462"/>
          <p:cNvSpPr/>
          <p:nvPr/>
        </p:nvSpPr>
        <p:spPr>
          <a:xfrm>
            <a:off x="1066800" y="33528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64" name="文本框 147463"/>
          <p:cNvSpPr txBox="1"/>
          <p:nvPr/>
        </p:nvSpPr>
        <p:spPr>
          <a:xfrm>
            <a:off x="2209800" y="2971800"/>
            <a:ext cx="1752600" cy="7112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人民群众是历史的创造者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65" name="文本框 147464"/>
          <p:cNvSpPr txBox="1"/>
          <p:nvPr/>
        </p:nvSpPr>
        <p:spPr>
          <a:xfrm>
            <a:off x="5562600" y="3098800"/>
            <a:ext cx="32004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坚持群众观点和群众路线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66" name="直接连接符 147465"/>
          <p:cNvSpPr/>
          <p:nvPr/>
        </p:nvSpPr>
        <p:spPr>
          <a:xfrm>
            <a:off x="4038600" y="3276600"/>
            <a:ext cx="1524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67" name="文本框 147466"/>
          <p:cNvSpPr txBox="1"/>
          <p:nvPr/>
        </p:nvSpPr>
        <p:spPr>
          <a:xfrm>
            <a:off x="1828800" y="914400"/>
            <a:ext cx="558800" cy="14478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社会存在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68" name="文本框 147467"/>
          <p:cNvSpPr txBox="1"/>
          <p:nvPr/>
        </p:nvSpPr>
        <p:spPr>
          <a:xfrm>
            <a:off x="3276600" y="914400"/>
            <a:ext cx="558800" cy="14478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社会意识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69" name="直接连接符 147468"/>
          <p:cNvSpPr/>
          <p:nvPr/>
        </p:nvSpPr>
        <p:spPr>
          <a:xfrm>
            <a:off x="2438400" y="1524000"/>
            <a:ext cx="76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70" name="直接连接符 147469"/>
          <p:cNvSpPr/>
          <p:nvPr/>
        </p:nvSpPr>
        <p:spPr>
          <a:xfrm flipH="1">
            <a:off x="2438400" y="1676400"/>
            <a:ext cx="8382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71" name="文本框 147470"/>
          <p:cNvSpPr txBox="1"/>
          <p:nvPr/>
        </p:nvSpPr>
        <p:spPr>
          <a:xfrm>
            <a:off x="2438400" y="990600"/>
            <a:ext cx="793750" cy="457200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决定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472" name="文本框 147471"/>
          <p:cNvSpPr txBox="1"/>
          <p:nvPr/>
        </p:nvSpPr>
        <p:spPr>
          <a:xfrm>
            <a:off x="2286000" y="1676400"/>
            <a:ext cx="1098550" cy="457200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反作用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grpSp>
        <p:nvGrpSpPr>
          <p:cNvPr id="147473" name="组合 147472"/>
          <p:cNvGrpSpPr/>
          <p:nvPr/>
        </p:nvGrpSpPr>
        <p:grpSpPr>
          <a:xfrm>
            <a:off x="2057400" y="685800"/>
            <a:ext cx="1981200" cy="228600"/>
            <a:chOff x="1296" y="336"/>
            <a:chExt cx="1248" cy="240"/>
          </a:xfrm>
        </p:grpSpPr>
        <p:sp>
          <p:nvSpPr>
            <p:cNvPr id="147474" name="直接连接符 147473"/>
            <p:cNvSpPr/>
            <p:nvPr/>
          </p:nvSpPr>
          <p:spPr>
            <a:xfrm flipV="1">
              <a:off x="1296" y="336"/>
              <a:ext cx="0" cy="2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475" name="直接连接符 147474"/>
            <p:cNvSpPr/>
            <p:nvPr/>
          </p:nvSpPr>
          <p:spPr>
            <a:xfrm>
              <a:off x="1296" y="336"/>
              <a:ext cx="124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47476" name="文本框 147475"/>
          <p:cNvSpPr txBox="1"/>
          <p:nvPr/>
        </p:nvSpPr>
        <p:spPr>
          <a:xfrm>
            <a:off x="4038600" y="76200"/>
            <a:ext cx="498475" cy="21336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物质资料生产方式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77" name="直接连接符 147476"/>
          <p:cNvSpPr/>
          <p:nvPr/>
        </p:nvSpPr>
        <p:spPr>
          <a:xfrm>
            <a:off x="4572000" y="990600"/>
            <a:ext cx="152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78" name="直接连接符 147477"/>
          <p:cNvSpPr/>
          <p:nvPr/>
        </p:nvSpPr>
        <p:spPr>
          <a:xfrm>
            <a:off x="4724400" y="304800"/>
            <a:ext cx="0" cy="1371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79" name="直接连接符 147478"/>
          <p:cNvSpPr/>
          <p:nvPr/>
        </p:nvSpPr>
        <p:spPr>
          <a:xfrm>
            <a:off x="4724400" y="304800"/>
            <a:ext cx="4572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80" name="直接连接符 147479"/>
          <p:cNvSpPr/>
          <p:nvPr/>
        </p:nvSpPr>
        <p:spPr>
          <a:xfrm>
            <a:off x="4724400" y="1676400"/>
            <a:ext cx="152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81" name="文本框 147480"/>
          <p:cNvSpPr txBox="1"/>
          <p:nvPr/>
        </p:nvSpPr>
        <p:spPr>
          <a:xfrm>
            <a:off x="5181600" y="66675"/>
            <a:ext cx="1219200" cy="466725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生产力</a:t>
            </a:r>
            <a:endParaRPr lang="zh-CN" altLang="en-US" sz="24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82" name="文本框 147481"/>
          <p:cNvSpPr txBox="1"/>
          <p:nvPr/>
        </p:nvSpPr>
        <p:spPr>
          <a:xfrm>
            <a:off x="4876800" y="1422400"/>
            <a:ext cx="12192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生产关系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83" name="直接连接符 147482"/>
          <p:cNvSpPr/>
          <p:nvPr/>
        </p:nvSpPr>
        <p:spPr>
          <a:xfrm>
            <a:off x="5486400" y="533400"/>
            <a:ext cx="0" cy="838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84" name="直接连接符 147483"/>
          <p:cNvSpPr/>
          <p:nvPr/>
        </p:nvSpPr>
        <p:spPr>
          <a:xfrm flipV="1">
            <a:off x="5638800" y="533400"/>
            <a:ext cx="0" cy="838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85" name="文本框 147484"/>
          <p:cNvSpPr txBox="1"/>
          <p:nvPr/>
        </p:nvSpPr>
        <p:spPr>
          <a:xfrm>
            <a:off x="4876800" y="533400"/>
            <a:ext cx="685800" cy="82232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决定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486" name="文本框 147485"/>
          <p:cNvSpPr txBox="1"/>
          <p:nvPr/>
        </p:nvSpPr>
        <p:spPr>
          <a:xfrm>
            <a:off x="5562600" y="457200"/>
            <a:ext cx="685800" cy="101473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反作用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487" name="文本框 147486"/>
          <p:cNvSpPr txBox="1"/>
          <p:nvPr/>
        </p:nvSpPr>
        <p:spPr>
          <a:xfrm>
            <a:off x="5867400" y="1752600"/>
            <a:ext cx="685800" cy="82232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决定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488" name="文本框 147487"/>
          <p:cNvSpPr txBox="1"/>
          <p:nvPr/>
        </p:nvSpPr>
        <p:spPr>
          <a:xfrm>
            <a:off x="6477000" y="1965325"/>
            <a:ext cx="990600" cy="39687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反作用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489" name="直接连接符 147488"/>
          <p:cNvSpPr/>
          <p:nvPr/>
        </p:nvSpPr>
        <p:spPr>
          <a:xfrm>
            <a:off x="6400800" y="1828800"/>
            <a:ext cx="0" cy="685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90" name="直接连接符 147489"/>
          <p:cNvSpPr/>
          <p:nvPr/>
        </p:nvSpPr>
        <p:spPr>
          <a:xfrm flipV="1">
            <a:off x="6553200" y="1828800"/>
            <a:ext cx="0" cy="685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91" name="文本框 147490"/>
          <p:cNvSpPr txBox="1"/>
          <p:nvPr/>
        </p:nvSpPr>
        <p:spPr>
          <a:xfrm>
            <a:off x="5715000" y="2514600"/>
            <a:ext cx="1600200" cy="466725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上层建筑</a:t>
            </a:r>
            <a:endParaRPr lang="zh-CN" altLang="en-US" sz="24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92" name="文本框 147491"/>
          <p:cNvSpPr txBox="1"/>
          <p:nvPr/>
        </p:nvSpPr>
        <p:spPr>
          <a:xfrm>
            <a:off x="3886200" y="2819400"/>
            <a:ext cx="1708150" cy="45720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方法论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493" name="直接连接符 147492"/>
          <p:cNvSpPr/>
          <p:nvPr/>
        </p:nvSpPr>
        <p:spPr>
          <a:xfrm>
            <a:off x="6477000" y="304800"/>
            <a:ext cx="1066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94" name="直接连接符 147493"/>
          <p:cNvSpPr/>
          <p:nvPr/>
        </p:nvSpPr>
        <p:spPr>
          <a:xfrm>
            <a:off x="7543800" y="304800"/>
            <a:ext cx="0" cy="2514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95" name="直接连接符 147494"/>
          <p:cNvSpPr/>
          <p:nvPr/>
        </p:nvSpPr>
        <p:spPr>
          <a:xfrm>
            <a:off x="7391400" y="2819400"/>
            <a:ext cx="152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496" name="直接连接符 147495"/>
          <p:cNvSpPr/>
          <p:nvPr/>
        </p:nvSpPr>
        <p:spPr>
          <a:xfrm>
            <a:off x="7543800" y="1600200"/>
            <a:ext cx="228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97" name="文本框 147496"/>
          <p:cNvSpPr txBox="1"/>
          <p:nvPr/>
        </p:nvSpPr>
        <p:spPr>
          <a:xfrm>
            <a:off x="7807325" y="762000"/>
            <a:ext cx="498475" cy="17526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社会基本矛盾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498" name="直接连接符 147497"/>
          <p:cNvSpPr/>
          <p:nvPr/>
        </p:nvSpPr>
        <p:spPr>
          <a:xfrm>
            <a:off x="8305800" y="1600200"/>
            <a:ext cx="2635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99" name="文本框 147498"/>
          <p:cNvSpPr txBox="1"/>
          <p:nvPr/>
        </p:nvSpPr>
        <p:spPr>
          <a:xfrm>
            <a:off x="8569325" y="152400"/>
            <a:ext cx="498475" cy="27432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社会历史发展的总趋势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00" name="直接连接符 147499"/>
          <p:cNvSpPr/>
          <p:nvPr/>
        </p:nvSpPr>
        <p:spPr>
          <a:xfrm>
            <a:off x="838200" y="480060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501" name="文本框 147500"/>
          <p:cNvSpPr txBox="1"/>
          <p:nvPr/>
        </p:nvSpPr>
        <p:spPr>
          <a:xfrm>
            <a:off x="1219200" y="4495800"/>
            <a:ext cx="12192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人的价值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02" name="直接连接符 147501"/>
          <p:cNvSpPr/>
          <p:nvPr/>
        </p:nvSpPr>
        <p:spPr>
          <a:xfrm>
            <a:off x="2438400" y="480060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503" name="文本框 147502"/>
          <p:cNvSpPr txBox="1"/>
          <p:nvPr/>
        </p:nvSpPr>
        <p:spPr>
          <a:xfrm>
            <a:off x="2819400" y="4419600"/>
            <a:ext cx="990600" cy="7112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价值观的导向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04" name="直接连接符 147503"/>
          <p:cNvSpPr/>
          <p:nvPr/>
        </p:nvSpPr>
        <p:spPr>
          <a:xfrm>
            <a:off x="3810000" y="477520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505" name="文本框 147504"/>
          <p:cNvSpPr txBox="1"/>
          <p:nvPr/>
        </p:nvSpPr>
        <p:spPr>
          <a:xfrm>
            <a:off x="4191000" y="4343400"/>
            <a:ext cx="1828800" cy="7112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价值判断和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价值选择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147506" name="组合 147505"/>
          <p:cNvGrpSpPr/>
          <p:nvPr/>
        </p:nvGrpSpPr>
        <p:grpSpPr>
          <a:xfrm>
            <a:off x="5715000" y="4343400"/>
            <a:ext cx="457200" cy="609600"/>
            <a:chOff x="3600" y="2544"/>
            <a:chExt cx="288" cy="864"/>
          </a:xfrm>
        </p:grpSpPr>
        <p:sp>
          <p:nvSpPr>
            <p:cNvPr id="147507" name="直接连接符 147506"/>
            <p:cNvSpPr/>
            <p:nvPr/>
          </p:nvSpPr>
          <p:spPr>
            <a:xfrm>
              <a:off x="3600" y="2976"/>
              <a:ext cx="19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47508" name="直接连接符 147507"/>
            <p:cNvSpPr/>
            <p:nvPr/>
          </p:nvSpPr>
          <p:spPr>
            <a:xfrm>
              <a:off x="3792" y="2544"/>
              <a:ext cx="0" cy="86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509" name="直接连接符 147508"/>
            <p:cNvSpPr/>
            <p:nvPr/>
          </p:nvSpPr>
          <p:spPr>
            <a:xfrm>
              <a:off x="3792" y="2544"/>
              <a:ext cx="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510" name="直接连接符 147509"/>
            <p:cNvSpPr/>
            <p:nvPr/>
          </p:nvSpPr>
          <p:spPr>
            <a:xfrm>
              <a:off x="3792" y="3408"/>
              <a:ext cx="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47511" name="文本框 147510"/>
          <p:cNvSpPr txBox="1"/>
          <p:nvPr/>
        </p:nvSpPr>
        <p:spPr>
          <a:xfrm>
            <a:off x="6172200" y="4038600"/>
            <a:ext cx="22860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遵循社会发展规律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12" name="文本框 147511"/>
          <p:cNvSpPr txBox="1"/>
          <p:nvPr/>
        </p:nvSpPr>
        <p:spPr>
          <a:xfrm>
            <a:off x="6172200" y="4648200"/>
            <a:ext cx="22860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维护人民利益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147513" name="组合 147512"/>
          <p:cNvGrpSpPr/>
          <p:nvPr/>
        </p:nvGrpSpPr>
        <p:grpSpPr>
          <a:xfrm>
            <a:off x="1371600" y="4953000"/>
            <a:ext cx="1066800" cy="381000"/>
            <a:chOff x="240" y="672"/>
            <a:chExt cx="912" cy="336"/>
          </a:xfrm>
        </p:grpSpPr>
        <p:sp>
          <p:nvSpPr>
            <p:cNvPr id="147514" name="直接连接符 147513"/>
            <p:cNvSpPr/>
            <p:nvPr/>
          </p:nvSpPr>
          <p:spPr>
            <a:xfrm>
              <a:off x="672" y="672"/>
              <a:ext cx="0" cy="14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515" name="直接连接符 147514"/>
            <p:cNvSpPr/>
            <p:nvPr/>
          </p:nvSpPr>
          <p:spPr>
            <a:xfrm>
              <a:off x="240" y="816"/>
              <a:ext cx="91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516" name="直接连接符 147515"/>
            <p:cNvSpPr/>
            <p:nvPr/>
          </p:nvSpPr>
          <p:spPr>
            <a:xfrm>
              <a:off x="240" y="816"/>
              <a:ext cx="0" cy="19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517" name="直接连接符 147516"/>
            <p:cNvSpPr/>
            <p:nvPr/>
          </p:nvSpPr>
          <p:spPr>
            <a:xfrm>
              <a:off x="1152" y="816"/>
              <a:ext cx="0" cy="19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47518" name="文本框 147517"/>
          <p:cNvSpPr txBox="1"/>
          <p:nvPr/>
        </p:nvSpPr>
        <p:spPr>
          <a:xfrm>
            <a:off x="1981200" y="5334000"/>
            <a:ext cx="838200" cy="7112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中宋" pitchFamily="2" charset="-122"/>
              </a:rPr>
              <a:t>创造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中宋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中宋" pitchFamily="2" charset="-122"/>
              </a:rPr>
              <a:t>实现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147519" name="文本框 147518"/>
          <p:cNvSpPr txBox="1"/>
          <p:nvPr/>
        </p:nvSpPr>
        <p:spPr>
          <a:xfrm>
            <a:off x="838200" y="5410200"/>
            <a:ext cx="1106488" cy="11430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内涵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评价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20" name="直接连接符 147519"/>
          <p:cNvSpPr/>
          <p:nvPr/>
        </p:nvSpPr>
        <p:spPr>
          <a:xfrm flipV="1">
            <a:off x="2819400" y="5943600"/>
            <a:ext cx="609600" cy="1587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521" name="直接连接符 147520"/>
          <p:cNvSpPr/>
          <p:nvPr/>
        </p:nvSpPr>
        <p:spPr>
          <a:xfrm>
            <a:off x="3100388" y="5410200"/>
            <a:ext cx="0" cy="1219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522" name="直接连接符 147521"/>
          <p:cNvSpPr/>
          <p:nvPr/>
        </p:nvSpPr>
        <p:spPr>
          <a:xfrm>
            <a:off x="3100388" y="5410200"/>
            <a:ext cx="28098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523" name="直接连接符 147522"/>
          <p:cNvSpPr/>
          <p:nvPr/>
        </p:nvSpPr>
        <p:spPr>
          <a:xfrm>
            <a:off x="3100388" y="6629400"/>
            <a:ext cx="328612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524" name="文本框 147523"/>
          <p:cNvSpPr txBox="1"/>
          <p:nvPr/>
        </p:nvSpPr>
        <p:spPr>
          <a:xfrm>
            <a:off x="3429000" y="5232400"/>
            <a:ext cx="32004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在劳动和奉献中创造价值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25" name="文本框 147524"/>
          <p:cNvSpPr txBox="1"/>
          <p:nvPr/>
        </p:nvSpPr>
        <p:spPr>
          <a:xfrm>
            <a:off x="3429000" y="5791200"/>
            <a:ext cx="53340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在个人与社会的统一中实现价值（客观条件）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26" name="文本框 147525"/>
          <p:cNvSpPr txBox="1"/>
          <p:nvPr/>
        </p:nvSpPr>
        <p:spPr>
          <a:xfrm>
            <a:off x="3429000" y="6324600"/>
            <a:ext cx="44196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在砥砺自我中走向成功（主观条件）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27" name="文本框 147526"/>
          <p:cNvSpPr txBox="1"/>
          <p:nvPr/>
        </p:nvSpPr>
        <p:spPr>
          <a:xfrm>
            <a:off x="1974850" y="309563"/>
            <a:ext cx="1962150" cy="396875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最主要、最根本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528" name="直接连接符 147527"/>
          <p:cNvSpPr/>
          <p:nvPr/>
        </p:nvSpPr>
        <p:spPr>
          <a:xfrm>
            <a:off x="1066800" y="1524000"/>
            <a:ext cx="0" cy="1828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7529" name="文本框 147528"/>
          <p:cNvSpPr txBox="1"/>
          <p:nvPr/>
        </p:nvSpPr>
        <p:spPr>
          <a:xfrm>
            <a:off x="965200" y="1143000"/>
            <a:ext cx="1016000" cy="70167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社会发展规律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47530" name="文本框 147529"/>
          <p:cNvSpPr txBox="1"/>
          <p:nvPr/>
        </p:nvSpPr>
        <p:spPr>
          <a:xfrm>
            <a:off x="152400" y="141288"/>
            <a:ext cx="1847850" cy="617537"/>
          </a:xfrm>
          <a:prstGeom prst="rect">
            <a:avLst/>
          </a:prstGeom>
          <a:noFill/>
          <a:ln w="38100" cap="flat" cmpd="sng">
            <a:noFill/>
            <a:prstDash val="sysDot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华文行楷" pitchFamily="2" charset="-122"/>
              </a:rPr>
              <a:t>第四单元</a:t>
            </a:r>
            <a:endParaRPr lang="zh-CN" altLang="en-US" sz="3200" b="1" dirty="0">
              <a:solidFill>
                <a:schemeClr val="tx1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  <p:sp>
        <p:nvSpPr>
          <p:cNvPr id="147531" name="文本框 147530"/>
          <p:cNvSpPr txBox="1"/>
          <p:nvPr/>
        </p:nvSpPr>
        <p:spPr>
          <a:xfrm>
            <a:off x="6248400" y="1447800"/>
            <a:ext cx="1219200" cy="406400"/>
          </a:xfrm>
          <a:prstGeom prst="rect">
            <a:avLst/>
          </a:prstGeom>
          <a:noFill/>
          <a:ln w="9525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</a:rPr>
              <a:t>经济基础</a:t>
            </a:r>
            <a:endParaRPr lang="zh-CN" altLang="en-US" sz="20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7532" name="文本框 147531"/>
          <p:cNvSpPr txBox="1"/>
          <p:nvPr/>
        </p:nvSpPr>
        <p:spPr>
          <a:xfrm>
            <a:off x="1143000" y="2971800"/>
            <a:ext cx="1016000" cy="70167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社会发展主体</a:t>
            </a:r>
            <a:endParaRPr lang="zh-CN" altLang="en-US" sz="2000" b="1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矩形 36865"/>
          <p:cNvSpPr/>
          <p:nvPr/>
        </p:nvSpPr>
        <p:spPr>
          <a:xfrm>
            <a:off x="135255" y="1357630"/>
            <a:ext cx="8640763" cy="52165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lvl="0" algn="ctr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商品货币金钱观，价格要两面看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供求影响决定还靠价值量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影响消费者因素，前提基础收入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消费心理健康原则不能忘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消费反作用生产，生产决定消费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公有主体国有主导不能混淆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树立正确择业观，维权不能手软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各种投资风险收益都要看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  分配方式多样化，侧重公平非常的明显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财政税收是杠杆稳定发展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市场调节是基础，宏观调控来弥补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独立自主自力更生原则记住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868" name="矩形 36867"/>
          <p:cNvSpPr/>
          <p:nvPr/>
        </p:nvSpPr>
        <p:spPr>
          <a:xfrm rot="5400000">
            <a:off x="-347662" y="2732088"/>
            <a:ext cx="3024187" cy="67310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i="1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800000"/>
                </a:solidFill>
                <a:effectLst>
                  <a:outerShdw dist="35921" dir="2699999" algn="ctr" rotWithShape="0">
                    <a:srgbClr val="B2B2B2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经济生活</a:t>
            </a:r>
            <a:endParaRPr lang="zh-CN" altLang="en-US" sz="3600" i="1">
              <a:ln w="9525" cap="flat" cmpd="sng">
                <a:solidFill>
                  <a:srgbClr val="8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800000"/>
              </a:solidFill>
              <a:effectLst>
                <a:outerShdw dist="35921" dir="2699999" algn="ctr" rotWithShape="0">
                  <a:srgbClr val="B2B2B2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6869" name="动作按钮: 声音 36868">
            <a:hlinkClick r:id="rId1" action="ppaction://hlinkfile"/>
          </p:cNvPr>
          <p:cNvSpPr/>
          <p:nvPr/>
        </p:nvSpPr>
        <p:spPr>
          <a:xfrm>
            <a:off x="8027988" y="6165850"/>
            <a:ext cx="215900" cy="215900"/>
          </a:xfrm>
          <a:prstGeom prst="actionButtonSound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9702" name="文本框 29701"/>
          <p:cNvSpPr txBox="1"/>
          <p:nvPr/>
        </p:nvSpPr>
        <p:spPr>
          <a:xfrm>
            <a:off x="1808798" y="325120"/>
            <a:ext cx="63357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3600" b="1" dirty="0">
                <a:solidFill>
                  <a:srgbClr val="CC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请您欣赏</a:t>
            </a:r>
            <a:r>
              <a:rPr lang="en-US" altLang="zh-CN" sz="3600" b="1" dirty="0">
                <a:solidFill>
                  <a:srgbClr val="CC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——《</a:t>
            </a:r>
            <a:r>
              <a:rPr lang="zh-CN" altLang="en-US" sz="3600" b="1" dirty="0">
                <a:solidFill>
                  <a:srgbClr val="CC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政治转移</a:t>
            </a:r>
            <a:r>
              <a:rPr lang="en-US" altLang="zh-CN" sz="3600" b="1">
                <a:solidFill>
                  <a:srgbClr val="CC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》</a:t>
            </a:r>
            <a:endParaRPr lang="en-US" altLang="zh-CN" sz="3600" b="1">
              <a:solidFill>
                <a:srgbClr val="CC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6866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6866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2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6866">
                                            <p:txEl>
                                              <p:charRg st="2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6866">
                                            <p:txEl>
                                              <p:charRg st="2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37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6866">
                                            <p:txEl>
                                              <p:charRg st="37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6866">
                                            <p:txEl>
                                              <p:charRg st="37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6866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6866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6866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6866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3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91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6866">
                                            <p:txEl>
                                              <p:charRg st="91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6866">
                                            <p:txEl>
                                              <p:charRg st="91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80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06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6866">
                                            <p:txEl>
                                              <p:charRg st="106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6866">
                                            <p:txEl>
                                              <p:charRg st="106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30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27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6866">
                                            <p:txEl>
                                              <p:charRg st="127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6866">
                                            <p:txEl>
                                              <p:charRg st="127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8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39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6866">
                                            <p:txEl>
                                              <p:charRg st="139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6866">
                                            <p:txEl>
                                              <p:charRg st="139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3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69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6866">
                                            <p:txEl>
                                              <p:charRg st="169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6866">
                                            <p:txEl>
                                              <p:charRg st="169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8000"/>
                            </p:stCondLst>
                            <p:childTnLst>
                              <p:par>
                                <p:cTn id="5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8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6866">
                                            <p:txEl>
                                              <p:charRg st="18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6866">
                                            <p:txEl>
                                              <p:charRg st="18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205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36866">
                                            <p:txEl>
                                              <p:charRg st="205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6866">
                                            <p:txEl>
                                              <p:charRg st="205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1507" name="文本框 21506"/>
          <p:cNvSpPr txBox="1"/>
          <p:nvPr/>
        </p:nvSpPr>
        <p:spPr>
          <a:xfrm>
            <a:off x="2844800" y="260350"/>
            <a:ext cx="2879725" cy="466725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寻觅社会的真谛</a:t>
            </a:r>
            <a:endParaRPr lang="zh-CN" altLang="en-US" sz="2400" b="1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08" name="直接连接符 21507"/>
          <p:cNvSpPr/>
          <p:nvPr/>
        </p:nvSpPr>
        <p:spPr>
          <a:xfrm flipH="1">
            <a:off x="1476375" y="549275"/>
            <a:ext cx="1223963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09" name="直接连接符 21508"/>
          <p:cNvSpPr/>
          <p:nvPr/>
        </p:nvSpPr>
        <p:spPr>
          <a:xfrm flipH="1" flipV="1">
            <a:off x="5292725" y="549275"/>
            <a:ext cx="1511300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10" name="文本框 21509"/>
          <p:cNvSpPr txBox="1"/>
          <p:nvPr/>
        </p:nvSpPr>
        <p:spPr>
          <a:xfrm>
            <a:off x="720725" y="1268413"/>
            <a:ext cx="1906588" cy="457200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社会存在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6084888" y="1268413"/>
            <a:ext cx="2447925" cy="457200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社会意识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12" name="直接连接符 21511"/>
          <p:cNvSpPr/>
          <p:nvPr/>
        </p:nvSpPr>
        <p:spPr>
          <a:xfrm>
            <a:off x="2268538" y="1484313"/>
            <a:ext cx="35988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13" name="直接连接符 21512"/>
          <p:cNvSpPr/>
          <p:nvPr/>
        </p:nvSpPr>
        <p:spPr>
          <a:xfrm flipH="1">
            <a:off x="2268538" y="1628775"/>
            <a:ext cx="35988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14" name="文本框 21513"/>
          <p:cNvSpPr txBox="1"/>
          <p:nvPr/>
        </p:nvSpPr>
        <p:spPr>
          <a:xfrm>
            <a:off x="3490913" y="1052513"/>
            <a:ext cx="13684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决定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15" name="文本框 21514"/>
          <p:cNvSpPr txBox="1"/>
          <p:nvPr/>
        </p:nvSpPr>
        <p:spPr>
          <a:xfrm>
            <a:off x="2124075" y="1681163"/>
            <a:ext cx="5040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反映 、 反作用（阻碍、促进）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16" name="直接连接符 21515"/>
          <p:cNvSpPr/>
          <p:nvPr/>
        </p:nvSpPr>
        <p:spPr>
          <a:xfrm>
            <a:off x="1403350" y="1844675"/>
            <a:ext cx="0" cy="13684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17" name="文本框 21516"/>
          <p:cNvSpPr txBox="1"/>
          <p:nvPr/>
        </p:nvSpPr>
        <p:spPr>
          <a:xfrm>
            <a:off x="0" y="3284538"/>
            <a:ext cx="2755900" cy="457200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社会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基本矛盾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运动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18" name="直接连接符 21517"/>
          <p:cNvSpPr/>
          <p:nvPr/>
        </p:nvSpPr>
        <p:spPr>
          <a:xfrm>
            <a:off x="2843213" y="3573463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19" name="直接连接符 21518"/>
          <p:cNvSpPr/>
          <p:nvPr/>
        </p:nvSpPr>
        <p:spPr>
          <a:xfrm>
            <a:off x="3132138" y="2997200"/>
            <a:ext cx="28733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0" name="直接连接符 21519"/>
          <p:cNvSpPr/>
          <p:nvPr/>
        </p:nvSpPr>
        <p:spPr>
          <a:xfrm>
            <a:off x="3132138" y="2997200"/>
            <a:ext cx="0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1" name="直接连接符 21520"/>
          <p:cNvSpPr/>
          <p:nvPr/>
        </p:nvSpPr>
        <p:spPr>
          <a:xfrm>
            <a:off x="3132138" y="3933825"/>
            <a:ext cx="20875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2" name="文本框 21521"/>
          <p:cNvSpPr txBox="1"/>
          <p:nvPr/>
        </p:nvSpPr>
        <p:spPr>
          <a:xfrm>
            <a:off x="3470275" y="2708275"/>
            <a:ext cx="16779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生产力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23" name="文本框 21522"/>
          <p:cNvSpPr txBox="1"/>
          <p:nvPr/>
        </p:nvSpPr>
        <p:spPr>
          <a:xfrm>
            <a:off x="5435600" y="2708275"/>
            <a:ext cx="1728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</a:rPr>
              <a:t>生产关系</a:t>
            </a:r>
            <a:endParaRPr lang="zh-CN" altLang="en-US" sz="24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24" name="直接连接符 21523"/>
          <p:cNvSpPr/>
          <p:nvPr/>
        </p:nvSpPr>
        <p:spPr>
          <a:xfrm>
            <a:off x="4572000" y="2924175"/>
            <a:ext cx="7905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5" name="直接连接符 21524"/>
          <p:cNvSpPr/>
          <p:nvPr/>
        </p:nvSpPr>
        <p:spPr>
          <a:xfrm flipH="1">
            <a:off x="4570413" y="3068638"/>
            <a:ext cx="7921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6" name="文本框 21525"/>
          <p:cNvSpPr txBox="1"/>
          <p:nvPr/>
        </p:nvSpPr>
        <p:spPr>
          <a:xfrm>
            <a:off x="4551363" y="2347913"/>
            <a:ext cx="14605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决定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27" name="文本框 21526"/>
          <p:cNvSpPr txBox="1"/>
          <p:nvPr/>
        </p:nvSpPr>
        <p:spPr>
          <a:xfrm>
            <a:off x="4408488" y="3068638"/>
            <a:ext cx="13874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反作用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28" name="矩形 21527"/>
          <p:cNvSpPr/>
          <p:nvPr/>
        </p:nvSpPr>
        <p:spPr>
          <a:xfrm>
            <a:off x="3419475" y="2420938"/>
            <a:ext cx="3384550" cy="1081087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29" name="文本框 21528"/>
          <p:cNvSpPr txBox="1"/>
          <p:nvPr/>
        </p:nvSpPr>
        <p:spPr>
          <a:xfrm>
            <a:off x="5256213" y="4195763"/>
            <a:ext cx="15478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经济基础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1530" name="文本框 21529"/>
          <p:cNvSpPr txBox="1"/>
          <p:nvPr/>
        </p:nvSpPr>
        <p:spPr>
          <a:xfrm>
            <a:off x="7524750" y="4195763"/>
            <a:ext cx="16192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上层建筑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1531" name="直接连接符 21530"/>
          <p:cNvSpPr/>
          <p:nvPr/>
        </p:nvSpPr>
        <p:spPr>
          <a:xfrm>
            <a:off x="6661150" y="4411663"/>
            <a:ext cx="7905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32" name="直接连接符 21531"/>
          <p:cNvSpPr/>
          <p:nvPr/>
        </p:nvSpPr>
        <p:spPr>
          <a:xfrm flipH="1">
            <a:off x="6659563" y="4556125"/>
            <a:ext cx="7921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33" name="文本框 21532"/>
          <p:cNvSpPr txBox="1"/>
          <p:nvPr/>
        </p:nvSpPr>
        <p:spPr>
          <a:xfrm>
            <a:off x="6640513" y="3835400"/>
            <a:ext cx="11001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决定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4" name="文本框 21533"/>
          <p:cNvSpPr txBox="1"/>
          <p:nvPr/>
        </p:nvSpPr>
        <p:spPr>
          <a:xfrm>
            <a:off x="6497638" y="4556125"/>
            <a:ext cx="13144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反作用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5" name="矩形 21534"/>
          <p:cNvSpPr/>
          <p:nvPr/>
        </p:nvSpPr>
        <p:spPr>
          <a:xfrm>
            <a:off x="5292725" y="3908425"/>
            <a:ext cx="3600450" cy="1081088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36" name="文本框 21535"/>
          <p:cNvSpPr txBox="1"/>
          <p:nvPr/>
        </p:nvSpPr>
        <p:spPr>
          <a:xfrm>
            <a:off x="7175500" y="2386013"/>
            <a:ext cx="1968500" cy="1196975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（生产关系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适应生产力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发展规律）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37" name="直接连接符 21536"/>
          <p:cNvSpPr/>
          <p:nvPr/>
        </p:nvSpPr>
        <p:spPr>
          <a:xfrm>
            <a:off x="6875463" y="2997200"/>
            <a:ext cx="2889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38" name="文本框 21537"/>
          <p:cNvSpPr txBox="1"/>
          <p:nvPr/>
        </p:nvSpPr>
        <p:spPr>
          <a:xfrm>
            <a:off x="3059113" y="4005263"/>
            <a:ext cx="1862137" cy="1196975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（上层建筑适应经济基础的规律）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9" name="直接连接符 21538"/>
          <p:cNvSpPr/>
          <p:nvPr/>
        </p:nvSpPr>
        <p:spPr>
          <a:xfrm>
            <a:off x="5003800" y="4508500"/>
            <a:ext cx="2889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40" name="直接连接符 21539"/>
          <p:cNvSpPr/>
          <p:nvPr/>
        </p:nvSpPr>
        <p:spPr>
          <a:xfrm>
            <a:off x="5795963" y="3502025"/>
            <a:ext cx="0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41" name="直接连接符 21540"/>
          <p:cNvSpPr/>
          <p:nvPr/>
        </p:nvSpPr>
        <p:spPr>
          <a:xfrm>
            <a:off x="5940425" y="3500438"/>
            <a:ext cx="0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42" name="直接连接符 21541"/>
          <p:cNvSpPr/>
          <p:nvPr/>
        </p:nvSpPr>
        <p:spPr>
          <a:xfrm>
            <a:off x="1403350" y="3789363"/>
            <a:ext cx="0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43" name="文本框 21542"/>
          <p:cNvSpPr txBox="1"/>
          <p:nvPr/>
        </p:nvSpPr>
        <p:spPr>
          <a:xfrm>
            <a:off x="971550" y="4556125"/>
            <a:ext cx="1152525" cy="457200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实践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44" name="文本框 21543"/>
          <p:cNvSpPr txBox="1"/>
          <p:nvPr/>
        </p:nvSpPr>
        <p:spPr>
          <a:xfrm>
            <a:off x="1001713" y="3860800"/>
            <a:ext cx="104933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通 过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45" name="直接连接符 21544"/>
          <p:cNvSpPr/>
          <p:nvPr/>
        </p:nvSpPr>
        <p:spPr>
          <a:xfrm>
            <a:off x="1403350" y="5084763"/>
            <a:ext cx="0" cy="6492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46" name="文本框 21545"/>
          <p:cNvSpPr txBox="1"/>
          <p:nvPr/>
        </p:nvSpPr>
        <p:spPr>
          <a:xfrm>
            <a:off x="684213" y="5157788"/>
            <a:ext cx="172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不 断 解 决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47" name="文本框 21546"/>
          <p:cNvSpPr txBox="1"/>
          <p:nvPr/>
        </p:nvSpPr>
        <p:spPr>
          <a:xfrm>
            <a:off x="34925" y="5746750"/>
            <a:ext cx="3097213" cy="442913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300" b="1" dirty="0">
                <a:latin typeface="Arial" panose="020B0604020202020204" pitchFamily="34" charset="0"/>
                <a:ea typeface="黑体" panose="02010609060101010101" pitchFamily="49" charset="-122"/>
              </a:rPr>
              <a:t>社会历史发展</a:t>
            </a:r>
            <a:r>
              <a:rPr lang="zh-CN" alt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总趋势</a:t>
            </a:r>
            <a:endParaRPr lang="zh-CN" altLang="en-US" sz="23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48" name="直接连接符 21547"/>
          <p:cNvSpPr/>
          <p:nvPr/>
        </p:nvSpPr>
        <p:spPr>
          <a:xfrm>
            <a:off x="2844800" y="6021388"/>
            <a:ext cx="2873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49" name="文本框 21548"/>
          <p:cNvSpPr txBox="1"/>
          <p:nvPr/>
        </p:nvSpPr>
        <p:spPr>
          <a:xfrm>
            <a:off x="3255963" y="5688013"/>
            <a:ext cx="2151062" cy="4270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前进</a:t>
            </a: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的、</a:t>
            </a:r>
            <a:r>
              <a:rPr lang="zh-CN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上升</a:t>
            </a: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的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50" name="文本框 21549"/>
          <p:cNvSpPr txBox="1"/>
          <p:nvPr/>
        </p:nvSpPr>
        <p:spPr>
          <a:xfrm>
            <a:off x="3279775" y="6264275"/>
            <a:ext cx="2228850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200" b="1" dirty="0">
                <a:latin typeface="黑体" panose="02010609060101010101" pitchFamily="49" charset="-122"/>
                <a:ea typeface="黑体" panose="02010609060101010101" pitchFamily="49" charset="-122"/>
              </a:rPr>
              <a:t>过程是</a:t>
            </a:r>
            <a:r>
              <a:rPr lang="zh-CN" altLang="en-US" sz="22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曲折 </a:t>
            </a:r>
            <a:r>
              <a:rPr lang="zh-CN" altLang="en-US" sz="2200" b="1" dirty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endParaRPr lang="zh-CN" altLang="en-US" sz="2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51" name="矩形 21550"/>
          <p:cNvSpPr/>
          <p:nvPr/>
        </p:nvSpPr>
        <p:spPr>
          <a:xfrm>
            <a:off x="3203575" y="5661025"/>
            <a:ext cx="2376488" cy="503238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52" name="矩形 21551"/>
          <p:cNvSpPr/>
          <p:nvPr/>
        </p:nvSpPr>
        <p:spPr>
          <a:xfrm>
            <a:off x="3203575" y="6238875"/>
            <a:ext cx="2160588" cy="503238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53" name="直接连接符 21552"/>
          <p:cNvSpPr/>
          <p:nvPr/>
        </p:nvSpPr>
        <p:spPr>
          <a:xfrm flipV="1">
            <a:off x="5435600" y="6040438"/>
            <a:ext cx="863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4" name="文本框 21553"/>
          <p:cNvSpPr txBox="1"/>
          <p:nvPr/>
        </p:nvSpPr>
        <p:spPr>
          <a:xfrm>
            <a:off x="5508625" y="5661025"/>
            <a:ext cx="10795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实现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途径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21555" name="组合 21554"/>
          <p:cNvGrpSpPr/>
          <p:nvPr/>
        </p:nvGrpSpPr>
        <p:grpSpPr>
          <a:xfrm>
            <a:off x="6299200" y="5591175"/>
            <a:ext cx="144463" cy="790575"/>
            <a:chOff x="4513" y="3566"/>
            <a:chExt cx="136" cy="499"/>
          </a:xfrm>
        </p:grpSpPr>
        <p:sp>
          <p:nvSpPr>
            <p:cNvPr id="21556" name="直接连接符 21555"/>
            <p:cNvSpPr/>
            <p:nvPr/>
          </p:nvSpPr>
          <p:spPr>
            <a:xfrm>
              <a:off x="4513" y="3566"/>
              <a:ext cx="0" cy="49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57" name="直接连接符 21556"/>
            <p:cNvSpPr/>
            <p:nvPr/>
          </p:nvSpPr>
          <p:spPr>
            <a:xfrm>
              <a:off x="4513" y="3566"/>
              <a:ext cx="1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58" name="直接连接符 21557"/>
            <p:cNvSpPr/>
            <p:nvPr/>
          </p:nvSpPr>
          <p:spPr>
            <a:xfrm>
              <a:off x="4513" y="4065"/>
              <a:ext cx="1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1559" name="文本框 21558"/>
          <p:cNvSpPr txBox="1"/>
          <p:nvPr/>
        </p:nvSpPr>
        <p:spPr>
          <a:xfrm>
            <a:off x="6438900" y="5307013"/>
            <a:ext cx="1517650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200" b="1" dirty="0">
                <a:latin typeface="Arial" panose="020B0604020202020204" pitchFamily="34" charset="0"/>
                <a:ea typeface="黑体" panose="02010609060101010101" pitchFamily="49" charset="-122"/>
              </a:rPr>
              <a:t>阶级社会</a:t>
            </a:r>
            <a:endParaRPr lang="zh-CN" altLang="en-US" sz="22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60" name="文本框 21559"/>
          <p:cNvSpPr txBox="1"/>
          <p:nvPr/>
        </p:nvSpPr>
        <p:spPr>
          <a:xfrm>
            <a:off x="7599363" y="5300663"/>
            <a:ext cx="1941512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200" b="1">
                <a:latin typeface="Arial" panose="020B0604020202020204" pitchFamily="34" charset="0"/>
              </a:rPr>
              <a:t>—</a:t>
            </a:r>
            <a:r>
              <a:rPr lang="zh-CN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阶级斗争</a:t>
            </a:r>
            <a:endParaRPr lang="zh-CN" altLang="en-US" sz="22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61" name="文本框 21560"/>
          <p:cNvSpPr txBox="1"/>
          <p:nvPr/>
        </p:nvSpPr>
        <p:spPr>
          <a:xfrm>
            <a:off x="6443663" y="5881688"/>
            <a:ext cx="15128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200" b="1" dirty="0">
                <a:latin typeface="Arial" panose="020B0604020202020204" pitchFamily="34" charset="0"/>
                <a:ea typeface="黑体" panose="02010609060101010101" pitchFamily="49" charset="-122"/>
              </a:rPr>
              <a:t>社会主义</a:t>
            </a:r>
            <a:endParaRPr lang="zh-CN" altLang="en-US" sz="2200" b="1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200" b="1" dirty="0">
                <a:latin typeface="Arial" panose="020B0604020202020204" pitchFamily="34" charset="0"/>
                <a:ea typeface="黑体" panose="02010609060101010101" pitchFamily="49" charset="-122"/>
              </a:rPr>
              <a:t>社会</a:t>
            </a:r>
            <a:endParaRPr lang="zh-CN" altLang="en-US" sz="22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62" name="文本框 21561"/>
          <p:cNvSpPr txBox="1"/>
          <p:nvPr/>
        </p:nvSpPr>
        <p:spPr>
          <a:xfrm>
            <a:off x="7604125" y="5995988"/>
            <a:ext cx="1539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200" b="1">
                <a:latin typeface="Arial" panose="020B0604020202020204" pitchFamily="34" charset="0"/>
              </a:rPr>
              <a:t>—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改革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2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5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1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ldLvl="0" animBg="1"/>
      <p:bldP spid="21510" grpId="0" bldLvl="0" animBg="1"/>
      <p:bldP spid="21511" grpId="0" bldLvl="0" animBg="1"/>
      <p:bldP spid="21514" grpId="0"/>
      <p:bldP spid="21515" grpId="0"/>
      <p:bldP spid="21517" grpId="0" bldLvl="0" animBg="1"/>
      <p:bldP spid="21522" grpId="0"/>
      <p:bldP spid="21523" grpId="0"/>
      <p:bldP spid="21526" grpId="0"/>
      <p:bldP spid="21527" grpId="0"/>
      <p:bldP spid="21529" grpId="0"/>
      <p:bldP spid="21530" grpId="0"/>
      <p:bldP spid="21533" grpId="0"/>
      <p:bldP spid="21534" grpId="0"/>
      <p:bldP spid="21536" grpId="0" bldLvl="0" animBg="1"/>
      <p:bldP spid="21538" grpId="0" bldLvl="0" animBg="1"/>
      <p:bldP spid="21543" grpId="0" bldLvl="0" animBg="1"/>
      <p:bldP spid="21544" grpId="0"/>
      <p:bldP spid="21546" grpId="0"/>
      <p:bldP spid="21547" grpId="0" bldLvl="0" animBg="1"/>
      <p:bldP spid="21549" grpId="0"/>
      <p:bldP spid="21550" grpId="0"/>
      <p:bldP spid="21554" grpId="0"/>
      <p:bldP spid="21559" grpId="0"/>
      <p:bldP spid="21560" grpId="0"/>
      <p:bldP spid="21561" grpId="0"/>
      <p:bldP spid="2156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4579" name="文本框 24578"/>
          <p:cNvSpPr txBox="1"/>
          <p:nvPr/>
        </p:nvSpPr>
        <p:spPr>
          <a:xfrm>
            <a:off x="250825" y="1196975"/>
            <a:ext cx="671513" cy="2160588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人民群众</a:t>
            </a:r>
            <a:endParaRPr lang="zh-CN" altLang="en-US" sz="32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0" name="直接连接符 24579"/>
          <p:cNvSpPr/>
          <p:nvPr/>
        </p:nvSpPr>
        <p:spPr>
          <a:xfrm>
            <a:off x="900113" y="2114550"/>
            <a:ext cx="10080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4581" name="文本框 24580"/>
          <p:cNvSpPr txBox="1"/>
          <p:nvPr/>
        </p:nvSpPr>
        <p:spPr>
          <a:xfrm>
            <a:off x="952500" y="1557338"/>
            <a:ext cx="13874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通过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4582" name="文本框 24581"/>
          <p:cNvSpPr txBox="1"/>
          <p:nvPr/>
        </p:nvSpPr>
        <p:spPr>
          <a:xfrm>
            <a:off x="1958975" y="1774825"/>
            <a:ext cx="1244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实践</a:t>
            </a:r>
            <a:endParaRPr lang="zh-CN" altLang="en-US" sz="28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3" name="直接连接符 24582"/>
          <p:cNvSpPr/>
          <p:nvPr/>
        </p:nvSpPr>
        <p:spPr>
          <a:xfrm>
            <a:off x="2916238" y="2114550"/>
            <a:ext cx="10080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4584" name="文本框 24583"/>
          <p:cNvSpPr txBox="1"/>
          <p:nvPr/>
        </p:nvSpPr>
        <p:spPr>
          <a:xfrm>
            <a:off x="2843213" y="1557338"/>
            <a:ext cx="10207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创造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文本框 24584"/>
          <p:cNvSpPr txBox="1"/>
          <p:nvPr/>
        </p:nvSpPr>
        <p:spPr>
          <a:xfrm>
            <a:off x="4067175" y="1773238"/>
            <a:ext cx="10096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历史</a:t>
            </a:r>
            <a:endParaRPr lang="zh-CN" altLang="en-US" sz="28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6" name="左大括号 24585"/>
          <p:cNvSpPr/>
          <p:nvPr/>
        </p:nvSpPr>
        <p:spPr>
          <a:xfrm>
            <a:off x="5003800" y="1322388"/>
            <a:ext cx="503238" cy="1458912"/>
          </a:xfrm>
          <a:prstGeom prst="leftBrace">
            <a:avLst>
              <a:gd name="adj1" fmla="val 24158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587" name="文本框 24586"/>
          <p:cNvSpPr txBox="1"/>
          <p:nvPr/>
        </p:nvSpPr>
        <p:spPr>
          <a:xfrm>
            <a:off x="5703888" y="1149350"/>
            <a:ext cx="2673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i="1" u="sng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中宋" pitchFamily="2" charset="-122"/>
              </a:rPr>
              <a:t>创造了物质财富</a:t>
            </a:r>
            <a:endParaRPr lang="zh-CN" altLang="en-US" sz="2800" b="1" i="1" u="sng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24588" name="文本框 24587"/>
          <p:cNvSpPr txBox="1"/>
          <p:nvPr/>
        </p:nvSpPr>
        <p:spPr>
          <a:xfrm>
            <a:off x="5715000" y="1709738"/>
            <a:ext cx="2673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i="1" u="sng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中宋" pitchFamily="2" charset="-122"/>
              </a:rPr>
              <a:t>创造了精神财富</a:t>
            </a:r>
            <a:endParaRPr lang="zh-CN" altLang="en-US" sz="2800" b="1" i="1" u="sng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24589" name="文本框 24588"/>
          <p:cNvSpPr txBox="1"/>
          <p:nvPr/>
        </p:nvSpPr>
        <p:spPr>
          <a:xfrm>
            <a:off x="5651500" y="2228850"/>
            <a:ext cx="3028950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i="1" u="sng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中宋" pitchFamily="2" charset="-122"/>
              </a:rPr>
              <a:t>是变革社会的决定</a:t>
            </a:r>
            <a:endParaRPr lang="zh-CN" altLang="en-US" sz="2800" b="1" i="1" u="sng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中宋" pitchFamily="2" charset="-122"/>
            </a:endParaRPr>
          </a:p>
          <a:p>
            <a:r>
              <a:rPr lang="zh-CN" altLang="en-US" sz="2800" b="1" i="1" u="sng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中宋" pitchFamily="2" charset="-122"/>
              </a:rPr>
              <a:t>力量</a:t>
            </a:r>
            <a:endParaRPr lang="zh-CN" altLang="en-US" sz="2800" b="1" i="1" u="sng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24590" name="左大括号 24589"/>
          <p:cNvSpPr/>
          <p:nvPr/>
        </p:nvSpPr>
        <p:spPr>
          <a:xfrm rot="16200000">
            <a:off x="4283075" y="-601662"/>
            <a:ext cx="504825" cy="7704137"/>
          </a:xfrm>
          <a:prstGeom prst="leftBrace">
            <a:avLst>
              <a:gd name="adj1" fmla="val 127175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591" name="文本框 24590"/>
          <p:cNvSpPr txBox="1"/>
          <p:nvPr/>
        </p:nvSpPr>
        <p:spPr>
          <a:xfrm>
            <a:off x="3886200" y="4364038"/>
            <a:ext cx="21256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要   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92" name="直接连接符 24591"/>
          <p:cNvSpPr/>
          <p:nvPr/>
        </p:nvSpPr>
        <p:spPr>
          <a:xfrm>
            <a:off x="4500563" y="4221163"/>
            <a:ext cx="0" cy="7191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4593" name="文本框 24592"/>
          <p:cNvSpPr txBox="1"/>
          <p:nvPr/>
        </p:nvSpPr>
        <p:spPr>
          <a:xfrm>
            <a:off x="2268538" y="4997450"/>
            <a:ext cx="5327650" cy="519113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树立</a:t>
            </a:r>
            <a:r>
              <a:rPr lang="zh-CN" altLang="en-US" sz="2800" b="1" u="sng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群众观点、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坚持</a:t>
            </a:r>
            <a:r>
              <a:rPr lang="zh-CN" altLang="en-US" sz="2800" b="1" u="sng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群众路线</a:t>
            </a:r>
            <a:endParaRPr lang="zh-CN" altLang="en-US" sz="2800" b="1" u="sng" dirty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94" name="直接连接符 24593"/>
          <p:cNvSpPr/>
          <p:nvPr/>
        </p:nvSpPr>
        <p:spPr>
          <a:xfrm>
            <a:off x="4500563" y="5516563"/>
            <a:ext cx="0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4595" name="文本框 24594"/>
          <p:cNvSpPr txBox="1"/>
          <p:nvPr/>
        </p:nvSpPr>
        <p:spPr>
          <a:xfrm>
            <a:off x="3911600" y="5516563"/>
            <a:ext cx="18129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意  义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96" name="文本框 24595"/>
          <p:cNvSpPr txBox="1"/>
          <p:nvPr/>
        </p:nvSpPr>
        <p:spPr>
          <a:xfrm>
            <a:off x="3492500" y="6149975"/>
            <a:ext cx="32400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u="sng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两个重要保证</a:t>
            </a:r>
            <a:endParaRPr lang="zh-CN" altLang="en-US" sz="2800" b="1" u="sng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97" name="文本框 24596"/>
          <p:cNvSpPr txBox="1"/>
          <p:nvPr/>
        </p:nvSpPr>
        <p:spPr>
          <a:xfrm>
            <a:off x="2771775" y="188913"/>
            <a:ext cx="5040313" cy="579437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49" charset="-122"/>
              </a:rPr>
              <a:t>二、社会历史的主体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4598" name="文本框 24597"/>
          <p:cNvSpPr txBox="1"/>
          <p:nvPr/>
        </p:nvSpPr>
        <p:spPr>
          <a:xfrm>
            <a:off x="2535238" y="3630613"/>
            <a:ext cx="4557712" cy="519112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人民群众是历史的创造者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4599" name="矩形 24598"/>
          <p:cNvSpPr/>
          <p:nvPr/>
        </p:nvSpPr>
        <p:spPr>
          <a:xfrm>
            <a:off x="755650" y="188913"/>
            <a:ext cx="1800225" cy="692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隶书" charset="0"/>
                <a:ea typeface="隶书" charset="0"/>
              </a:rPr>
              <a:t>小结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隶书" charset="0"/>
              <a:ea typeface="隶书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1" grpId="0"/>
      <p:bldP spid="24582" grpId="0"/>
      <p:bldP spid="24584" grpId="0"/>
      <p:bldP spid="24585" grpId="0"/>
      <p:bldP spid="24587" grpId="0"/>
      <p:bldP spid="24588" grpId="0"/>
      <p:bldP spid="24589" grpId="0"/>
      <p:bldP spid="24591" grpId="0"/>
      <p:bldP spid="24593" grpId="0" bldLvl="0" animBg="1"/>
      <p:bldP spid="24595" grpId="0"/>
      <p:bldP spid="24596" grpId="0"/>
      <p:bldP spid="2459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文本占位符 37889"/>
          <p:cNvSpPr>
            <a:spLocks noGrp="1"/>
          </p:cNvSpPr>
          <p:nvPr>
            <p:ph type="body"/>
          </p:nvPr>
        </p:nvSpPr>
        <p:spPr>
          <a:xfrm>
            <a:off x="2224088" y="260350"/>
            <a:ext cx="8540750" cy="7218363"/>
          </a:xfrm>
        </p:spPr>
        <p:txBody>
          <a:bodyPr/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人民民主专政的国家人民当家作主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广泛性真实性体现了民主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选举权被选举权，政治自由和监督权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享受了权利，同时不可以忘记和义务统一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参与了政治生活，有序不要忘记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正确行使监督权定要牢记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政府的基本职能，四</a:t>
            </a:r>
            <a:r>
              <a:rPr lang="en-US" altLang="zh-CN" sz="2000" b="1" dirty="0">
                <a:ea typeface="黑体" panose="02010609060101010101" pitchFamily="49" charset="-122"/>
              </a:rPr>
              <a:t>(</a:t>
            </a:r>
            <a:r>
              <a:rPr lang="zh-CN" altLang="en-US" sz="2000" b="1" dirty="0">
                <a:ea typeface="黑体" panose="02010609060101010101" pitchFamily="49" charset="-122"/>
              </a:rPr>
              <a:t>五）个都要记忆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政府为（对）人民负责记在心里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靠民主法治监督，权力机关做主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人民代表大会制度最根本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立法权和决定权，任免权监督权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全国人民代表大会最高权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中国特色社会主义靠共产党领导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科学民主执政和依法执政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民族平等和团结，共同繁荣不能忘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少数民族永远是我们同胞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主权是一个国家的生命和灵魂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国家利益是国家合作根本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维护独立和主权，促进世界和平发展</a:t>
            </a:r>
            <a:endParaRPr lang="zh-CN" altLang="en-US" sz="2000" b="1" dirty="0">
              <a:ea typeface="黑体" panose="02010609060101010101" pitchFamily="49" charset="-122"/>
            </a:endParaRPr>
          </a:p>
          <a:p>
            <a:pPr lvl="0">
              <a:lnSpc>
                <a:spcPct val="80000"/>
              </a:lnSpc>
              <a:buNone/>
            </a:pPr>
            <a:r>
              <a:rPr lang="zh-CN" altLang="en-US" sz="2000" b="1" dirty="0">
                <a:ea typeface="黑体" panose="02010609060101010101" pitchFamily="49" charset="-122"/>
              </a:rPr>
              <a:t>基本的准则，和平共处五项原则，彰显了身份</a:t>
            </a:r>
            <a:r>
              <a:rPr lang="zh-CN" altLang="en-US" sz="2000" dirty="0"/>
              <a:t> </a:t>
            </a:r>
            <a:endParaRPr lang="zh-CN" altLang="en-US" sz="2000" dirty="0"/>
          </a:p>
        </p:txBody>
      </p:sp>
      <p:sp>
        <p:nvSpPr>
          <p:cNvPr id="37891" name="矩形 37890"/>
          <p:cNvSpPr/>
          <p:nvPr/>
        </p:nvSpPr>
        <p:spPr>
          <a:xfrm rot="5400000">
            <a:off x="-371475" y="2732088"/>
            <a:ext cx="3024188" cy="67310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i="1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800000"/>
                </a:solidFill>
                <a:effectLst>
                  <a:outerShdw dist="35921" dir="2699999" algn="ctr" rotWithShape="0">
                    <a:srgbClr val="B2B2B2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政治生活</a:t>
            </a:r>
            <a:endParaRPr lang="zh-CN" altLang="en-US" sz="3600" i="1">
              <a:ln w="9525" cap="flat" cmpd="sng">
                <a:solidFill>
                  <a:srgbClr val="8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800000"/>
              </a:solidFill>
              <a:effectLst>
                <a:outerShdw dist="35921" dir="2699999" algn="ctr" rotWithShape="0">
                  <a:srgbClr val="B2B2B2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7890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7890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7890">
                                            <p:txEl>
                                              <p:charRg st="1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7890">
                                            <p:txEl>
                                              <p:charRg st="1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8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7890">
                                            <p:txEl>
                                              <p:charRg st="28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7890">
                                            <p:txEl>
                                              <p:charRg st="28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4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7890">
                                            <p:txEl>
                                              <p:charRg st="4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7890">
                                            <p:txEl>
                                              <p:charRg st="4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6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7890">
                                            <p:txEl>
                                              <p:charRg st="6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7890">
                                            <p:txEl>
                                              <p:charRg st="6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79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7890">
                                            <p:txEl>
                                              <p:charRg st="79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7890">
                                            <p:txEl>
                                              <p:charRg st="79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91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7890">
                                            <p:txEl>
                                              <p:charRg st="91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7890">
                                            <p:txEl>
                                              <p:charRg st="91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0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7890">
                                            <p:txEl>
                                              <p:charRg st="10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7890">
                                            <p:txEl>
                                              <p:charRg st="10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24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7890">
                                            <p:txEl>
                                              <p:charRg st="124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7890">
                                            <p:txEl>
                                              <p:charRg st="124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39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7890">
                                            <p:txEl>
                                              <p:charRg st="139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7890">
                                            <p:txEl>
                                              <p:charRg st="139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5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7890">
                                            <p:txEl>
                                              <p:charRg st="15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7890">
                                            <p:txEl>
                                              <p:charRg st="15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66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7890">
                                            <p:txEl>
                                              <p:charRg st="166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37890">
                                            <p:txEl>
                                              <p:charRg st="166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7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7890">
                                            <p:txEl>
                                              <p:charRg st="17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37890">
                                            <p:txEl>
                                              <p:charRg st="17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193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37890">
                                            <p:txEl>
                                              <p:charRg st="193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37890">
                                            <p:txEl>
                                              <p:charRg st="193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05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37890">
                                            <p:txEl>
                                              <p:charRg st="205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37890">
                                            <p:txEl>
                                              <p:charRg st="205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21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0" fill="hold"/>
                                        <p:tgtEl>
                                          <p:spTgt spid="37890">
                                            <p:txEl>
                                              <p:charRg st="221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37890">
                                            <p:txEl>
                                              <p:charRg st="221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33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37890">
                                            <p:txEl>
                                              <p:charRg st="233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37890">
                                            <p:txEl>
                                              <p:charRg st="233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47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37890">
                                            <p:txEl>
                                              <p:charRg st="247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0" fill="hold"/>
                                        <p:tgtEl>
                                          <p:spTgt spid="37890">
                                            <p:txEl>
                                              <p:charRg st="247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59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37890">
                                            <p:txEl>
                                              <p:charRg st="259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37890">
                                            <p:txEl>
                                              <p:charRg st="259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0"/>
                            </p:stCondLst>
                            <p:childTnLst>
                              <p:par>
                                <p:cTn id="10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76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37890">
                                            <p:txEl>
                                              <p:charRg st="276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37890">
                                            <p:txEl>
                                              <p:charRg st="276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701" name="文本框 29700"/>
          <p:cNvSpPr txBox="1"/>
          <p:nvPr/>
        </p:nvSpPr>
        <p:spPr>
          <a:xfrm>
            <a:off x="611188" y="1484313"/>
            <a:ext cx="7869237" cy="4478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3200" b="1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物质意识和规律，唯物论里齐相聚</a:t>
            </a:r>
            <a:endParaRPr lang="zh-CN" altLang="en-US" sz="3200" b="1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实践认识和真理是认识论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联系发展矛盾观，都在辩证法里面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辩证否定跟在后创新不灭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历史唯物在最后，社会存在起个头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社会存在决定了社会意识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人民群众是主体，群众路线记在心里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价值观取向决定了你的人生道路的方向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你不要失望，小高考政治冲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不再是梦想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97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97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1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9701">
                                            <p:txEl>
                                              <p:charRg st="1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9701">
                                            <p:txEl>
                                              <p:charRg st="1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2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9701">
                                            <p:txEl>
                                              <p:charRg st="2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9701">
                                            <p:txEl>
                                              <p:charRg st="2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44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9701">
                                            <p:txEl>
                                              <p:charRg st="44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9701">
                                            <p:txEl>
                                              <p:charRg st="44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56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9701">
                                            <p:txEl>
                                              <p:charRg st="56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9701">
                                            <p:txEl>
                                              <p:charRg st="56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72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9701">
                                            <p:txEl>
                                              <p:charRg st="72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9701">
                                            <p:txEl>
                                              <p:charRg st="72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84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9701">
                                            <p:txEl>
                                              <p:charRg st="84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9701">
                                            <p:txEl>
                                              <p:charRg st="84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10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9701">
                                            <p:txEl>
                                              <p:charRg st="10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9701">
                                            <p:txEl>
                                              <p:charRg st="10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119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29701">
                                            <p:txEl>
                                              <p:charRg st="119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9701">
                                            <p:txEl>
                                              <p:charRg st="119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zh-CN" altLang="en-US" sz="6600" b="1" kern="1200" baseline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ea typeface="微软雅黑" panose="020B0503020204020204" charset="-122"/>
              </a:rPr>
              <a:t>经   济   生   活</a:t>
            </a:r>
            <a:endParaRPr lang="zh-CN" altLang="en-US" sz="6600" b="1" kern="1200" baseline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文本框 46081"/>
          <p:cNvSpPr txBox="1"/>
          <p:nvPr/>
        </p:nvSpPr>
        <p:spPr>
          <a:xfrm>
            <a:off x="1835150" y="620713"/>
            <a:ext cx="1008063" cy="576262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生产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46083" name="文本框 46082">
            <a:hlinkClick r:id="" action="ppaction://noaction"/>
          </p:cNvPr>
          <p:cNvSpPr txBox="1"/>
          <p:nvPr/>
        </p:nvSpPr>
        <p:spPr>
          <a:xfrm>
            <a:off x="1835150" y="2205038"/>
            <a:ext cx="1008063" cy="576262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分配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46084" name="文本框 46083"/>
          <p:cNvSpPr txBox="1"/>
          <p:nvPr/>
        </p:nvSpPr>
        <p:spPr>
          <a:xfrm>
            <a:off x="1763713" y="3716338"/>
            <a:ext cx="1008062" cy="576262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交换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46085" name="左大括号 46084"/>
          <p:cNvSpPr/>
          <p:nvPr/>
        </p:nvSpPr>
        <p:spPr>
          <a:xfrm>
            <a:off x="1476375" y="981075"/>
            <a:ext cx="287338" cy="4464050"/>
          </a:xfrm>
          <a:prstGeom prst="leftBrace">
            <a:avLst>
              <a:gd name="adj1" fmla="val 129393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086" name="矩形 46085"/>
          <p:cNvSpPr/>
          <p:nvPr/>
        </p:nvSpPr>
        <p:spPr>
          <a:xfrm>
            <a:off x="3132138" y="188913"/>
            <a:ext cx="2019300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基本经济制度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087" name="矩形 46086"/>
          <p:cNvSpPr/>
          <p:nvPr/>
        </p:nvSpPr>
        <p:spPr>
          <a:xfrm>
            <a:off x="3203575" y="765175"/>
            <a:ext cx="793750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企业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088" name="矩形 46087"/>
          <p:cNvSpPr/>
          <p:nvPr/>
        </p:nvSpPr>
        <p:spPr>
          <a:xfrm>
            <a:off x="3203575" y="1844675"/>
            <a:ext cx="863600" cy="5143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国家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6089" name="矩形 46088"/>
          <p:cNvSpPr/>
          <p:nvPr/>
        </p:nvSpPr>
        <p:spPr>
          <a:xfrm>
            <a:off x="4572000" y="1844675"/>
            <a:ext cx="1712913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财政、税收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090" name="矩形 46089"/>
          <p:cNvSpPr/>
          <p:nvPr/>
        </p:nvSpPr>
        <p:spPr>
          <a:xfrm>
            <a:off x="4643438" y="2636838"/>
            <a:ext cx="1584325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分配制度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091" name="矩形 46090"/>
          <p:cNvSpPr/>
          <p:nvPr/>
        </p:nvSpPr>
        <p:spPr>
          <a:xfrm>
            <a:off x="3203575" y="3284538"/>
            <a:ext cx="1008063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商品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092" name="矩形 46091"/>
          <p:cNvSpPr/>
          <p:nvPr/>
        </p:nvSpPr>
        <p:spPr>
          <a:xfrm>
            <a:off x="323850" y="188913"/>
            <a:ext cx="8496300" cy="6510337"/>
          </a:xfrm>
          <a:prstGeom prst="rect">
            <a:avLst/>
          </a:prstGeom>
          <a:noFill/>
          <a:ln w="76200" cap="flat" cmpd="sng">
            <a:solidFill>
              <a:srgbClr val="000080"/>
            </a:solidFill>
            <a:prstDash val="sysDot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 useBgFill="1">
        <p:nvSpPr>
          <p:cNvPr id="46093" name="文本框 46092"/>
          <p:cNvSpPr txBox="1"/>
          <p:nvPr/>
        </p:nvSpPr>
        <p:spPr>
          <a:xfrm>
            <a:off x="0" y="2276475"/>
            <a:ext cx="587375" cy="1838325"/>
          </a:xfrm>
          <a:prstGeom prst="rect">
            <a:avLst/>
          </a:prstGeom>
          <a:ln w="38100" cap="flat" cmpd="sng">
            <a:solidFill>
              <a:srgbClr val="000080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市场经济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 useBgFill="1">
        <p:nvSpPr>
          <p:cNvPr id="46094" name="文本框 46093"/>
          <p:cNvSpPr txBox="1"/>
          <p:nvPr/>
        </p:nvSpPr>
        <p:spPr>
          <a:xfrm>
            <a:off x="8567738" y="2205038"/>
            <a:ext cx="576262" cy="2265362"/>
          </a:xfrm>
          <a:prstGeom prst="rect">
            <a:avLst/>
          </a:prstGeom>
          <a:ln w="38100" cap="flat" cmpd="sng">
            <a:solidFill>
              <a:srgbClr val="000080"/>
            </a:solidFill>
            <a:prstDash val="sys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经济全球化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6095" name="文本框 46094"/>
          <p:cNvSpPr txBox="1"/>
          <p:nvPr/>
        </p:nvSpPr>
        <p:spPr>
          <a:xfrm>
            <a:off x="1763713" y="5084763"/>
            <a:ext cx="1008062" cy="576262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宋体" panose="02010600030101010101" pitchFamily="2" charset="-122"/>
              </a:rPr>
              <a:t>消费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46096" name="直接连接符 46095"/>
          <p:cNvSpPr/>
          <p:nvPr/>
        </p:nvSpPr>
        <p:spPr>
          <a:xfrm>
            <a:off x="2339975" y="1268413"/>
            <a:ext cx="0" cy="865187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097" name="直接连接符 46096"/>
          <p:cNvSpPr/>
          <p:nvPr/>
        </p:nvSpPr>
        <p:spPr>
          <a:xfrm>
            <a:off x="2268538" y="2997200"/>
            <a:ext cx="0" cy="576263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098" name="直接连接符 46097"/>
          <p:cNvSpPr/>
          <p:nvPr/>
        </p:nvSpPr>
        <p:spPr>
          <a:xfrm>
            <a:off x="2268538" y="4365625"/>
            <a:ext cx="0" cy="64770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099" name="左大括号 46098"/>
          <p:cNvSpPr/>
          <p:nvPr/>
        </p:nvSpPr>
        <p:spPr>
          <a:xfrm>
            <a:off x="2916238" y="333375"/>
            <a:ext cx="215900" cy="1150938"/>
          </a:xfrm>
          <a:prstGeom prst="leftBrace">
            <a:avLst>
              <a:gd name="adj1" fmla="val 44399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00" name="直接连接符 46099"/>
          <p:cNvSpPr/>
          <p:nvPr/>
        </p:nvSpPr>
        <p:spPr>
          <a:xfrm>
            <a:off x="3635375" y="620713"/>
            <a:ext cx="0" cy="287337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101" name="矩形 46100"/>
          <p:cNvSpPr/>
          <p:nvPr/>
        </p:nvSpPr>
        <p:spPr>
          <a:xfrm>
            <a:off x="3203575" y="1268413"/>
            <a:ext cx="793750" cy="45720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投资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102" name="直接连接符 46101"/>
          <p:cNvSpPr/>
          <p:nvPr/>
        </p:nvSpPr>
        <p:spPr>
          <a:xfrm>
            <a:off x="4067175" y="981075"/>
            <a:ext cx="503238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03" name="文本框 46102"/>
          <p:cNvSpPr txBox="1"/>
          <p:nvPr/>
        </p:nvSpPr>
        <p:spPr>
          <a:xfrm>
            <a:off x="4572000" y="692150"/>
            <a:ext cx="1223963" cy="1062038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经营者</a:t>
            </a:r>
            <a:endParaRPr lang="zh-CN" altLang="en-US" sz="2400" b="1" dirty="0">
              <a:latin typeface="宋体" panose="02010600030101010101" pitchFamily="2" charset="-122"/>
            </a:endParaRPr>
          </a:p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劳动者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104" name="直接连接符 46103"/>
          <p:cNvSpPr/>
          <p:nvPr/>
        </p:nvSpPr>
        <p:spPr>
          <a:xfrm>
            <a:off x="3995738" y="1484313"/>
            <a:ext cx="576262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05" name="直接连接符 46104"/>
          <p:cNvSpPr/>
          <p:nvPr/>
        </p:nvSpPr>
        <p:spPr>
          <a:xfrm flipV="1">
            <a:off x="3635375" y="1125538"/>
            <a:ext cx="0" cy="287337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106" name="文本框 46105"/>
          <p:cNvSpPr txBox="1"/>
          <p:nvPr/>
        </p:nvSpPr>
        <p:spPr>
          <a:xfrm>
            <a:off x="6156325" y="1196975"/>
            <a:ext cx="1223963" cy="5143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就业观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107" name="直接连接符 46106"/>
          <p:cNvSpPr/>
          <p:nvPr/>
        </p:nvSpPr>
        <p:spPr>
          <a:xfrm>
            <a:off x="5791200" y="1447800"/>
            <a:ext cx="352425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08" name="左大括号 46107"/>
          <p:cNvSpPr/>
          <p:nvPr/>
        </p:nvSpPr>
        <p:spPr>
          <a:xfrm>
            <a:off x="2916238" y="2060575"/>
            <a:ext cx="215900" cy="1008063"/>
          </a:xfrm>
          <a:prstGeom prst="leftBrace">
            <a:avLst>
              <a:gd name="adj1" fmla="val 38887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09" name="直接连接符 46108"/>
          <p:cNvSpPr/>
          <p:nvPr/>
        </p:nvSpPr>
        <p:spPr>
          <a:xfrm>
            <a:off x="4067175" y="2060575"/>
            <a:ext cx="576263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10" name="矩形 46109"/>
          <p:cNvSpPr/>
          <p:nvPr/>
        </p:nvSpPr>
        <p:spPr>
          <a:xfrm>
            <a:off x="3203575" y="2636838"/>
            <a:ext cx="863600" cy="5143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个人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6111" name="直接连接符 46110"/>
          <p:cNvSpPr/>
          <p:nvPr/>
        </p:nvSpPr>
        <p:spPr>
          <a:xfrm>
            <a:off x="4140200" y="2852738"/>
            <a:ext cx="576263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12" name="文本框 46111"/>
          <p:cNvSpPr txBox="1"/>
          <p:nvPr/>
        </p:nvSpPr>
        <p:spPr>
          <a:xfrm>
            <a:off x="6227763" y="2565400"/>
            <a:ext cx="1223962" cy="5143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公平观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113" name="直接连接符 46112"/>
          <p:cNvSpPr/>
          <p:nvPr/>
        </p:nvSpPr>
        <p:spPr>
          <a:xfrm>
            <a:off x="5940425" y="2852738"/>
            <a:ext cx="287338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14" name="左大括号 46113"/>
          <p:cNvSpPr/>
          <p:nvPr/>
        </p:nvSpPr>
        <p:spPr>
          <a:xfrm>
            <a:off x="2916238" y="3500438"/>
            <a:ext cx="215900" cy="1008062"/>
          </a:xfrm>
          <a:prstGeom prst="leftBrace">
            <a:avLst>
              <a:gd name="adj1" fmla="val 38887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15" name="直接连接符 46114"/>
          <p:cNvSpPr/>
          <p:nvPr/>
        </p:nvSpPr>
        <p:spPr>
          <a:xfrm>
            <a:off x="3563938" y="3716338"/>
            <a:ext cx="0" cy="576262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116" name="矩形 46115"/>
          <p:cNvSpPr/>
          <p:nvPr/>
        </p:nvSpPr>
        <p:spPr>
          <a:xfrm>
            <a:off x="3059113" y="4292600"/>
            <a:ext cx="1008062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货币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117" name="直接连接符 46116"/>
          <p:cNvSpPr/>
          <p:nvPr/>
        </p:nvSpPr>
        <p:spPr>
          <a:xfrm>
            <a:off x="3924300" y="4508500"/>
            <a:ext cx="503238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118" name="文本框 46117"/>
          <p:cNvSpPr txBox="1"/>
          <p:nvPr/>
        </p:nvSpPr>
        <p:spPr>
          <a:xfrm>
            <a:off x="4500563" y="4005263"/>
            <a:ext cx="863600" cy="911225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通胀</a:t>
            </a:r>
            <a:endParaRPr lang="zh-CN" altLang="en-US" sz="2000" b="1" dirty="0">
              <a:latin typeface="宋体" panose="02010600030101010101" pitchFamily="2" charset="-122"/>
            </a:endParaRPr>
          </a:p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汇率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6119" name="直接连接符 46118"/>
          <p:cNvSpPr/>
          <p:nvPr/>
        </p:nvSpPr>
        <p:spPr>
          <a:xfrm>
            <a:off x="3563938" y="3860800"/>
            <a:ext cx="1871662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20" name="文本框 46119"/>
          <p:cNvSpPr txBox="1"/>
          <p:nvPr/>
        </p:nvSpPr>
        <p:spPr>
          <a:xfrm>
            <a:off x="5435600" y="3357563"/>
            <a:ext cx="792163" cy="911225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供求</a:t>
            </a:r>
            <a:endParaRPr lang="zh-CN" altLang="en-US" sz="2000" b="1" dirty="0">
              <a:latin typeface="宋体" panose="02010600030101010101" pitchFamily="2" charset="-122"/>
            </a:endParaRPr>
          </a:p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价格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6121" name="直接连接符 46120"/>
          <p:cNvSpPr/>
          <p:nvPr/>
        </p:nvSpPr>
        <p:spPr>
          <a:xfrm>
            <a:off x="5364163" y="4437063"/>
            <a:ext cx="863600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22" name="文本框 46121"/>
          <p:cNvSpPr txBox="1"/>
          <p:nvPr/>
        </p:nvSpPr>
        <p:spPr>
          <a:xfrm>
            <a:off x="6227763" y="4221163"/>
            <a:ext cx="1223962" cy="5143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金钱观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123" name="左大括号 46122"/>
          <p:cNvSpPr/>
          <p:nvPr/>
        </p:nvSpPr>
        <p:spPr>
          <a:xfrm>
            <a:off x="2843213" y="5084763"/>
            <a:ext cx="215900" cy="720725"/>
          </a:xfrm>
          <a:prstGeom prst="leftBrace">
            <a:avLst>
              <a:gd name="adj1" fmla="val 27803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24" name="矩形 46123"/>
          <p:cNvSpPr/>
          <p:nvPr/>
        </p:nvSpPr>
        <p:spPr>
          <a:xfrm>
            <a:off x="3132138" y="4868863"/>
            <a:ext cx="1008062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类型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125" name="矩形 46124"/>
          <p:cNvSpPr/>
          <p:nvPr/>
        </p:nvSpPr>
        <p:spPr>
          <a:xfrm>
            <a:off x="3132138" y="5516563"/>
            <a:ext cx="1008062" cy="457200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水平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126" name="直接连接符 46125"/>
          <p:cNvSpPr/>
          <p:nvPr/>
        </p:nvSpPr>
        <p:spPr>
          <a:xfrm flipH="1">
            <a:off x="3924300" y="5734050"/>
            <a:ext cx="647700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6127" name="左大括号 46126"/>
          <p:cNvSpPr/>
          <p:nvPr/>
        </p:nvSpPr>
        <p:spPr>
          <a:xfrm>
            <a:off x="4572000" y="5300663"/>
            <a:ext cx="215900" cy="865187"/>
          </a:xfrm>
          <a:prstGeom prst="leftBrace">
            <a:avLst>
              <a:gd name="adj1" fmla="val 33376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28" name="矩形 46127"/>
          <p:cNvSpPr/>
          <p:nvPr/>
        </p:nvSpPr>
        <p:spPr>
          <a:xfrm>
            <a:off x="4716463" y="5084763"/>
            <a:ext cx="1223962" cy="396875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客观因素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6129" name="矩形 46128"/>
          <p:cNvSpPr/>
          <p:nvPr/>
        </p:nvSpPr>
        <p:spPr>
          <a:xfrm>
            <a:off x="4716463" y="5949950"/>
            <a:ext cx="1223962" cy="396875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主观因素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6130" name="左大括号 46129"/>
          <p:cNvSpPr/>
          <p:nvPr/>
        </p:nvSpPr>
        <p:spPr>
          <a:xfrm>
            <a:off x="5867400" y="4868863"/>
            <a:ext cx="215900" cy="865187"/>
          </a:xfrm>
          <a:prstGeom prst="leftBrace">
            <a:avLst>
              <a:gd name="adj1" fmla="val 33376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31" name="矩形 46130"/>
          <p:cNvSpPr/>
          <p:nvPr/>
        </p:nvSpPr>
        <p:spPr>
          <a:xfrm>
            <a:off x="6084888" y="4724400"/>
            <a:ext cx="1223962" cy="396875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根本因素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6132" name="矩形 46131"/>
          <p:cNvSpPr/>
          <p:nvPr/>
        </p:nvSpPr>
        <p:spPr>
          <a:xfrm>
            <a:off x="6084888" y="5084763"/>
            <a:ext cx="1223962" cy="396875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基础前提</a:t>
            </a:r>
            <a:endParaRPr lang="zh-CN" altLang="en-US" sz="2000" b="1" dirty="0">
              <a:latin typeface="宋体" panose="02010600030101010101" pitchFamily="2" charset="-122"/>
            </a:endParaRPr>
          </a:p>
        </p:txBody>
      </p:sp>
      <p:sp>
        <p:nvSpPr>
          <p:cNvPr id="46133" name="矩形 46132"/>
          <p:cNvSpPr/>
          <p:nvPr/>
        </p:nvSpPr>
        <p:spPr>
          <a:xfrm>
            <a:off x="6084888" y="5445125"/>
            <a:ext cx="1223962" cy="396875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宋体" panose="02010600030101010101" pitchFamily="2" charset="-122"/>
              </a:rPr>
              <a:t>物价</a:t>
            </a:r>
            <a:r>
              <a:rPr lang="en-US" altLang="zh-CN" sz="2000" b="1">
                <a:latin typeface="Times New Roman" panose="02020603050405020304" pitchFamily="18" charset="0"/>
              </a:rPr>
              <a:t>……</a:t>
            </a:r>
            <a:endParaRPr lang="en-US" altLang="zh-CN" sz="2000" b="1">
              <a:latin typeface="宋体" panose="02010600030101010101" pitchFamily="2" charset="-122"/>
            </a:endParaRPr>
          </a:p>
        </p:txBody>
      </p:sp>
      <p:sp>
        <p:nvSpPr>
          <p:cNvPr id="46134" name="直接连接符 46133"/>
          <p:cNvSpPr/>
          <p:nvPr/>
        </p:nvSpPr>
        <p:spPr>
          <a:xfrm>
            <a:off x="5940425" y="6165850"/>
            <a:ext cx="287338" cy="0"/>
          </a:xfrm>
          <a:prstGeom prst="line">
            <a:avLst/>
          </a:prstGeom>
          <a:ln w="57150" cap="flat" cmpd="thinThick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35" name="文本框 46134"/>
          <p:cNvSpPr txBox="1"/>
          <p:nvPr/>
        </p:nvSpPr>
        <p:spPr>
          <a:xfrm>
            <a:off x="6227763" y="5876925"/>
            <a:ext cx="1223962" cy="5143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消费观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136" name="文本框 46135"/>
          <p:cNvSpPr txBox="1"/>
          <p:nvPr/>
        </p:nvSpPr>
        <p:spPr>
          <a:xfrm>
            <a:off x="827088" y="2133600"/>
            <a:ext cx="587375" cy="1974850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科学发展观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46137" name="左大括号 46136"/>
          <p:cNvSpPr/>
          <p:nvPr/>
        </p:nvSpPr>
        <p:spPr>
          <a:xfrm flipH="1">
            <a:off x="7596188" y="620713"/>
            <a:ext cx="288925" cy="5688012"/>
          </a:xfrm>
          <a:prstGeom prst="leftBrace">
            <a:avLst>
              <a:gd name="adj1" fmla="val 163965"/>
              <a:gd name="adj2" fmla="val 50000"/>
            </a:avLst>
          </a:prstGeom>
          <a:noFill/>
          <a:ln w="571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6138" name="文本框 46137"/>
          <p:cNvSpPr txBox="1"/>
          <p:nvPr/>
        </p:nvSpPr>
        <p:spPr>
          <a:xfrm>
            <a:off x="7885113" y="2060575"/>
            <a:ext cx="587375" cy="3070225"/>
          </a:xfrm>
          <a:prstGeom prst="rect">
            <a:avLst/>
          </a:prstGeom>
          <a:noFill/>
          <a:ln w="57150" cap="flat" cmpd="thinThick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p>
            <a:pPr algn="l"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宋体" panose="02010600030101010101" pitchFamily="2" charset="-122"/>
              </a:rPr>
              <a:t>全面建成小康社会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608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5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2" dur="5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4" dur="5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3" dur="5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0" dur="5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5" dur="5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0" dur="500"/>
                                        <p:tgtEl>
                                          <p:spTgt spid="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4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2" dur="500"/>
                                        <p:tgtEl>
                                          <p:spTgt spid="4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"/>
                            </p:stCondLst>
                            <p:childTnLst>
                              <p:par>
                                <p:cTn id="2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4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4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ldLvl="0" animBg="1"/>
      <p:bldP spid="46084" grpId="0" bldLvl="0" animBg="1"/>
      <p:bldP spid="46086" grpId="0"/>
      <p:bldP spid="46087" grpId="0"/>
      <p:bldP spid="46088" grpId="0" bldLvl="0" animBg="1"/>
      <p:bldP spid="46089" grpId="0" build="allAtOnce"/>
      <p:bldP spid="46090" grpId="0"/>
      <p:bldP spid="46091" grpId="0"/>
      <p:bldP spid="46093" grpId="0" bldLvl="0" animBg="1"/>
      <p:bldP spid="46094" grpId="0" bldLvl="0" animBg="1"/>
      <p:bldP spid="46095" grpId="0" bldLvl="0" animBg="1"/>
      <p:bldP spid="46101" grpId="0"/>
      <p:bldP spid="46103" grpId="0" bldLvl="0" animBg="1"/>
      <p:bldP spid="46106" grpId="0" bldLvl="0" animBg="1"/>
      <p:bldP spid="46110" grpId="0" bldLvl="0" animBg="1"/>
      <p:bldP spid="46112" grpId="0" bldLvl="0" animBg="1"/>
      <p:bldP spid="46116" grpId="0"/>
      <p:bldP spid="46118" grpId="0" bldLvl="0" animBg="1"/>
      <p:bldP spid="46120" grpId="0" bldLvl="0" animBg="1"/>
      <p:bldP spid="46122" grpId="0" bldLvl="0" animBg="1"/>
      <p:bldP spid="46124" grpId="0"/>
      <p:bldP spid="46125" grpId="0"/>
      <p:bldP spid="46128" grpId="0"/>
      <p:bldP spid="46129" grpId="0"/>
      <p:bldP spid="46131" grpId="0"/>
      <p:bldP spid="46132" grpId="0"/>
      <p:bldP spid="46133" grpId="0"/>
      <p:bldP spid="46135" grpId="0" bldLvl="0" animBg="1"/>
      <p:bldP spid="46136" grpId="0" bldLvl="0" animBg="1"/>
      <p:bldP spid="4613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6" name="标题 5125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792163"/>
          </a:xfrm>
        </p:spPr>
        <p:txBody>
          <a:bodyPr anchor="ctr"/>
          <a:p>
            <a:pPr algn="l"/>
            <a:r>
              <a:rPr lang="zh-CN" altLang="en-US" sz="4000" b="1" dirty="0">
                <a:ea typeface="黑体" panose="02010609060101010101" pitchFamily="49" charset="-122"/>
              </a:rPr>
              <a:t>第一单元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5129" name="文本框 5128"/>
          <p:cNvSpPr txBox="1"/>
          <p:nvPr/>
        </p:nvSpPr>
        <p:spPr>
          <a:xfrm>
            <a:off x="3200400" y="2971800"/>
            <a:ext cx="1524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多彩的消费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30" name="直接连接符 5129"/>
          <p:cNvSpPr/>
          <p:nvPr/>
        </p:nvSpPr>
        <p:spPr>
          <a:xfrm flipV="1">
            <a:off x="3962400" y="1752600"/>
            <a:ext cx="0" cy="12192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31" name="文本框 5130"/>
          <p:cNvSpPr txBox="1"/>
          <p:nvPr/>
        </p:nvSpPr>
        <p:spPr>
          <a:xfrm>
            <a:off x="3581400" y="22860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对 象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32" name="文本框 5131"/>
          <p:cNvSpPr txBox="1"/>
          <p:nvPr/>
        </p:nvSpPr>
        <p:spPr>
          <a:xfrm>
            <a:off x="3581400" y="13716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商品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33" name="直接连接符 5132"/>
          <p:cNvSpPr/>
          <p:nvPr/>
        </p:nvSpPr>
        <p:spPr>
          <a:xfrm>
            <a:off x="4343400" y="1600200"/>
            <a:ext cx="27432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5144" name="组合 5143"/>
          <p:cNvGrpSpPr/>
          <p:nvPr/>
        </p:nvGrpSpPr>
        <p:grpSpPr>
          <a:xfrm>
            <a:off x="7086600" y="1371600"/>
            <a:ext cx="304800" cy="533400"/>
            <a:chOff x="4272" y="864"/>
            <a:chExt cx="192" cy="336"/>
          </a:xfrm>
        </p:grpSpPr>
        <p:sp>
          <p:nvSpPr>
            <p:cNvPr id="5141" name="直接连接符 5140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42" name="直接连接符 5141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43" name="直接连接符 5142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45" name="文本框 5144"/>
          <p:cNvSpPr txBox="1"/>
          <p:nvPr/>
        </p:nvSpPr>
        <p:spPr>
          <a:xfrm>
            <a:off x="5029200" y="1219200"/>
            <a:ext cx="1295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基本属性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46" name="文本框 5145"/>
          <p:cNvSpPr txBox="1"/>
          <p:nvPr/>
        </p:nvSpPr>
        <p:spPr>
          <a:xfrm>
            <a:off x="7467600" y="1143000"/>
            <a:ext cx="13716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使用价值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47" name="文本框 5146">
            <a:hlinkClick r:id="rId1" action="ppaction://hlinksldjump"/>
          </p:cNvPr>
          <p:cNvSpPr txBox="1"/>
          <p:nvPr/>
        </p:nvSpPr>
        <p:spPr>
          <a:xfrm>
            <a:off x="7391400" y="17526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价值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48" name="直接连接符 5147"/>
          <p:cNvSpPr/>
          <p:nvPr/>
        </p:nvSpPr>
        <p:spPr>
          <a:xfrm flipH="1">
            <a:off x="2667000" y="1600200"/>
            <a:ext cx="914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49" name="文本框 5148"/>
          <p:cNvSpPr txBox="1"/>
          <p:nvPr/>
        </p:nvSpPr>
        <p:spPr>
          <a:xfrm>
            <a:off x="1447800" y="1371600"/>
            <a:ext cx="1219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商品交换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50" name="直接连接符 5149"/>
          <p:cNvSpPr/>
          <p:nvPr/>
        </p:nvSpPr>
        <p:spPr>
          <a:xfrm>
            <a:off x="2057400" y="1828800"/>
            <a:ext cx="0" cy="533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51" name="文本框 5150"/>
          <p:cNvSpPr txBox="1"/>
          <p:nvPr/>
        </p:nvSpPr>
        <p:spPr>
          <a:xfrm>
            <a:off x="1828800" y="2362200"/>
            <a:ext cx="457200" cy="8667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货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币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52" name="文本框 5151"/>
          <p:cNvSpPr txBox="1"/>
          <p:nvPr/>
        </p:nvSpPr>
        <p:spPr>
          <a:xfrm>
            <a:off x="1676400" y="19050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需 要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53" name="直接连接符 5152"/>
          <p:cNvSpPr/>
          <p:nvPr/>
        </p:nvSpPr>
        <p:spPr>
          <a:xfrm flipH="1" flipV="1">
            <a:off x="1295400" y="2743200"/>
            <a:ext cx="533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5154" name="组合 5153"/>
          <p:cNvGrpSpPr/>
          <p:nvPr/>
        </p:nvGrpSpPr>
        <p:grpSpPr>
          <a:xfrm flipH="1">
            <a:off x="990600" y="2514600"/>
            <a:ext cx="304800" cy="533400"/>
            <a:chOff x="4272" y="864"/>
            <a:chExt cx="192" cy="336"/>
          </a:xfrm>
        </p:grpSpPr>
        <p:sp>
          <p:nvSpPr>
            <p:cNvPr id="5155" name="直接连接符 5154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56" name="直接连接符 5155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57" name="直接连接符 5156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58" name="文本框 5157"/>
          <p:cNvSpPr txBox="1"/>
          <p:nvPr/>
        </p:nvSpPr>
        <p:spPr>
          <a:xfrm>
            <a:off x="228600" y="22860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本质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59" name="文本框 5158"/>
          <p:cNvSpPr txBox="1"/>
          <p:nvPr/>
        </p:nvSpPr>
        <p:spPr>
          <a:xfrm>
            <a:off x="228600" y="2819400"/>
            <a:ext cx="762000" cy="714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基本职能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60" name="直接连接符 5159"/>
          <p:cNvSpPr/>
          <p:nvPr/>
        </p:nvSpPr>
        <p:spPr>
          <a:xfrm>
            <a:off x="2057400" y="3276600"/>
            <a:ext cx="0" cy="609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61" name="文本框 5160"/>
          <p:cNvSpPr txBox="1"/>
          <p:nvPr/>
        </p:nvSpPr>
        <p:spPr>
          <a:xfrm>
            <a:off x="1676400" y="33528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发 展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62" name="文本框 5161"/>
          <p:cNvSpPr txBox="1"/>
          <p:nvPr/>
        </p:nvSpPr>
        <p:spPr>
          <a:xfrm>
            <a:off x="1676400" y="38862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纸币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63" name="直接连接符 5162"/>
          <p:cNvSpPr/>
          <p:nvPr/>
        </p:nvSpPr>
        <p:spPr>
          <a:xfrm>
            <a:off x="2057400" y="4343400"/>
            <a:ext cx="0" cy="609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64" name="文本框 5163"/>
          <p:cNvSpPr txBox="1"/>
          <p:nvPr/>
        </p:nvSpPr>
        <p:spPr>
          <a:xfrm>
            <a:off x="1676400" y="44196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发 展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65" name="文本框 5164"/>
          <p:cNvSpPr txBox="1"/>
          <p:nvPr/>
        </p:nvSpPr>
        <p:spPr>
          <a:xfrm>
            <a:off x="1371600" y="4953000"/>
            <a:ext cx="1295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信用工具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66" name="直接连接符 5165"/>
          <p:cNvSpPr/>
          <p:nvPr/>
        </p:nvSpPr>
        <p:spPr>
          <a:xfrm flipH="1" flipV="1">
            <a:off x="1143000" y="4114800"/>
            <a:ext cx="533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67" name="文本框 5166"/>
          <p:cNvSpPr txBox="1"/>
          <p:nvPr/>
        </p:nvSpPr>
        <p:spPr>
          <a:xfrm>
            <a:off x="381000" y="39624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外汇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68" name="直接连接符 5167"/>
          <p:cNvSpPr/>
          <p:nvPr/>
        </p:nvSpPr>
        <p:spPr>
          <a:xfrm>
            <a:off x="4724400" y="3200400"/>
            <a:ext cx="685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69" name="文本框 5168"/>
          <p:cNvSpPr txBox="1"/>
          <p:nvPr/>
        </p:nvSpPr>
        <p:spPr>
          <a:xfrm>
            <a:off x="4724400" y="2819400"/>
            <a:ext cx="6953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面对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70" name="文本框 5169"/>
          <p:cNvSpPr txBox="1"/>
          <p:nvPr/>
        </p:nvSpPr>
        <p:spPr>
          <a:xfrm>
            <a:off x="5410200" y="2514600"/>
            <a:ext cx="457200" cy="16287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多变的价格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71" name="直接连接符 5170"/>
          <p:cNvSpPr/>
          <p:nvPr/>
        </p:nvSpPr>
        <p:spPr>
          <a:xfrm flipH="1" flipV="1">
            <a:off x="5867400" y="3276600"/>
            <a:ext cx="304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5172" name="组合 5171"/>
          <p:cNvGrpSpPr/>
          <p:nvPr/>
        </p:nvGrpSpPr>
        <p:grpSpPr>
          <a:xfrm>
            <a:off x="6172200" y="2819400"/>
            <a:ext cx="152400" cy="1143000"/>
            <a:chOff x="4272" y="864"/>
            <a:chExt cx="192" cy="336"/>
          </a:xfrm>
        </p:grpSpPr>
        <p:sp>
          <p:nvSpPr>
            <p:cNvPr id="5173" name="直接连接符 5172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74" name="直接连接符 5173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75" name="直接连接符 5174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76" name="文本框 5175"/>
          <p:cNvSpPr txBox="1"/>
          <p:nvPr/>
        </p:nvSpPr>
        <p:spPr>
          <a:xfrm>
            <a:off x="6324600" y="2057400"/>
            <a:ext cx="457200" cy="13239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影响因素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77" name="直接连接符 5176"/>
          <p:cNvSpPr/>
          <p:nvPr/>
        </p:nvSpPr>
        <p:spPr>
          <a:xfrm flipH="1" flipV="1">
            <a:off x="6781800" y="2514600"/>
            <a:ext cx="304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grpSp>
        <p:nvGrpSpPr>
          <p:cNvPr id="5178" name="组合 5177"/>
          <p:cNvGrpSpPr/>
          <p:nvPr/>
        </p:nvGrpSpPr>
        <p:grpSpPr>
          <a:xfrm>
            <a:off x="7086600" y="2057400"/>
            <a:ext cx="304800" cy="990600"/>
            <a:chOff x="4272" y="864"/>
            <a:chExt cx="192" cy="336"/>
          </a:xfrm>
        </p:grpSpPr>
        <p:sp>
          <p:nvSpPr>
            <p:cNvPr id="5179" name="直接连接符 5178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80" name="直接连接符 5179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81" name="直接连接符 5180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82" name="直接连接符 5181"/>
          <p:cNvSpPr/>
          <p:nvPr/>
        </p:nvSpPr>
        <p:spPr>
          <a:xfrm flipH="1" flipV="1">
            <a:off x="7086600" y="2514600"/>
            <a:ext cx="304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83" name="文本框 5182"/>
          <p:cNvSpPr txBox="1"/>
          <p:nvPr/>
        </p:nvSpPr>
        <p:spPr>
          <a:xfrm>
            <a:off x="7391400" y="22860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供求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84" name="文本框 5183"/>
          <p:cNvSpPr txBox="1"/>
          <p:nvPr/>
        </p:nvSpPr>
        <p:spPr>
          <a:xfrm>
            <a:off x="7391400" y="2819400"/>
            <a:ext cx="13716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其他因素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85" name="文本框 5184"/>
          <p:cNvSpPr txBox="1"/>
          <p:nvPr/>
        </p:nvSpPr>
        <p:spPr>
          <a:xfrm>
            <a:off x="6324600" y="3505200"/>
            <a:ext cx="457200" cy="16287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变动的影响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86" name="直接连接符 5185"/>
          <p:cNvSpPr/>
          <p:nvPr/>
        </p:nvSpPr>
        <p:spPr>
          <a:xfrm flipH="1" flipV="1">
            <a:off x="6781800" y="4191000"/>
            <a:ext cx="304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grpSp>
        <p:nvGrpSpPr>
          <p:cNvPr id="5187" name="组合 5186"/>
          <p:cNvGrpSpPr/>
          <p:nvPr/>
        </p:nvGrpSpPr>
        <p:grpSpPr>
          <a:xfrm>
            <a:off x="7086600" y="3657600"/>
            <a:ext cx="152400" cy="1143000"/>
            <a:chOff x="4272" y="864"/>
            <a:chExt cx="192" cy="336"/>
          </a:xfrm>
        </p:grpSpPr>
        <p:sp>
          <p:nvSpPr>
            <p:cNvPr id="5188" name="直接连接符 5187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89" name="直接连接符 5188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90" name="直接连接符 5189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91" name="文本框 5190"/>
          <p:cNvSpPr txBox="1"/>
          <p:nvPr/>
        </p:nvSpPr>
        <p:spPr>
          <a:xfrm>
            <a:off x="7239000" y="3429000"/>
            <a:ext cx="13716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影响生活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92" name="文本框 5191"/>
          <p:cNvSpPr txBox="1"/>
          <p:nvPr/>
        </p:nvSpPr>
        <p:spPr>
          <a:xfrm>
            <a:off x="7239000" y="4572000"/>
            <a:ext cx="13716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影响生产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93" name="直接连接符 5192"/>
          <p:cNvSpPr/>
          <p:nvPr/>
        </p:nvSpPr>
        <p:spPr>
          <a:xfrm flipH="1" flipV="1">
            <a:off x="3962400" y="3429000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5194" name="组合 5193"/>
          <p:cNvGrpSpPr/>
          <p:nvPr/>
        </p:nvGrpSpPr>
        <p:grpSpPr>
          <a:xfrm rot="5400000">
            <a:off x="3848100" y="3162300"/>
            <a:ext cx="381000" cy="1676400"/>
            <a:chOff x="4272" y="864"/>
            <a:chExt cx="192" cy="336"/>
          </a:xfrm>
        </p:grpSpPr>
        <p:sp>
          <p:nvSpPr>
            <p:cNvPr id="5195" name="直接连接符 5194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96" name="直接连接符 5195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97" name="直接连接符 5196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98" name="文本框 5197"/>
          <p:cNvSpPr txBox="1"/>
          <p:nvPr/>
        </p:nvSpPr>
        <p:spPr>
          <a:xfrm>
            <a:off x="3581400" y="34290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内 容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5199" name="直接连接符 5198"/>
          <p:cNvSpPr/>
          <p:nvPr/>
        </p:nvSpPr>
        <p:spPr>
          <a:xfrm flipH="1" flipV="1">
            <a:off x="3962400" y="3810000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200" name="文本框 5199"/>
          <p:cNvSpPr txBox="1"/>
          <p:nvPr/>
        </p:nvSpPr>
        <p:spPr>
          <a:xfrm>
            <a:off x="2819400" y="41910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类型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01" name="文本框 5200"/>
          <p:cNvSpPr txBox="1"/>
          <p:nvPr/>
        </p:nvSpPr>
        <p:spPr>
          <a:xfrm>
            <a:off x="3657600" y="41910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结构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02" name="文本框 5201"/>
          <p:cNvSpPr txBox="1"/>
          <p:nvPr/>
        </p:nvSpPr>
        <p:spPr>
          <a:xfrm>
            <a:off x="4495800" y="4191000"/>
            <a:ext cx="1219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影响因素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03" name="直接连接符 5202"/>
          <p:cNvSpPr/>
          <p:nvPr/>
        </p:nvSpPr>
        <p:spPr>
          <a:xfrm flipH="1" flipV="1">
            <a:off x="5029200" y="4572000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5204" name="组合 5203"/>
          <p:cNvGrpSpPr/>
          <p:nvPr/>
        </p:nvGrpSpPr>
        <p:grpSpPr>
          <a:xfrm rot="5400000">
            <a:off x="4838700" y="4305300"/>
            <a:ext cx="381000" cy="1676400"/>
            <a:chOff x="4272" y="864"/>
            <a:chExt cx="192" cy="336"/>
          </a:xfrm>
        </p:grpSpPr>
        <p:sp>
          <p:nvSpPr>
            <p:cNvPr id="5205" name="直接连接符 5204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06" name="直接连接符 5205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07" name="直接连接符 5206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208" name="文本框 5207"/>
          <p:cNvSpPr txBox="1"/>
          <p:nvPr/>
        </p:nvSpPr>
        <p:spPr>
          <a:xfrm>
            <a:off x="3581400" y="5334000"/>
            <a:ext cx="1219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客观因素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09" name="文本框 5208"/>
          <p:cNvSpPr txBox="1"/>
          <p:nvPr/>
        </p:nvSpPr>
        <p:spPr>
          <a:xfrm>
            <a:off x="5257800" y="5334000"/>
            <a:ext cx="1219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主观因素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10" name="直接连接符 5209"/>
          <p:cNvSpPr/>
          <p:nvPr/>
        </p:nvSpPr>
        <p:spPr>
          <a:xfrm flipH="1" flipV="1">
            <a:off x="685800" y="4419600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211" name="文本框 5210">
            <a:hlinkClick r:id="rId2" action="ppaction://hlinksldjump"/>
          </p:cNvPr>
          <p:cNvSpPr txBox="1"/>
          <p:nvPr/>
        </p:nvSpPr>
        <p:spPr>
          <a:xfrm>
            <a:off x="304800" y="48006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汇率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12" name="矩形 5211"/>
          <p:cNvSpPr/>
          <p:nvPr/>
        </p:nvSpPr>
        <p:spPr>
          <a:xfrm>
            <a:off x="152400" y="1828800"/>
            <a:ext cx="2590800" cy="38862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213" name="文本框 5212"/>
          <p:cNvSpPr txBox="1"/>
          <p:nvPr/>
        </p:nvSpPr>
        <p:spPr>
          <a:xfrm>
            <a:off x="533400" y="5486400"/>
            <a:ext cx="1676400" cy="7143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树立正确的“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金钱观</a:t>
            </a:r>
            <a:r>
              <a:rPr lang="zh-CN" altLang="en-US" sz="2000" b="1" dirty="0">
                <a:latin typeface="Arial" panose="020B0604020202020204" pitchFamily="34" charset="0"/>
              </a:rPr>
              <a:t>”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214" name="矩形 5213"/>
          <p:cNvSpPr/>
          <p:nvPr/>
        </p:nvSpPr>
        <p:spPr>
          <a:xfrm>
            <a:off x="2819400" y="3962400"/>
            <a:ext cx="3657600" cy="22860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215" name="文本框 5214"/>
          <p:cNvSpPr txBox="1"/>
          <p:nvPr/>
        </p:nvSpPr>
        <p:spPr>
          <a:xfrm>
            <a:off x="3962400" y="5943600"/>
            <a:ext cx="1600200" cy="7143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树立正确的“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消费观</a:t>
            </a:r>
            <a:r>
              <a:rPr lang="zh-CN" altLang="en-US" sz="2000" b="1" dirty="0">
                <a:latin typeface="Arial" panose="020B0604020202020204" pitchFamily="34" charset="0"/>
              </a:rPr>
              <a:t>”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4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8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4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4" dur="500"/>
                                        <p:tgtEl>
                                          <p:spTgt spid="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0" dur="5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bldLvl="0" animBg="1"/>
      <p:bldP spid="5131" grpId="0"/>
      <p:bldP spid="5132" grpId="0" bldLvl="0" animBg="1"/>
      <p:bldP spid="5145" grpId="0"/>
      <p:bldP spid="5146" grpId="0" bldLvl="0" animBg="1"/>
      <p:bldP spid="5147" grpId="0" bldLvl="0" animBg="1"/>
      <p:bldP spid="5149" grpId="0" bldLvl="0" animBg="1"/>
      <p:bldP spid="5151" grpId="0" bldLvl="0" animBg="1"/>
      <p:bldP spid="5152" grpId="0"/>
      <p:bldP spid="5158" grpId="0" bldLvl="0" animBg="1"/>
      <p:bldP spid="5159" grpId="0" bldLvl="0" animBg="1"/>
      <p:bldP spid="5161" grpId="0"/>
      <p:bldP spid="5162" grpId="0" bldLvl="0" animBg="1"/>
      <p:bldP spid="5164" grpId="0"/>
      <p:bldP spid="5165" grpId="0" bldLvl="0" animBg="1"/>
      <p:bldP spid="5167" grpId="0" bldLvl="0" animBg="1"/>
      <p:bldP spid="5169" grpId="0"/>
      <p:bldP spid="5170" grpId="0" bldLvl="0" animBg="1"/>
      <p:bldP spid="5176" grpId="0" bldLvl="0" animBg="1"/>
      <p:bldP spid="5183" grpId="0" bldLvl="0" animBg="1"/>
      <p:bldP spid="5184" grpId="0" bldLvl="0" animBg="1"/>
      <p:bldP spid="5185" grpId="0" bldLvl="0" animBg="1"/>
      <p:bldP spid="5191" grpId="0" bldLvl="0" animBg="1"/>
      <p:bldP spid="5192" grpId="0" bldLvl="0" animBg="1"/>
      <p:bldP spid="5198" grpId="0"/>
      <p:bldP spid="5200" grpId="0" bldLvl="0" animBg="1"/>
      <p:bldP spid="5201" grpId="0" bldLvl="0" animBg="1"/>
      <p:bldP spid="5202" grpId="0" bldLvl="0" animBg="1"/>
      <p:bldP spid="5208" grpId="0" bldLvl="0" animBg="1"/>
      <p:bldP spid="5209" grpId="0" bldLvl="0" animBg="1"/>
      <p:bldP spid="5211" grpId="0" bldLvl="0" animBg="1"/>
      <p:bldP spid="5213" grpId="0" bldLvl="0" animBg="1"/>
      <p:bldP spid="5215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矩形 19459"/>
          <p:cNvSpPr/>
          <p:nvPr/>
        </p:nvSpPr>
        <p:spPr>
          <a:xfrm>
            <a:off x="152400" y="0"/>
            <a:ext cx="8229600" cy="7921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algn="l"/>
            <a:r>
              <a:rPr lang="zh-CN" altLang="en-US" sz="4000" b="1" dirty="0">
                <a:ea typeface="黑体" panose="02010609060101010101" pitchFamily="49" charset="-122"/>
              </a:rPr>
              <a:t>第二单元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3657600" y="29718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生产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62" name="直接连接符 19461"/>
          <p:cNvSpPr/>
          <p:nvPr/>
        </p:nvSpPr>
        <p:spPr>
          <a:xfrm flipV="1">
            <a:off x="4191000" y="1981200"/>
            <a:ext cx="0" cy="990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63" name="直接连接符 19462"/>
          <p:cNvSpPr/>
          <p:nvPr/>
        </p:nvSpPr>
        <p:spPr>
          <a:xfrm flipH="1">
            <a:off x="3962400" y="1981200"/>
            <a:ext cx="0" cy="990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64" name="文本框 19463"/>
          <p:cNvSpPr txBox="1"/>
          <p:nvPr/>
        </p:nvSpPr>
        <p:spPr>
          <a:xfrm>
            <a:off x="3657600" y="15240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消费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65" name="文本框 19464"/>
          <p:cNvSpPr txBox="1"/>
          <p:nvPr/>
        </p:nvSpPr>
        <p:spPr>
          <a:xfrm>
            <a:off x="4267200" y="2133600"/>
            <a:ext cx="43973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决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定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466" name="文本框 19465"/>
          <p:cNvSpPr txBox="1"/>
          <p:nvPr/>
        </p:nvSpPr>
        <p:spPr>
          <a:xfrm>
            <a:off x="3429000" y="1981200"/>
            <a:ext cx="439738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反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作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用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467" name="直接连接符 19466"/>
          <p:cNvSpPr/>
          <p:nvPr/>
        </p:nvSpPr>
        <p:spPr>
          <a:xfrm flipH="1" flipV="1">
            <a:off x="3048000" y="3200400"/>
            <a:ext cx="609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68" name="文本框 19467"/>
          <p:cNvSpPr txBox="1"/>
          <p:nvPr/>
        </p:nvSpPr>
        <p:spPr>
          <a:xfrm>
            <a:off x="3048000" y="2819400"/>
            <a:ext cx="695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制度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保证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469" name="文本框 19468"/>
          <p:cNvSpPr txBox="1"/>
          <p:nvPr/>
        </p:nvSpPr>
        <p:spPr>
          <a:xfrm>
            <a:off x="2590800" y="2209800"/>
            <a:ext cx="457200" cy="1933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基本经济制度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70" name="直接连接符 19469"/>
          <p:cNvSpPr/>
          <p:nvPr/>
        </p:nvSpPr>
        <p:spPr>
          <a:xfrm flipH="1" flipV="1">
            <a:off x="2362200" y="32004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9471" name="组合 19470"/>
          <p:cNvGrpSpPr/>
          <p:nvPr/>
        </p:nvGrpSpPr>
        <p:grpSpPr>
          <a:xfrm flipH="1">
            <a:off x="2133600" y="2590800"/>
            <a:ext cx="228600" cy="1219200"/>
            <a:chOff x="4272" y="864"/>
            <a:chExt cx="192" cy="336"/>
          </a:xfrm>
        </p:grpSpPr>
        <p:sp>
          <p:nvSpPr>
            <p:cNvPr id="19472" name="直接连接符 19471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3" name="直接连接符 19472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4" name="直接连接符 19473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9475" name="文本框 19474"/>
          <p:cNvSpPr txBox="1"/>
          <p:nvPr/>
        </p:nvSpPr>
        <p:spPr>
          <a:xfrm>
            <a:off x="762000" y="2209800"/>
            <a:ext cx="1371600" cy="714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公有制为基础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76" name="文本框 19475"/>
          <p:cNvSpPr txBox="1"/>
          <p:nvPr/>
        </p:nvSpPr>
        <p:spPr>
          <a:xfrm>
            <a:off x="609600" y="3429000"/>
            <a:ext cx="1524000" cy="7143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多种所有制共同发展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77" name="直接连接符 19476"/>
          <p:cNvSpPr/>
          <p:nvPr/>
        </p:nvSpPr>
        <p:spPr>
          <a:xfrm flipV="1">
            <a:off x="4572000" y="3200400"/>
            <a:ext cx="533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8" name="文本框 19477"/>
          <p:cNvSpPr txBox="1"/>
          <p:nvPr/>
        </p:nvSpPr>
        <p:spPr>
          <a:xfrm>
            <a:off x="4495800" y="2819400"/>
            <a:ext cx="695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微观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主体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479" name="文本框 19478"/>
          <p:cNvSpPr txBox="1"/>
          <p:nvPr/>
        </p:nvSpPr>
        <p:spPr>
          <a:xfrm>
            <a:off x="5105400" y="2209800"/>
            <a:ext cx="457200" cy="1933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企业和劳动者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80" name="直接连接符 19479"/>
          <p:cNvSpPr/>
          <p:nvPr/>
        </p:nvSpPr>
        <p:spPr>
          <a:xfrm flipH="1" flipV="1">
            <a:off x="5562600" y="32004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9481" name="组合 19480"/>
          <p:cNvGrpSpPr/>
          <p:nvPr/>
        </p:nvGrpSpPr>
        <p:grpSpPr>
          <a:xfrm rot="10800000" flipH="1">
            <a:off x="5791200" y="2438400"/>
            <a:ext cx="152400" cy="1524000"/>
            <a:chOff x="4272" y="864"/>
            <a:chExt cx="192" cy="336"/>
          </a:xfrm>
        </p:grpSpPr>
        <p:sp>
          <p:nvSpPr>
            <p:cNvPr id="19482" name="直接连接符 19481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83" name="直接连接符 19482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84" name="直接连接符 19483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9485" name="文本框 19484"/>
          <p:cNvSpPr txBox="1"/>
          <p:nvPr/>
        </p:nvSpPr>
        <p:spPr>
          <a:xfrm>
            <a:off x="5943600" y="22098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公司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86" name="文本框 19485"/>
          <p:cNvSpPr txBox="1"/>
          <p:nvPr/>
        </p:nvSpPr>
        <p:spPr>
          <a:xfrm>
            <a:off x="5943600" y="3657600"/>
            <a:ext cx="1143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劳动者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87" name="直接连接符 19486"/>
          <p:cNvSpPr/>
          <p:nvPr/>
        </p:nvSpPr>
        <p:spPr>
          <a:xfrm flipH="1" flipV="1">
            <a:off x="6858000" y="24384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9488" name="组合 19487"/>
          <p:cNvGrpSpPr/>
          <p:nvPr/>
        </p:nvGrpSpPr>
        <p:grpSpPr>
          <a:xfrm rot="10800000" flipH="1">
            <a:off x="7086600" y="2133600"/>
            <a:ext cx="152400" cy="609600"/>
            <a:chOff x="4272" y="864"/>
            <a:chExt cx="192" cy="336"/>
          </a:xfrm>
        </p:grpSpPr>
        <p:sp>
          <p:nvSpPr>
            <p:cNvPr id="19489" name="直接连接符 19488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90" name="直接连接符 19489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91" name="直接连接符 19490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9492" name="文本框 19491"/>
          <p:cNvSpPr txBox="1"/>
          <p:nvPr/>
        </p:nvSpPr>
        <p:spPr>
          <a:xfrm>
            <a:off x="7239000" y="19050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类型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93" name="文本框 19492"/>
          <p:cNvSpPr txBox="1"/>
          <p:nvPr/>
        </p:nvSpPr>
        <p:spPr>
          <a:xfrm>
            <a:off x="7239000" y="25146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经营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494" name="直接连接符 19493"/>
          <p:cNvSpPr/>
          <p:nvPr/>
        </p:nvSpPr>
        <p:spPr>
          <a:xfrm flipH="1" flipV="1">
            <a:off x="7086600" y="3886200"/>
            <a:ext cx="228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9495" name="组合 19494"/>
          <p:cNvGrpSpPr/>
          <p:nvPr/>
        </p:nvGrpSpPr>
        <p:grpSpPr>
          <a:xfrm rot="10800000" flipH="1">
            <a:off x="7315200" y="3657600"/>
            <a:ext cx="152400" cy="533400"/>
            <a:chOff x="4272" y="864"/>
            <a:chExt cx="192" cy="336"/>
          </a:xfrm>
        </p:grpSpPr>
        <p:sp>
          <p:nvSpPr>
            <p:cNvPr id="19496" name="直接连接符 19495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97" name="直接连接符 19496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98" name="直接连接符 19497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9499" name="文本框 19498"/>
          <p:cNvSpPr txBox="1"/>
          <p:nvPr/>
        </p:nvSpPr>
        <p:spPr>
          <a:xfrm>
            <a:off x="7467600" y="34290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就业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00" name="文本框 19499"/>
          <p:cNvSpPr txBox="1"/>
          <p:nvPr/>
        </p:nvSpPr>
        <p:spPr>
          <a:xfrm>
            <a:off x="7467600" y="39624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权益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01" name="直接连接符 19500"/>
          <p:cNvSpPr/>
          <p:nvPr/>
        </p:nvSpPr>
        <p:spPr>
          <a:xfrm flipH="1">
            <a:off x="4114800" y="3429000"/>
            <a:ext cx="0" cy="4572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02" name="文本框 19501"/>
          <p:cNvSpPr txBox="1"/>
          <p:nvPr/>
        </p:nvSpPr>
        <p:spPr>
          <a:xfrm>
            <a:off x="3733800" y="3443288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需 要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503" name="文本框 19502"/>
          <p:cNvSpPr txBox="1"/>
          <p:nvPr/>
        </p:nvSpPr>
        <p:spPr>
          <a:xfrm>
            <a:off x="3657600" y="3886200"/>
            <a:ext cx="914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投资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04" name="直接连接符 19503"/>
          <p:cNvSpPr/>
          <p:nvPr/>
        </p:nvSpPr>
        <p:spPr>
          <a:xfrm flipH="1" flipV="1">
            <a:off x="4114800" y="4267200"/>
            <a:ext cx="0" cy="3048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9505" name="组合 19504"/>
          <p:cNvGrpSpPr/>
          <p:nvPr/>
        </p:nvGrpSpPr>
        <p:grpSpPr>
          <a:xfrm rot="5400000">
            <a:off x="4114800" y="2971800"/>
            <a:ext cx="152400" cy="3352800"/>
            <a:chOff x="4272" y="864"/>
            <a:chExt cx="192" cy="336"/>
          </a:xfrm>
        </p:grpSpPr>
        <p:sp>
          <p:nvSpPr>
            <p:cNvPr id="19506" name="直接连接符 19505"/>
            <p:cNvSpPr/>
            <p:nvPr/>
          </p:nvSpPr>
          <p:spPr>
            <a:xfrm>
              <a:off x="4272" y="1200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7" name="直接连接符 19506"/>
            <p:cNvSpPr/>
            <p:nvPr/>
          </p:nvSpPr>
          <p:spPr>
            <a:xfrm>
              <a:off x="4272" y="864"/>
              <a:ext cx="19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8" name="直接连接符 19507"/>
            <p:cNvSpPr/>
            <p:nvPr/>
          </p:nvSpPr>
          <p:spPr>
            <a:xfrm>
              <a:off x="4272" y="864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9509" name="直接连接符 19508"/>
          <p:cNvSpPr/>
          <p:nvPr/>
        </p:nvSpPr>
        <p:spPr>
          <a:xfrm flipH="1" flipV="1">
            <a:off x="3581400" y="45720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510" name="直接连接符 19509"/>
          <p:cNvSpPr/>
          <p:nvPr/>
        </p:nvSpPr>
        <p:spPr>
          <a:xfrm flipH="1" flipV="1">
            <a:off x="4876800" y="4572000"/>
            <a:ext cx="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511" name="文本框 19510"/>
          <p:cNvSpPr txBox="1"/>
          <p:nvPr/>
        </p:nvSpPr>
        <p:spPr>
          <a:xfrm>
            <a:off x="1828800" y="4724400"/>
            <a:ext cx="12954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储蓄存款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12" name="文本框 19511"/>
          <p:cNvSpPr txBox="1"/>
          <p:nvPr/>
        </p:nvSpPr>
        <p:spPr>
          <a:xfrm>
            <a:off x="3200400" y="47244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股票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13" name="文本框 19512"/>
          <p:cNvSpPr txBox="1"/>
          <p:nvPr/>
        </p:nvSpPr>
        <p:spPr>
          <a:xfrm>
            <a:off x="4495800" y="4724400"/>
            <a:ext cx="7620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债券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14" name="文本框 19513"/>
          <p:cNvSpPr txBox="1"/>
          <p:nvPr/>
        </p:nvSpPr>
        <p:spPr>
          <a:xfrm>
            <a:off x="5334000" y="4724400"/>
            <a:ext cx="12192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商业保险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15" name="直接连接符 19514"/>
          <p:cNvSpPr/>
          <p:nvPr/>
        </p:nvSpPr>
        <p:spPr>
          <a:xfrm flipV="1">
            <a:off x="4114800" y="1143000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16" name="文本框 19515"/>
          <p:cNvSpPr txBox="1"/>
          <p:nvPr/>
        </p:nvSpPr>
        <p:spPr>
          <a:xfrm>
            <a:off x="3733800" y="11430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要 求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517" name="文本框 19516"/>
          <p:cNvSpPr txBox="1"/>
          <p:nvPr/>
        </p:nvSpPr>
        <p:spPr>
          <a:xfrm>
            <a:off x="3200400" y="762000"/>
            <a:ext cx="17526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发展生产力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18" name="直接连接符 19517"/>
          <p:cNvSpPr/>
          <p:nvPr/>
        </p:nvSpPr>
        <p:spPr>
          <a:xfrm flipH="1">
            <a:off x="4114800" y="4572000"/>
            <a:ext cx="0" cy="990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19" name="文本框 19518"/>
          <p:cNvSpPr txBox="1"/>
          <p:nvPr/>
        </p:nvSpPr>
        <p:spPr>
          <a:xfrm>
            <a:off x="3733800" y="5105400"/>
            <a:ext cx="7651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b="1" dirty="0">
                <a:latin typeface="Arial" panose="020B0604020202020204" pitchFamily="34" charset="0"/>
                <a:ea typeface="仿宋" panose="02010609060101010101" pitchFamily="49" charset="-122"/>
              </a:rPr>
              <a:t>促 进</a:t>
            </a:r>
            <a:endParaRPr lang="zh-CN" altLang="en-US" sz="2000" b="1" dirty="0"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9520" name="文本框 19519"/>
          <p:cNvSpPr txBox="1"/>
          <p:nvPr/>
        </p:nvSpPr>
        <p:spPr>
          <a:xfrm>
            <a:off x="3200400" y="5562600"/>
            <a:ext cx="1752600" cy="409575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生产力发展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25" name="直接连接符 19524"/>
          <p:cNvSpPr/>
          <p:nvPr/>
        </p:nvSpPr>
        <p:spPr>
          <a:xfrm flipH="1" flipV="1">
            <a:off x="381000" y="3200400"/>
            <a:ext cx="19812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527" name="直接连接符 19526"/>
          <p:cNvSpPr/>
          <p:nvPr/>
        </p:nvSpPr>
        <p:spPr>
          <a:xfrm rot="10800000" flipH="1">
            <a:off x="381000" y="914400"/>
            <a:ext cx="2819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28" name="直接连接符 19527"/>
          <p:cNvSpPr/>
          <p:nvPr/>
        </p:nvSpPr>
        <p:spPr>
          <a:xfrm rot="10800000" flipH="1">
            <a:off x="381000" y="5791200"/>
            <a:ext cx="2819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29" name="直接连接符 19528"/>
          <p:cNvSpPr/>
          <p:nvPr/>
        </p:nvSpPr>
        <p:spPr>
          <a:xfrm rot="10800000" flipH="1">
            <a:off x="381000" y="914400"/>
            <a:ext cx="0" cy="48768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530" name="直接连接符 19529"/>
          <p:cNvSpPr/>
          <p:nvPr/>
        </p:nvSpPr>
        <p:spPr>
          <a:xfrm flipH="1" flipV="1">
            <a:off x="5791200" y="3200400"/>
            <a:ext cx="2819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531" name="直接连接符 19530"/>
          <p:cNvSpPr/>
          <p:nvPr/>
        </p:nvSpPr>
        <p:spPr>
          <a:xfrm rot="10800000" flipH="1">
            <a:off x="8610600" y="914400"/>
            <a:ext cx="0" cy="48768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532" name="直接连接符 19531"/>
          <p:cNvSpPr/>
          <p:nvPr/>
        </p:nvSpPr>
        <p:spPr>
          <a:xfrm rot="10800000" flipV="1">
            <a:off x="4953000" y="914400"/>
            <a:ext cx="3657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33" name="直接连接符 19532"/>
          <p:cNvSpPr/>
          <p:nvPr/>
        </p:nvSpPr>
        <p:spPr>
          <a:xfrm rot="10800000" flipV="1">
            <a:off x="4953000" y="5791200"/>
            <a:ext cx="3657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540" name="矩形 19539"/>
          <p:cNvSpPr/>
          <p:nvPr/>
        </p:nvSpPr>
        <p:spPr>
          <a:xfrm>
            <a:off x="5867400" y="3276600"/>
            <a:ext cx="2667000" cy="12192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541" name="文本框 19540"/>
          <p:cNvSpPr txBox="1"/>
          <p:nvPr/>
        </p:nvSpPr>
        <p:spPr>
          <a:xfrm>
            <a:off x="6629400" y="4419600"/>
            <a:ext cx="1600200" cy="7143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panose="020B0604020202020204" pitchFamily="34" charset="0"/>
              </a:rPr>
              <a:t>树立正确的“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就业观</a:t>
            </a:r>
            <a:r>
              <a:rPr lang="zh-CN" altLang="en-US" sz="2000" b="1" dirty="0">
                <a:latin typeface="Arial" panose="020B0604020202020204" pitchFamily="34" charset="0"/>
              </a:rPr>
              <a:t>”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9542" name="文本框 19541"/>
          <p:cNvSpPr txBox="1"/>
          <p:nvPr/>
        </p:nvSpPr>
        <p:spPr>
          <a:xfrm>
            <a:off x="7086600" y="838200"/>
            <a:ext cx="1905000" cy="4095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Arial" panose="020B0604020202020204" pitchFamily="34" charset="0"/>
              </a:rPr>
              <a:t>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科学发展观</a:t>
            </a:r>
            <a:r>
              <a:rPr lang="zh-CN" altLang="en-US" sz="2000" b="1" dirty="0">
                <a:latin typeface="Arial" panose="020B0604020202020204" pitchFamily="34" charset="0"/>
              </a:rPr>
              <a:t>”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7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1" dur="500"/>
                                        <p:tgtEl>
                                          <p:spTgt spid="1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1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9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9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9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9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9" dur="500"/>
                                        <p:tgtEl>
                                          <p:spTgt spid="1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9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9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9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9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9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9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ldLvl="0" animBg="1"/>
      <p:bldP spid="19464" grpId="0" bldLvl="0" animBg="1"/>
      <p:bldP spid="19465" grpId="0"/>
      <p:bldP spid="19466" grpId="0"/>
      <p:bldP spid="19468" grpId="0"/>
      <p:bldP spid="19469" grpId="0" bldLvl="0" animBg="1"/>
      <p:bldP spid="19475" grpId="0" bldLvl="0" animBg="1"/>
      <p:bldP spid="19476" grpId="0" bldLvl="0" animBg="1"/>
      <p:bldP spid="19478" grpId="0"/>
      <p:bldP spid="19479" grpId="0" bldLvl="0" animBg="1"/>
      <p:bldP spid="19485" grpId="0" bldLvl="0" animBg="1"/>
      <p:bldP spid="19486" grpId="0" bldLvl="0" animBg="1"/>
      <p:bldP spid="19492" grpId="0" bldLvl="0" animBg="1"/>
      <p:bldP spid="19493" grpId="0" bldLvl="0" animBg="1"/>
      <p:bldP spid="19499" grpId="0" bldLvl="0" animBg="1"/>
      <p:bldP spid="19500" grpId="0" bldLvl="0" animBg="1"/>
      <p:bldP spid="19502" grpId="0"/>
      <p:bldP spid="19503" grpId="0" bldLvl="0" animBg="1"/>
      <p:bldP spid="19511" grpId="0" bldLvl="0" animBg="1"/>
      <p:bldP spid="19512" grpId="0" bldLvl="0" animBg="1"/>
      <p:bldP spid="19513" grpId="0" bldLvl="0" animBg="1"/>
      <p:bldP spid="19514" grpId="0" bldLvl="0" animBg="1"/>
      <p:bldP spid="19516" grpId="0"/>
      <p:bldP spid="19517" grpId="0" bldLvl="0" animBg="1"/>
      <p:bldP spid="19519" grpId="0"/>
      <p:bldP spid="19520" grpId="0" bldLvl="0" animBg="1"/>
      <p:bldP spid="19541" grpId="0" bldLvl="0" animBg="1"/>
      <p:bldP spid="19542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3761</Words>
  <Application>WPS 演示</Application>
  <PresentationFormat>宽屏</PresentationFormat>
  <Paragraphs>1217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56" baseType="lpstr">
      <vt:lpstr>Arial</vt:lpstr>
      <vt:lpstr>宋体</vt:lpstr>
      <vt:lpstr>Wingdings</vt:lpstr>
      <vt:lpstr>黑体</vt:lpstr>
      <vt:lpstr>Tahoma</vt:lpstr>
      <vt:lpstr>微软雅黑</vt:lpstr>
      <vt:lpstr>仿宋</vt:lpstr>
      <vt:lpstr>Times New Roman</vt:lpstr>
      <vt:lpstr>楷体</vt:lpstr>
      <vt:lpstr>Calibri</vt:lpstr>
      <vt:lpstr>Arial Unicode MS</vt:lpstr>
      <vt:lpstr>Calibri Light</vt:lpstr>
      <vt:lpstr>华文中宋</vt:lpstr>
      <vt:lpstr>Bookman Old Style</vt:lpstr>
      <vt:lpstr>隶书</vt:lpstr>
      <vt:lpstr>华文隶书</vt:lpstr>
      <vt:lpstr>Gulim</vt:lpstr>
      <vt:lpstr>楷体_GB2312</vt:lpstr>
      <vt:lpstr>仿宋_GB2312</vt:lpstr>
      <vt:lpstr>华文新魏</vt:lpstr>
      <vt:lpstr>华文行楷</vt:lpstr>
      <vt:lpstr>隶书</vt:lpstr>
      <vt:lpstr>Malgun Gothic</vt:lpstr>
      <vt:lpstr>新宋体</vt:lpstr>
      <vt:lpstr>Office 主题</vt:lpstr>
      <vt:lpstr>考前知识总回顾</vt:lpstr>
      <vt:lpstr>PowerPoint 演示文稿</vt:lpstr>
      <vt:lpstr>PowerPoint 演示文稿</vt:lpstr>
      <vt:lpstr>PowerPoint 演示文稿</vt:lpstr>
      <vt:lpstr>PowerPoint 演示文稿</vt:lpstr>
      <vt:lpstr>经   济   生   活</vt:lpstr>
      <vt:lpstr>PowerPoint 演示文稿</vt:lpstr>
      <vt:lpstr>第一单元</vt:lpstr>
      <vt:lpstr>PowerPoint 演示文稿</vt:lpstr>
      <vt:lpstr>第三单元</vt:lpstr>
      <vt:lpstr>PowerPoint 演示文稿</vt:lpstr>
      <vt:lpstr>政   治   生   活</vt:lpstr>
      <vt:lpstr>PowerPoint 演示文稿</vt:lpstr>
      <vt:lpstr>PowerPoint 演示文稿</vt:lpstr>
      <vt:lpstr>文    化   生   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生  活 与 哲 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印月食苑</cp:lastModifiedBy>
  <cp:revision>8</cp:revision>
  <dcterms:created xsi:type="dcterms:W3CDTF">2018-06-04T08:11:00Z</dcterms:created>
  <dcterms:modified xsi:type="dcterms:W3CDTF">2018-12-14T12:31:36Z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