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0"/>
  </p:notesMasterIdLst>
  <p:sldIdLst>
    <p:sldId id="354" r:id="rId2"/>
    <p:sldId id="384" r:id="rId3"/>
    <p:sldId id="357" r:id="rId4"/>
    <p:sldId id="358" r:id="rId5"/>
    <p:sldId id="519" r:id="rId6"/>
    <p:sldId id="359" r:id="rId7"/>
    <p:sldId id="387" r:id="rId8"/>
    <p:sldId id="290" r:id="rId9"/>
    <p:sldId id="389" r:id="rId10"/>
    <p:sldId id="360" r:id="rId11"/>
    <p:sldId id="390" r:id="rId12"/>
    <p:sldId id="391" r:id="rId13"/>
    <p:sldId id="392" r:id="rId14"/>
    <p:sldId id="401" r:id="rId15"/>
    <p:sldId id="400" r:id="rId16"/>
    <p:sldId id="363" r:id="rId17"/>
    <p:sldId id="286" r:id="rId18"/>
    <p:sldId id="365" r:id="rId19"/>
    <p:sldId id="366" r:id="rId20"/>
    <p:sldId id="524" r:id="rId21"/>
    <p:sldId id="367" r:id="rId22"/>
    <p:sldId id="369" r:id="rId23"/>
    <p:sldId id="397" r:id="rId24"/>
    <p:sldId id="368" r:id="rId25"/>
    <p:sldId id="378" r:id="rId26"/>
    <p:sldId id="379" r:id="rId27"/>
    <p:sldId id="380" r:id="rId28"/>
    <p:sldId id="381" r:id="rId29"/>
    <p:sldId id="382" r:id="rId30"/>
    <p:sldId id="399" r:id="rId31"/>
    <p:sldId id="370" r:id="rId32"/>
    <p:sldId id="371" r:id="rId33"/>
    <p:sldId id="372" r:id="rId34"/>
    <p:sldId id="373" r:id="rId35"/>
    <p:sldId id="374" r:id="rId36"/>
    <p:sldId id="375" r:id="rId37"/>
    <p:sldId id="376" r:id="rId38"/>
    <p:sldId id="393" r:id="rId39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1800"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</a:defRPr>
    </a:lvl9pPr>
  </p:defaultTextStyle>
  <p:extLst>
    <p:ext uri="{EFAFB233-063F-42B5-8137-9DF3F51BA10A}">
      <p15:sldGuideLst xmlns:p15="http://schemas.microsoft.com/office/powerpoint/2012/main">
        <p15:guide id="1" orient="horz" pos="2112">
          <p15:clr>
            <a:srgbClr val="A4A3A4"/>
          </p15:clr>
        </p15:guide>
        <p15:guide id="2" pos="290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07B9"/>
    <a:srgbClr val="FF3300"/>
    <a:srgbClr val="0AE63E"/>
    <a:srgbClr val="0B10E5"/>
    <a:srgbClr val="0645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294" y="96"/>
      </p:cViewPr>
      <p:guideLst>
        <p:guide orient="horz" pos="2112"/>
        <p:guide pos="290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  <a:pPr/>
              <a:t>2018/11/26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837353-30EB-4A48-80EB-173D804AEFBD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812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pPr fontAlgn="base"/>
            <a:r>
              <a:rPr lang="zh-CN" altLang="en-US" strike="noStrike" noProof="1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algn="r" eaLnBrk="1" fontAlgn="base" hangingPunct="1"/>
              <a:t>‹#›</a:t>
            </a:fld>
            <a:endParaRPr lang="zh-CN" altLang="en-US" sz="1400" strike="noStrike" noProof="1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algn="r" eaLnBrk="1" fontAlgn="base" hangingPunct="1"/>
              <a:t>‹#›</a:t>
            </a:fld>
            <a:endParaRPr lang="zh-CN" altLang="en-US" sz="1400" strike="noStrike" noProof="1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algn="r" eaLnBrk="1" fontAlgn="base" hangingPunct="1"/>
              <a:t>‹#›</a:t>
            </a:fld>
            <a:endParaRPr lang="zh-CN" altLang="en-US" sz="1400" strike="noStrike" noProof="1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标题，文本与内容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4"/>
          <p:cNvSpPr>
            <a:spLocks noGrp="1"/>
          </p:cNvSpPr>
          <p:nvPr>
            <p:ph type="dt" sz="half" idx="1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5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/>
            </a:lvl1pPr>
          </a:lstStyle>
          <a:p>
            <a:pPr marL="0" marR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b="0" i="0" kern="1200" cap="none" spc="0" normalizeH="0" baseline="0" noProof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6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algn="r" eaLnBrk="1" fontAlgn="base" hangingPunct="1"/>
            <a:fld id="{9A0DB2DC-4C9A-4742-B13C-FB6460FD3503}" type="slidenum">
              <a:rPr lang="zh-CN" altLang="en-US" sz="1400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algn="r" eaLnBrk="1" fontAlgn="base" hangingPunct="1"/>
              <a:t>‹#›</a:t>
            </a:fld>
            <a:endParaRPr lang="zh-CN" altLang="en-US" sz="1400" noProof="1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algn="r" eaLnBrk="1" fontAlgn="base" hangingPunct="1"/>
              <a:t>‹#›</a:t>
            </a:fld>
            <a:endParaRPr lang="zh-CN" altLang="en-US" sz="1400" strike="noStrike" noProof="1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自定义版式">
    <p:bg>
      <p:bgPr>
        <a:blipFill rotWithShape="0">
          <a:blip r:embed="rId2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quarter" idx="10"/>
          </p:nvPr>
        </p:nvSpPr>
        <p:spPr>
          <a:xfrm>
            <a:off x="785786" y="836712"/>
            <a:ext cx="7889359" cy="5209953"/>
          </a:xfrm>
          <a:prstGeom prst="rect">
            <a:avLst/>
          </a:prstGeom>
        </p:spPr>
        <p:txBody>
          <a:bodyPr/>
          <a:lstStyle>
            <a:lvl1pPr marL="0" indent="0" eaLnBrk="1">
              <a:lnSpc>
                <a:spcPts val="4000"/>
              </a:lnSpc>
              <a:spcBef>
                <a:spcPts val="0"/>
              </a:spcBef>
              <a:buNone/>
              <a:defRPr sz="2400" b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1pPr>
            <a:lvl2pPr marL="0" indent="0" eaLnBrk="1">
              <a:lnSpc>
                <a:spcPts val="4000"/>
              </a:lnSpc>
              <a:spcBef>
                <a:spcPts val="0"/>
              </a:spcBef>
              <a:buNone/>
              <a:defRPr sz="2400" b="1">
                <a:solidFill>
                  <a:srgbClr val="0000FF"/>
                </a:solidFill>
                <a:latin typeface="Times New Roman" panose="02020603050405020304" pitchFamily="18" charset="0"/>
                <a:ea typeface="仿宋_GB2312" pitchFamily="49" charset="-122"/>
                <a:cs typeface="Times New Roman" panose="02020603050405020304" pitchFamily="18" charset="0"/>
              </a:defRPr>
            </a:lvl2pPr>
            <a:lvl3pPr marL="0" indent="0" eaLnBrk="1">
              <a:lnSpc>
                <a:spcPts val="4000"/>
              </a:lnSpc>
              <a:spcBef>
                <a:spcPts val="0"/>
              </a:spcBef>
              <a:buNone/>
              <a:defRPr sz="2400" b="1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defRPr>
            </a:lvl3pPr>
            <a:lvl4pPr marL="0" indent="0" eaLnBrk="1">
              <a:lnSpc>
                <a:spcPts val="4000"/>
              </a:lnSpc>
              <a:spcBef>
                <a:spcPts val="0"/>
              </a:spcBef>
              <a:buNone/>
              <a:defRPr sz="2400" b="1">
                <a:solidFill>
                  <a:srgbClr val="00B050"/>
                </a:solidFill>
                <a:latin typeface="Times New Roman" panose="02020603050405020304" pitchFamily="18" charset="0"/>
                <a:ea typeface="楷体_GB2312" pitchFamily="49" charset="-122"/>
                <a:cs typeface="Times New Roman" panose="02020603050405020304" pitchFamily="18" charset="0"/>
              </a:defRPr>
            </a:lvl4pPr>
            <a:lvl5pPr marL="0" indent="0" eaLnBrk="1">
              <a:lnSpc>
                <a:spcPts val="4000"/>
              </a:lnSpc>
              <a:spcBef>
                <a:spcPts val="0"/>
              </a:spcBef>
              <a:buNone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  <a:cs typeface="Times New Roman" panose="02020603050405020304" pitchFamily="18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</a:p>
          <a:p>
            <a:pPr lvl="1"/>
            <a:r>
              <a:rPr lang="zh-CN" altLang="en-US" dirty="0"/>
              <a:t>第二级</a:t>
            </a:r>
          </a:p>
          <a:p>
            <a:pPr lvl="2"/>
            <a:r>
              <a:rPr lang="zh-CN" altLang="en-US" dirty="0"/>
              <a:t>第三级</a:t>
            </a:r>
          </a:p>
          <a:p>
            <a:pPr lvl="3"/>
            <a:r>
              <a:rPr lang="zh-CN" altLang="en-US" dirty="0"/>
              <a:t>第四级</a:t>
            </a:r>
          </a:p>
          <a:p>
            <a:pPr lvl="4"/>
            <a:r>
              <a:rPr lang="zh-CN" altLang="en-US" dirty="0"/>
              <a:t>第五级</a:t>
            </a: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lvl="0" algn="r" eaLnBrk="1" hangingPunct="1"/>
            <a:fld id="{9A0DB2DC-4C9A-4742-B13C-FB6460FD3503}" type="slidenum">
              <a:rPr lang="zh-CN" altLang="en-US" sz="1400" dirty="0"/>
              <a:pPr lvl="0" algn="r" eaLnBrk="1" hangingPunct="1"/>
              <a:t>‹#›</a:t>
            </a:fld>
            <a:endParaRPr lang="zh-CN" altLang="en-US" sz="1400" dirty="0"/>
          </a:p>
        </p:txBody>
      </p:sp>
    </p:spTree>
  </p:cSld>
  <p:clrMapOvr>
    <a:masterClrMapping/>
  </p:clrMapOvr>
  <p:transition>
    <p:split orient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algn="r" eaLnBrk="1" fontAlgn="base" hangingPunct="1"/>
              <a:t>‹#›</a:t>
            </a:fld>
            <a:endParaRPr lang="zh-CN" altLang="en-US" sz="1400" strike="noStrike" noProof="1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algn="r" eaLnBrk="1" fontAlgn="base" hangingPunct="1"/>
              <a:t>‹#›</a:t>
            </a:fld>
            <a:endParaRPr lang="zh-CN" altLang="en-US" sz="1400" strike="noStrike" noProof="1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algn="r" eaLnBrk="1" fontAlgn="base" hangingPunct="1"/>
              <a:t>‹#›</a:t>
            </a:fld>
            <a:endParaRPr lang="zh-CN" altLang="en-US" sz="1400" strike="noStrike" noProof="1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algn="r" eaLnBrk="1" fontAlgn="base" hangingPunct="1"/>
              <a:t>‹#›</a:t>
            </a:fld>
            <a:endParaRPr lang="zh-CN" altLang="en-US" sz="1400" strike="noStrike" noProof="1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algn="r" eaLnBrk="1" fontAlgn="base" hangingPunct="1"/>
              <a:t>‹#›</a:t>
            </a:fld>
            <a:endParaRPr lang="zh-CN" altLang="en-US" sz="1400" strike="noStrike" noProof="1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algn="r" eaLnBrk="1" fontAlgn="base" hangingPunct="1"/>
              <a:t>‹#›</a:t>
            </a:fld>
            <a:endParaRPr lang="zh-CN" altLang="en-US" sz="1400" strike="noStrike" noProof="1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  <a:p>
            <a:pPr lvl="1" fontAlgn="base"/>
            <a:r>
              <a:rPr lang="zh-CN" altLang="en-US" strike="noStrike" noProof="1"/>
              <a:t>第二级</a:t>
            </a:r>
          </a:p>
          <a:p>
            <a:pPr lvl="2" fontAlgn="base"/>
            <a:r>
              <a:rPr lang="zh-CN" altLang="en-US" strike="noStrike" noProof="1"/>
              <a:t>第三级</a:t>
            </a:r>
          </a:p>
          <a:p>
            <a:pPr lvl="3" fontAlgn="base"/>
            <a:r>
              <a:rPr lang="zh-CN" altLang="en-US" strike="noStrike" noProof="1"/>
              <a:t>第四级</a:t>
            </a:r>
          </a:p>
          <a:p>
            <a:pPr lvl="4" fontAlgn="base"/>
            <a:r>
              <a:rPr lang="zh-CN" altLang="en-US" strike="noStrike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algn="r" eaLnBrk="1" fontAlgn="base" hangingPunct="1"/>
              <a:t>‹#›</a:t>
            </a:fld>
            <a:endParaRPr lang="zh-CN" altLang="en-US" sz="1400" strike="noStrike" noProof="1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3200" b="0" i="0" u="none" strike="noStrike" kern="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algn="r" eaLnBrk="1" fontAlgn="base" hangingPunct="1"/>
              <a:t>‹#›</a:t>
            </a:fld>
            <a:endParaRPr lang="zh-CN" altLang="en-US" sz="1400" strike="noStrike" noProof="1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6" cstate="print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 dirty="0"/>
              <a:t>单击此处编辑母版标题样式</a:t>
            </a:r>
          </a:p>
        </p:txBody>
      </p:sp>
      <p:sp>
        <p:nvSpPr>
          <p:cNvPr id="1027" name="Rectangle 3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 indent="-342900"/>
            <a:r>
              <a:rPr lang="zh-CN" altLang="en-US" dirty="0"/>
              <a:t>单击此处编辑母版文本样式</a:t>
            </a:r>
          </a:p>
          <a:p>
            <a:pPr lvl="1" indent="-285750"/>
            <a:r>
              <a:rPr lang="zh-CN" altLang="en-US" dirty="0"/>
              <a:t>第二级</a:t>
            </a:r>
          </a:p>
          <a:p>
            <a:pPr lvl="2" indent="-228600"/>
            <a:r>
              <a:rPr lang="zh-CN" altLang="en-US" dirty="0"/>
              <a:t>第三级</a:t>
            </a:r>
          </a:p>
          <a:p>
            <a:pPr lvl="3" indent="-228600"/>
            <a:r>
              <a:rPr lang="zh-CN" altLang="en-US" dirty="0"/>
              <a:t>第四级</a:t>
            </a:r>
          </a:p>
          <a:p>
            <a:pPr lvl="4" indent="-228600"/>
            <a:r>
              <a:rPr lang="zh-CN" altLang="en-US" dirty="0"/>
              <a:t>第五级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ctr">
              <a:defRPr sz="1400">
                <a:latin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lvl="0" algn="r" eaLnBrk="1" fontAlgn="base" hangingPunct="1"/>
            <a:fld id="{9A0DB2DC-4C9A-4742-B13C-FB6460FD3503}" type="slidenum">
              <a:rPr lang="zh-CN" altLang="en-US" sz="1400" strike="noStrike" noProof="1" dirty="0">
                <a:latin typeface="Arial" panose="020B0604020202020204" pitchFamily="34" charset="0"/>
                <a:ea typeface="宋体" panose="02010600030101010101" pitchFamily="2" charset="-122"/>
                <a:cs typeface="+mn-ea"/>
              </a:rPr>
              <a:pPr lvl="0" algn="r" eaLnBrk="1" fontAlgn="base" hangingPunct="1"/>
              <a:t>‹#›</a:t>
            </a:fld>
            <a:endParaRPr lang="zh-CN" altLang="en-US" sz="1400" strike="noStrike" noProof="1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ea typeface="宋体" panose="02010600030101010101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2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&#21152;&#28909;&#30899;&#37240;&#27682;&#38048;&#21644;&#30899;&#37240;&#38048;&#30340;&#23545;&#27604;&#23454;&#39564;&#65288;&#27969;&#30021;&#65289;_baofeng.mp4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&#27604;&#36739;&#30899;&#37240;&#38048;&#12289;&#30899;&#37240;&#27682;&#38048;&#19982;&#30416;&#37240;&#21453;&#24212;&#30340;&#24555;&#24930;&#65288;&#27969;&#30021;&#65289;_baofeng.mp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&#30899;&#37240;&#38048;&#21644;&#30899;&#37240;&#27682;&#38048;.flv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25.png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8.jpeg"/><Relationship Id="rId2" Type="http://schemas.openxmlformats.org/officeDocument/2006/relationships/tags" Target="../tags/tag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jpeg"/><Relationship Id="rId5" Type="http://schemas.openxmlformats.org/officeDocument/2006/relationships/image" Target="../media/image6.wmf"/><Relationship Id="rId4" Type="http://schemas.openxmlformats.org/officeDocument/2006/relationships/oleObject" Target="../embeddings/oleObject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3" name="Picture 4" descr="BS00554_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3" y="5448406"/>
            <a:ext cx="1800200" cy="1144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AutoShape 3"/>
          <p:cNvSpPr>
            <a:spLocks noChangeArrowheads="1"/>
          </p:cNvSpPr>
          <p:nvPr/>
        </p:nvSpPr>
        <p:spPr bwMode="auto">
          <a:xfrm>
            <a:off x="1043608" y="1196752"/>
            <a:ext cx="7543800" cy="288032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50000">
                <a:schemeClr val="bg1"/>
              </a:gs>
              <a:gs pos="100000">
                <a:srgbClr val="99CCFF"/>
              </a:gs>
            </a:gsLst>
            <a:lin ang="0" scaled="1"/>
          </a:gradFill>
          <a:ln w="9525" algn="ctr">
            <a:noFill/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wrap="none" anchor="ctr"/>
          <a:lstStyle/>
          <a:p>
            <a:pPr algn="ctr">
              <a:defRPr/>
            </a:pPr>
            <a:endParaRPr lang="zh-CN" altLang="zh-CN" sz="4800">
              <a:solidFill>
                <a:srgbClr val="FF0000"/>
              </a:solidFill>
              <a:latin typeface="Arial" charset="0"/>
              <a:ea typeface="楷体_GB2312" pitchFamily="49" charset="-122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1480616" y="2852936"/>
            <a:ext cx="617220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4800" dirty="0">
                <a:solidFill>
                  <a:srgbClr val="FF0000"/>
                </a:solidFill>
                <a:ea typeface="楷体_GB2312" pitchFamily="49" charset="-122"/>
              </a:rPr>
              <a:t>钠的重要化合物</a:t>
            </a:r>
            <a:endParaRPr lang="zh-CN" altLang="en-US" dirty="0"/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98E235CA-BF4B-41E2-A8EF-360637BBFBFE}"/>
              </a:ext>
            </a:extLst>
          </p:cNvPr>
          <p:cNvSpPr txBox="1"/>
          <p:nvPr/>
        </p:nvSpPr>
        <p:spPr>
          <a:xfrm>
            <a:off x="1115617" y="4584093"/>
            <a:ext cx="5904656" cy="1218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ct val="20000"/>
              </a:spcBef>
            </a:pPr>
            <a:r>
              <a:rPr lang="en-US" altLang="zh-CN" sz="3600" b="1" dirty="0" err="1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NaCl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</a:t>
            </a:r>
            <a:r>
              <a:rPr lang="en-US" altLang="zh-CN" sz="3600" b="1" dirty="0" err="1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NaOH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  <a:cs typeface="Times New Roman" panose="02020603050405020304" pitchFamily="18" charset="0"/>
              </a:rPr>
              <a:t>   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Na</a:t>
            </a:r>
            <a:r>
              <a:rPr lang="en-US" altLang="zh-CN" sz="3600" b="1" baseline="-10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O  Na</a:t>
            </a:r>
            <a:r>
              <a:rPr lang="en-US" altLang="zh-CN" sz="3600" b="1" baseline="-10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O</a:t>
            </a:r>
            <a:r>
              <a:rPr lang="en-US" altLang="zh-CN" sz="3600" b="1" baseline="-10000" dirty="0">
                <a:latin typeface="黑体" panose="02010609060101010101" pitchFamily="49" charset="-122"/>
                <a:ea typeface="黑体" panose="02010609060101010101" pitchFamily="49" charset="-122"/>
              </a:rPr>
              <a:t>2  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Na</a:t>
            </a:r>
            <a:r>
              <a:rPr lang="en-US" altLang="zh-CN" sz="3600" b="1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2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CO</a:t>
            </a:r>
            <a:r>
              <a:rPr lang="en-US" altLang="zh-CN" sz="3600" b="1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3600" b="1" baseline="-10000" dirty="0">
                <a:latin typeface="黑体" panose="02010609060101010101" pitchFamily="49" charset="-122"/>
                <a:ea typeface="黑体" panose="02010609060101010101" pitchFamily="49" charset="-122"/>
              </a:rPr>
              <a:t> </a:t>
            </a:r>
            <a:r>
              <a:rPr lang="zh-CN" altLang="en-US" sz="3600" b="1" baseline="-10000" dirty="0">
                <a:latin typeface="黑体" panose="02010609060101010101" pitchFamily="49" charset="-122"/>
                <a:ea typeface="黑体" panose="02010609060101010101" pitchFamily="49" charset="-122"/>
              </a:rPr>
              <a:t>  </a:t>
            </a:r>
            <a:r>
              <a:rPr lang="en-US" altLang="zh-CN" sz="3600" b="1" dirty="0">
                <a:latin typeface="黑体" panose="02010609060101010101" pitchFamily="49" charset="-122"/>
                <a:ea typeface="黑体" panose="02010609060101010101" pitchFamily="49" charset="-122"/>
              </a:rPr>
              <a:t>NaHCO</a:t>
            </a:r>
            <a:r>
              <a:rPr lang="en-US" altLang="zh-CN" sz="3600" b="1" baseline="-25000" dirty="0">
                <a:latin typeface="黑体" panose="02010609060101010101" pitchFamily="49" charset="-122"/>
                <a:ea typeface="黑体" panose="02010609060101010101" pitchFamily="49" charset="-122"/>
              </a:rPr>
              <a:t>3     ………    </a:t>
            </a:r>
            <a:endParaRPr lang="zh-CN" altLang="en-US" sz="36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6" name="Text Box 8">
            <a:extLst>
              <a:ext uri="{FF2B5EF4-FFF2-40B4-BE49-F238E27FC236}">
                <a16:creationId xmlns:a16="http://schemas.microsoft.com/office/drawing/2014/main" id="{9C280F26-7CCD-4DC0-A0FA-9E7FAE8B0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27130" y="1576474"/>
            <a:ext cx="7543799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4400" dirty="0"/>
              <a:t>第二节几种重要的金属化合物</a:t>
            </a:r>
          </a:p>
        </p:txBody>
      </p:sp>
    </p:spTree>
    <p:extLst>
      <p:ext uri="{BB962C8B-B14F-4D97-AF65-F5344CB8AC3E}">
        <p14:creationId xmlns:p14="http://schemas.microsoft.com/office/powerpoint/2010/main" val="4119048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714" name="Rectangle 2"/>
          <p:cNvSpPr>
            <a:spLocks noChangeArrowheads="1"/>
          </p:cNvSpPr>
          <p:nvPr/>
        </p:nvSpPr>
        <p:spPr bwMode="auto">
          <a:xfrm>
            <a:off x="323850" y="1773238"/>
            <a:ext cx="7780338" cy="75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50000"/>
              </a:spcBef>
            </a:pPr>
            <a:r>
              <a:rPr kumimoji="1" lang="en-US" altLang="zh-CN" sz="4800" b="1">
                <a:latin typeface="Times New Roman" panose="02020603050405020304" pitchFamily="18" charset="0"/>
              </a:rPr>
              <a:t>2Na</a:t>
            </a:r>
            <a:r>
              <a:rPr kumimoji="1" lang="en-US" altLang="zh-CN" sz="4800" b="1" baseline="-25000">
                <a:latin typeface="Times New Roman" panose="02020603050405020304" pitchFamily="18" charset="0"/>
              </a:rPr>
              <a:t>2</a:t>
            </a:r>
            <a:r>
              <a:rPr kumimoji="1" lang="en-US" altLang="zh-CN" sz="4800" b="1">
                <a:latin typeface="Times New Roman" panose="02020603050405020304" pitchFamily="18" charset="0"/>
              </a:rPr>
              <a:t>O</a:t>
            </a:r>
            <a:r>
              <a:rPr kumimoji="1" lang="en-US" altLang="zh-CN" sz="4800" b="1" baseline="-25000">
                <a:latin typeface="Times New Roman" panose="02020603050405020304" pitchFamily="18" charset="0"/>
              </a:rPr>
              <a:t>2</a:t>
            </a:r>
            <a:r>
              <a:rPr kumimoji="1" lang="en-US" altLang="zh-CN" sz="4800" b="1">
                <a:latin typeface="Times New Roman" panose="02020603050405020304" pitchFamily="18" charset="0"/>
              </a:rPr>
              <a:t>+2CO</a:t>
            </a:r>
            <a:r>
              <a:rPr kumimoji="1" lang="en-US" altLang="zh-CN" sz="4800" b="1" baseline="-25000">
                <a:latin typeface="Times New Roman" panose="02020603050405020304" pitchFamily="18" charset="0"/>
              </a:rPr>
              <a:t>2</a:t>
            </a:r>
            <a:r>
              <a:rPr kumimoji="1" lang="en-US" altLang="zh-CN" sz="4800" b="1">
                <a:latin typeface="Times New Roman" panose="02020603050405020304" pitchFamily="18" charset="0"/>
              </a:rPr>
              <a:t>=2Na</a:t>
            </a:r>
            <a:r>
              <a:rPr kumimoji="1" lang="en-US" altLang="zh-CN" sz="4800" b="1" baseline="-25000">
                <a:latin typeface="Times New Roman" panose="02020603050405020304" pitchFamily="18" charset="0"/>
              </a:rPr>
              <a:t>2</a:t>
            </a:r>
            <a:r>
              <a:rPr kumimoji="1" lang="en-US" altLang="zh-CN" sz="4800" b="1">
                <a:latin typeface="Times New Roman" panose="02020603050405020304" pitchFamily="18" charset="0"/>
              </a:rPr>
              <a:t>CO</a:t>
            </a:r>
            <a:r>
              <a:rPr kumimoji="1" lang="en-US" altLang="zh-CN" sz="4800" b="1" baseline="-25000">
                <a:latin typeface="Times New Roman" panose="02020603050405020304" pitchFamily="18" charset="0"/>
              </a:rPr>
              <a:t>3</a:t>
            </a:r>
            <a:r>
              <a:rPr kumimoji="1" lang="en-US" altLang="zh-CN" sz="4800" b="1">
                <a:latin typeface="Times New Roman" panose="02020603050405020304" pitchFamily="18" charset="0"/>
              </a:rPr>
              <a:t> +O</a:t>
            </a:r>
            <a:r>
              <a:rPr kumimoji="1" lang="en-US" altLang="zh-CN" sz="4800" b="1" baseline="-25000">
                <a:latin typeface="Times New Roman" panose="02020603050405020304" pitchFamily="18" charset="0"/>
              </a:rPr>
              <a:t>2</a:t>
            </a:r>
          </a:p>
        </p:txBody>
      </p:sp>
      <p:sp>
        <p:nvSpPr>
          <p:cNvPr id="371716" name="Rectangle 4"/>
          <p:cNvSpPr>
            <a:spLocks noChangeArrowheads="1"/>
          </p:cNvSpPr>
          <p:nvPr/>
        </p:nvSpPr>
        <p:spPr bwMode="auto">
          <a:xfrm>
            <a:off x="654050" y="3398908"/>
            <a:ext cx="21463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4400" b="1" dirty="0">
                <a:latin typeface="隶书" panose="02010509060101010101" pitchFamily="49" charset="-122"/>
                <a:ea typeface="隶书" panose="02010509060101010101" pitchFamily="49" charset="-122"/>
              </a:rPr>
              <a:t>用途</a:t>
            </a:r>
            <a:r>
              <a:rPr kumimoji="1" lang="en-US" altLang="zh-CN" sz="4400" b="1" dirty="0">
                <a:latin typeface="隶书" panose="02010509060101010101" pitchFamily="49" charset="-122"/>
                <a:ea typeface="隶书" panose="02010509060101010101" pitchFamily="49" charset="-122"/>
              </a:rPr>
              <a:t>2</a:t>
            </a:r>
            <a:r>
              <a:rPr kumimoji="1" lang="zh-CN" altLang="en-US" sz="4400" b="1" dirty="0">
                <a:latin typeface="隶书" panose="02010509060101010101" pitchFamily="49" charset="-122"/>
                <a:ea typeface="隶书" panose="02010509060101010101" pitchFamily="49" charset="-122"/>
              </a:rPr>
              <a:t>：</a:t>
            </a:r>
          </a:p>
        </p:txBody>
      </p:sp>
      <p:sp>
        <p:nvSpPr>
          <p:cNvPr id="371717" name="Rectangle 5"/>
          <p:cNvSpPr>
            <a:spLocks noChangeArrowheads="1"/>
          </p:cNvSpPr>
          <p:nvPr/>
        </p:nvSpPr>
        <p:spPr bwMode="auto">
          <a:xfrm>
            <a:off x="971600" y="4514919"/>
            <a:ext cx="684455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4000" b="1" dirty="0">
                <a:latin typeface="隶书" panose="02010509060101010101" pitchFamily="49" charset="-122"/>
                <a:ea typeface="隶书" panose="02010509060101010101" pitchFamily="49" charset="-122"/>
              </a:rPr>
              <a:t>呼吸面具或潜艇中的供氧剂。</a:t>
            </a:r>
          </a:p>
        </p:txBody>
      </p:sp>
      <p:sp>
        <p:nvSpPr>
          <p:cNvPr id="24581" name="Text Box 9"/>
          <p:cNvSpPr txBox="1">
            <a:spLocks noChangeArrowheads="1"/>
          </p:cNvSpPr>
          <p:nvPr/>
        </p:nvSpPr>
        <p:spPr bwMode="auto">
          <a:xfrm>
            <a:off x="0" y="476250"/>
            <a:ext cx="48672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 b="1"/>
              <a:t>2</a:t>
            </a:r>
            <a:r>
              <a:rPr lang="zh-CN" altLang="en-US" sz="3600" b="1"/>
              <a:t>）</a:t>
            </a:r>
            <a:r>
              <a:rPr lang="en-US" altLang="zh-CN" sz="3600" b="1"/>
              <a:t>Na</a:t>
            </a:r>
            <a:r>
              <a:rPr lang="en-US" altLang="zh-CN" sz="3600" b="1" baseline="-25000"/>
              <a:t>2</a:t>
            </a:r>
            <a:r>
              <a:rPr lang="en-US" altLang="zh-CN" sz="3600" b="1"/>
              <a:t>O</a:t>
            </a:r>
            <a:r>
              <a:rPr lang="en-US" altLang="zh-CN" sz="3600" b="1" baseline="-25000"/>
              <a:t>2</a:t>
            </a:r>
            <a:r>
              <a:rPr lang="zh-CN" altLang="en-US" sz="3600" b="1"/>
              <a:t>与</a:t>
            </a:r>
            <a:r>
              <a:rPr lang="en-US" altLang="zh-CN" sz="3600" b="1"/>
              <a:t>CO</a:t>
            </a:r>
            <a:r>
              <a:rPr lang="en-US" altLang="zh-CN" sz="3600" b="1" baseline="-25000"/>
              <a:t>2</a:t>
            </a:r>
            <a:r>
              <a:rPr lang="zh-CN" altLang="en-US" sz="3600" b="1"/>
              <a:t>的反应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1619250" y="1125538"/>
            <a:ext cx="733425" cy="663575"/>
            <a:chOff x="5140" y="2115"/>
            <a:chExt cx="462" cy="418"/>
          </a:xfrm>
        </p:grpSpPr>
        <p:sp>
          <p:nvSpPr>
            <p:cNvPr id="24584" name="Text Box 12"/>
            <p:cNvSpPr txBox="1">
              <a:spLocks noChangeArrowheads="1"/>
            </p:cNvSpPr>
            <p:nvPr/>
          </p:nvSpPr>
          <p:spPr bwMode="auto">
            <a:xfrm>
              <a:off x="5239" y="2115"/>
              <a:ext cx="36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zh-CN" sz="1800" b="1"/>
                <a:t>2e</a:t>
              </a:r>
              <a:r>
                <a:rPr lang="en-US" altLang="zh-CN" sz="1800" b="1" baseline="30000"/>
                <a:t>-</a:t>
              </a:r>
            </a:p>
          </p:txBody>
        </p:sp>
        <p:sp>
          <p:nvSpPr>
            <p:cNvPr id="24585" name="Line 13"/>
            <p:cNvSpPr>
              <a:spLocks noChangeShapeType="1"/>
            </p:cNvSpPr>
            <p:nvPr/>
          </p:nvSpPr>
          <p:spPr bwMode="auto">
            <a:xfrm flipH="1">
              <a:off x="5412" y="2306"/>
              <a:ext cx="136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4586" name="Line 14"/>
            <p:cNvSpPr>
              <a:spLocks noChangeShapeType="1"/>
            </p:cNvSpPr>
            <p:nvPr/>
          </p:nvSpPr>
          <p:spPr bwMode="auto">
            <a:xfrm>
              <a:off x="5140" y="2306"/>
              <a:ext cx="136" cy="22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  <p:sp>
          <p:nvSpPr>
            <p:cNvPr id="24587" name="Line 15"/>
            <p:cNvSpPr>
              <a:spLocks noChangeShapeType="1"/>
            </p:cNvSpPr>
            <p:nvPr/>
          </p:nvSpPr>
          <p:spPr bwMode="auto">
            <a:xfrm>
              <a:off x="5140" y="2306"/>
              <a:ext cx="4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/>
            <a:lstStyle/>
            <a:p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708370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3717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3717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3717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17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17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7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17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17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714" grpId="0"/>
      <p:bldP spid="371716" grpId="0"/>
      <p:bldP spid="37171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T%7$O2A$PBBAIBC_CX5_JG9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838200"/>
            <a:ext cx="7877175" cy="2024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6" descr="W02010~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819400"/>
            <a:ext cx="5091113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8" name="Picture 7" descr=")MKK3V$R82BZGCX0M6932X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81600"/>
            <a:ext cx="9144000" cy="1557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9" name="Line 8"/>
          <p:cNvSpPr>
            <a:spLocks noChangeShapeType="1"/>
          </p:cNvSpPr>
          <p:nvPr/>
        </p:nvSpPr>
        <p:spPr bwMode="auto">
          <a:xfrm>
            <a:off x="1905000" y="6007100"/>
            <a:ext cx="21336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1159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4" descr="t0104de8323e8410d6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33400"/>
            <a:ext cx="4572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315" name="Picture 5" descr="t01cf30dc4f54361be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057400"/>
            <a:ext cx="45720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84088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u=3053226509,884273600&amp;fm=23&amp;gp=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57200"/>
            <a:ext cx="9144000" cy="609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169650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3" name="Rectangle 3"/>
          <p:cNvSpPr>
            <a:spLocks noChangeArrowheads="1"/>
          </p:cNvSpPr>
          <p:nvPr/>
        </p:nvSpPr>
        <p:spPr bwMode="auto">
          <a:xfrm>
            <a:off x="503237" y="1196752"/>
            <a:ext cx="81375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3600" b="1" dirty="0">
                <a:latin typeface="Times New Roman" panose="02020603050405020304" pitchFamily="18" charset="0"/>
              </a:rPr>
              <a:t>2Na</a:t>
            </a:r>
            <a:r>
              <a:rPr kumimoji="1" lang="en-US" altLang="zh-CN" sz="3600" b="1" baseline="-25000" dirty="0">
                <a:latin typeface="Times New Roman" panose="02020603050405020304" pitchFamily="18" charset="0"/>
              </a:rPr>
              <a:t>2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O</a:t>
            </a:r>
            <a:r>
              <a:rPr kumimoji="1" lang="en-US" altLang="zh-CN" sz="3600" b="1" baseline="-25000" dirty="0">
                <a:latin typeface="Times New Roman" panose="02020603050405020304" pitchFamily="18" charset="0"/>
              </a:rPr>
              <a:t>2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 + 4HCl = 4NaCl + 2H</a:t>
            </a:r>
            <a:r>
              <a:rPr kumimoji="1" lang="en-US" altLang="zh-CN" sz="3600" b="1" baseline="-25000" dirty="0">
                <a:latin typeface="Times New Roman" panose="02020603050405020304" pitchFamily="18" charset="0"/>
              </a:rPr>
              <a:t>2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O + O</a:t>
            </a:r>
            <a:r>
              <a:rPr kumimoji="1" lang="en-US" altLang="zh-CN" sz="3600" b="1" baseline="-25000" dirty="0">
                <a:latin typeface="Times New Roman" panose="02020603050405020304" pitchFamily="18" charset="0"/>
              </a:rPr>
              <a:t>2</a:t>
            </a:r>
            <a:r>
              <a:rPr kumimoji="1" lang="en-US" altLang="zh-CN" sz="3600" b="1" dirty="0">
                <a:latin typeface="Times New Roman" panose="02020603050405020304" pitchFamily="18" charset="0"/>
              </a:rPr>
              <a:t>↑</a:t>
            </a:r>
          </a:p>
        </p:txBody>
      </p:sp>
      <p:sp>
        <p:nvSpPr>
          <p:cNvPr id="373764" name="Rectangle 4"/>
          <p:cNvSpPr>
            <a:spLocks noChangeArrowheads="1"/>
          </p:cNvSpPr>
          <p:nvPr/>
        </p:nvSpPr>
        <p:spPr bwMode="auto">
          <a:xfrm>
            <a:off x="755576" y="2426697"/>
            <a:ext cx="7993062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b="1" dirty="0">
                <a:latin typeface="Times New Roman" panose="02020603050405020304" pitchFamily="18" charset="0"/>
                <a:ea typeface="黑体" panose="02010609060101010101" pitchFamily="49" charset="-122"/>
              </a:rPr>
              <a:t>思考：过氧化钠是碱性氧化物吗？</a:t>
            </a:r>
            <a:endParaRPr kumimoji="1" lang="zh-CN" altLang="en-US" b="1" baseline="-25000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73766" name="AutoShape 6"/>
          <p:cNvSpPr>
            <a:spLocks noChangeArrowheads="1"/>
          </p:cNvSpPr>
          <p:nvPr/>
        </p:nvSpPr>
        <p:spPr bwMode="auto">
          <a:xfrm>
            <a:off x="1403350" y="3644900"/>
            <a:ext cx="5545138" cy="1008063"/>
          </a:xfrm>
          <a:prstGeom prst="wedgeRectCallout">
            <a:avLst>
              <a:gd name="adj1" fmla="val 13699"/>
              <a:gd name="adj2" fmla="val 36616"/>
            </a:avLst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</a:rPr>
              <a:t>一般地说，碱性氧化物是与酸反应只能产生盐和水的氧化物 </a:t>
            </a:r>
          </a:p>
        </p:txBody>
      </p:sp>
    </p:spTree>
    <p:extLst>
      <p:ext uri="{BB962C8B-B14F-4D97-AF65-F5344CB8AC3E}">
        <p14:creationId xmlns:p14="http://schemas.microsoft.com/office/powerpoint/2010/main" val="1734848910"/>
      </p:ext>
    </p:extLst>
  </p:cSld>
  <p:clrMapOvr>
    <a:masterClrMapping/>
  </p:clrMapOvr>
  <p:transition spd="slow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3737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73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3764" grpId="0" autoUpdateAnimBg="0"/>
      <p:bldP spid="37376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531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3793054"/>
              </p:ext>
            </p:extLst>
          </p:nvPr>
        </p:nvGraphicFramePr>
        <p:xfrm>
          <a:off x="197954" y="581986"/>
          <a:ext cx="8315572" cy="6159382"/>
        </p:xfrm>
        <a:graphic>
          <a:graphicData uri="http://schemas.openxmlformats.org/drawingml/2006/table">
            <a:tbl>
              <a:tblPr/>
              <a:tblGrid>
                <a:gridCol w="19209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628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317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902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名     称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氧化钠</a:t>
                      </a:r>
                      <a:endParaRPr kumimoji="0" lang="en-US" altLang="zh-CN" sz="2800" b="1" i="0" u="none" strike="noStrike" cap="none" normalizeH="0" baseline="-1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过氧化钠</a:t>
                      </a:r>
                      <a:endParaRPr kumimoji="0" lang="en-US" altLang="zh-CN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28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B10E5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  化学式 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Na</a:t>
                      </a:r>
                      <a:r>
                        <a:rPr kumimoji="0" lang="en-US" altLang="zh-CN" sz="3200" b="1" i="0" u="none" strike="noStrike" cap="none" normalizeH="0" baseline="-1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2</a:t>
                      </a:r>
                      <a:r>
                        <a:rPr kumimoji="0" lang="en-US" altLang="zh-CN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O</a:t>
                      </a:r>
                      <a:endParaRPr kumimoji="0" lang="zh-CN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隶书" pitchFamily="49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Na</a:t>
                      </a:r>
                      <a:r>
                        <a:rPr kumimoji="0" lang="en-US" altLang="zh-CN" sz="3200" b="1" i="0" u="none" strike="noStrike" cap="none" normalizeH="0" baseline="-1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2</a:t>
                      </a:r>
                      <a:r>
                        <a:rPr kumimoji="0" lang="en-US" altLang="zh-CN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O</a:t>
                      </a:r>
                      <a:r>
                        <a:rPr kumimoji="0" lang="en-US" altLang="zh-CN" sz="3200" b="1" i="0" u="none" strike="noStrike" cap="none" normalizeH="0" baseline="-1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2</a:t>
                      </a:r>
                      <a:endParaRPr kumimoji="0" lang="zh-CN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隶书" pitchFamily="49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01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B10E5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色     态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隶书" pitchFamily="49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隶书" pitchFamily="49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05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B10E5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氧的价态</a:t>
                      </a:r>
                      <a:endParaRPr kumimoji="0" lang="en-US" altLang="zh-CN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B10E5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63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与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H</a:t>
                      </a:r>
                      <a:r>
                        <a:rPr kumimoji="0" lang="en-US" altLang="zh-CN" sz="2800" b="1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2</a:t>
                      </a:r>
                      <a:r>
                        <a:rPr kumimoji="0" lang="en-US" altLang="zh-CN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O</a:t>
                      </a:r>
                      <a:r>
                        <a:rPr kumimoji="0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反应 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03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与</a:t>
                      </a:r>
                      <a:r>
                        <a:rPr kumimoji="0" lang="en-US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CO</a:t>
                      </a:r>
                      <a:r>
                        <a:rPr kumimoji="0" lang="en-US" altLang="zh-CN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2</a:t>
                      </a: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反应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 </a:t>
                      </a:r>
                    </a:p>
                  </a:txBody>
                  <a:tcPr marT="45721" marB="45721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8199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是否碱性氧化物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97723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  用   途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153311"/>
                  </a:ext>
                </a:extLst>
              </a:tr>
            </a:tbl>
          </a:graphicData>
        </a:graphic>
      </p:graphicFrame>
      <p:sp>
        <p:nvSpPr>
          <p:cNvPr id="22565" name="Text Box 35"/>
          <p:cNvSpPr txBox="1">
            <a:spLocks noChangeArrowheads="1"/>
          </p:cNvSpPr>
          <p:nvPr/>
        </p:nvSpPr>
        <p:spPr bwMode="auto">
          <a:xfrm>
            <a:off x="5504709" y="1967538"/>
            <a:ext cx="2584491" cy="584775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SzPct val="90000"/>
            </a:pPr>
            <a:r>
              <a:rPr kumimoji="1" lang="zh-CN" altLang="en-US" b="1" dirty="0">
                <a:solidFill>
                  <a:srgbClr val="FFFF00"/>
                </a:solidFill>
                <a:latin typeface="Tahoma" panose="020B0604030504040204" pitchFamily="34" charset="0"/>
                <a:ea typeface="隶书" panose="02010509060101010101" pitchFamily="49" charset="-122"/>
              </a:rPr>
              <a:t>淡黄色</a:t>
            </a:r>
            <a:r>
              <a:rPr kumimoji="1" lang="zh-CN" altLang="en-US" sz="2800" b="1" dirty="0">
                <a:solidFill>
                  <a:srgbClr val="0000FF"/>
                </a:solidFill>
                <a:latin typeface="Tahoma" panose="020B0604030504040204" pitchFamily="34" charset="0"/>
              </a:rPr>
              <a:t>固体</a:t>
            </a:r>
            <a:endParaRPr kumimoji="1" lang="zh-CN" alt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6" name="Text Box 36"/>
          <p:cNvSpPr txBox="1">
            <a:spLocks noChangeArrowheads="1"/>
          </p:cNvSpPr>
          <p:nvPr/>
        </p:nvSpPr>
        <p:spPr bwMode="auto">
          <a:xfrm>
            <a:off x="2693545" y="1927333"/>
            <a:ext cx="1985780" cy="584775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b="1" dirty="0">
                <a:solidFill>
                  <a:schemeClr val="bg1"/>
                </a:solidFill>
                <a:latin typeface="Tahoma" panose="020B0604030504040204" pitchFamily="34" charset="0"/>
                <a:ea typeface="隶书" panose="02010509060101010101" pitchFamily="49" charset="-122"/>
              </a:rPr>
              <a:t>白色</a:t>
            </a:r>
            <a:r>
              <a:rPr kumimoji="1" lang="zh-CN" altLang="en-US" sz="2800" b="1" dirty="0">
                <a:solidFill>
                  <a:srgbClr val="000000"/>
                </a:solidFill>
                <a:latin typeface="Tahoma" panose="020B0604030504040204" pitchFamily="34" charset="0"/>
              </a:rPr>
              <a:t>固体</a:t>
            </a:r>
          </a:p>
        </p:txBody>
      </p:sp>
      <p:sp>
        <p:nvSpPr>
          <p:cNvPr id="395304" name="Text Box 40"/>
          <p:cNvSpPr txBox="1">
            <a:spLocks noChangeArrowheads="1"/>
          </p:cNvSpPr>
          <p:nvPr/>
        </p:nvSpPr>
        <p:spPr bwMode="auto">
          <a:xfrm>
            <a:off x="2449757" y="3361092"/>
            <a:ext cx="2914331" cy="459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SzPct val="90000"/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Na</a:t>
            </a:r>
            <a:r>
              <a:rPr kumimoji="1" lang="en-US" altLang="zh-CN" sz="2400" b="1" baseline="-10000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O+H</a:t>
            </a:r>
            <a:r>
              <a:rPr kumimoji="1" lang="en-US" altLang="zh-CN" sz="2400" b="1" baseline="-10000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O=2NaOH</a:t>
            </a:r>
            <a:r>
              <a:rPr kumimoji="1" lang="en-US" altLang="zh-CN" sz="24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endParaRPr kumimoji="1"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方正舒体" panose="02010601030101010101" pitchFamily="2" charset="-122"/>
            </a:endParaRPr>
          </a:p>
        </p:txBody>
      </p:sp>
      <p:sp>
        <p:nvSpPr>
          <p:cNvPr id="22570" name="Text Box 41"/>
          <p:cNvSpPr txBox="1">
            <a:spLocks noChangeArrowheads="1"/>
          </p:cNvSpPr>
          <p:nvPr/>
        </p:nvSpPr>
        <p:spPr bwMode="auto">
          <a:xfrm>
            <a:off x="144388" y="62873"/>
            <a:ext cx="5219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000000"/>
                </a:solidFill>
              </a:rPr>
              <a:t>表</a:t>
            </a:r>
            <a:r>
              <a:rPr lang="en-US" altLang="zh-CN" sz="2800" b="1" dirty="0">
                <a:solidFill>
                  <a:srgbClr val="000000"/>
                </a:solidFill>
              </a:rPr>
              <a:t>1</a:t>
            </a:r>
            <a:r>
              <a:rPr lang="zh-CN" altLang="en-US" sz="2800" b="1" dirty="0">
                <a:solidFill>
                  <a:srgbClr val="000000"/>
                </a:solidFill>
              </a:rPr>
              <a:t>：</a:t>
            </a:r>
            <a:r>
              <a:rPr lang="zh-CN" altLang="en-US" sz="2800" b="1" dirty="0">
                <a:solidFill>
                  <a:srgbClr val="0645BA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过氧化钠与氧化钠的性质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268793" y="2592780"/>
            <a:ext cx="924834" cy="52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0">
              <a:spcBef>
                <a:spcPct val="20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Arial" charset="0"/>
                <a:cs typeface="+mn-cs"/>
              </a:rPr>
              <a:t>-1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143519" y="2574905"/>
            <a:ext cx="924834" cy="52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0">
              <a:spcBef>
                <a:spcPct val="20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Arial" charset="0"/>
                <a:cs typeface="+mn-cs"/>
              </a:rPr>
              <a:t>-2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327655" y="5198251"/>
            <a:ext cx="1208566" cy="643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是</a:t>
            </a: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EC842F2B-1E47-4C2A-9B05-E68EEAE12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49757" y="4369018"/>
            <a:ext cx="3087219" cy="45999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SzPct val="90000"/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Na</a:t>
            </a:r>
            <a:r>
              <a:rPr kumimoji="1" lang="en-US" altLang="zh-CN" sz="2400" b="1" baseline="-10000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O+CO</a:t>
            </a:r>
            <a:r>
              <a:rPr kumimoji="1" lang="en-US" altLang="zh-CN" sz="2400" b="1" baseline="-10000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=Na</a:t>
            </a:r>
            <a:r>
              <a:rPr kumimoji="1" lang="en-US" altLang="zh-CN" sz="2400" b="1" baseline="-10000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kumimoji="1" lang="en-US" altLang="zh-CN" sz="2400" b="1" baseline="-10000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kumimoji="1" lang="en-US" altLang="zh-CN" sz="24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endParaRPr kumimoji="1"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方正舒体" panose="02010601030101010101" pitchFamily="2" charset="-122"/>
            </a:endParaRPr>
          </a:p>
        </p:txBody>
      </p:sp>
      <p:sp>
        <p:nvSpPr>
          <p:cNvPr id="11" name="Text Box 39">
            <a:extLst>
              <a:ext uri="{FF2B5EF4-FFF2-40B4-BE49-F238E27FC236}">
                <a16:creationId xmlns:a16="http://schemas.microsoft.com/office/drawing/2014/main" id="{BE87DC15-A693-4FCB-81B4-4CCF196AB4A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23018" y="3480212"/>
            <a:ext cx="3303802" cy="398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kumimoji="1"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2Na</a:t>
            </a:r>
            <a:r>
              <a:rPr kumimoji="1" lang="en-US" altLang="zh-CN" sz="2000" b="1" baseline="-10000" dirty="0">
                <a:solidFill>
                  <a:srgbClr val="00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O</a:t>
            </a:r>
            <a:r>
              <a:rPr kumimoji="1" lang="en-US" altLang="zh-CN" sz="2000" b="1" baseline="-10000" dirty="0">
                <a:solidFill>
                  <a:srgbClr val="00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+2H</a:t>
            </a:r>
            <a:r>
              <a:rPr kumimoji="1" lang="en-US" altLang="zh-CN" sz="2000" b="1" baseline="-10000" dirty="0">
                <a:solidFill>
                  <a:srgbClr val="00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O=4NaOH+O</a:t>
            </a:r>
            <a:r>
              <a:rPr kumimoji="1" lang="en-US" altLang="zh-CN" sz="2000" b="1" baseline="-10000" dirty="0">
                <a:solidFill>
                  <a:srgbClr val="00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↑</a:t>
            </a:r>
          </a:p>
        </p:txBody>
      </p:sp>
      <p:sp>
        <p:nvSpPr>
          <p:cNvPr id="13" name="Text Box 3">
            <a:extLst>
              <a:ext uri="{FF2B5EF4-FFF2-40B4-BE49-F238E27FC236}">
                <a16:creationId xmlns:a16="http://schemas.microsoft.com/office/drawing/2014/main" id="{B8CA0D02-5489-4539-8AF0-37508B4B4F9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8903" y="4281389"/>
            <a:ext cx="3521006" cy="398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SzPct val="90000"/>
            </a:pPr>
            <a:r>
              <a:rPr kumimoji="1"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2Na</a:t>
            </a:r>
            <a:r>
              <a:rPr kumimoji="1" lang="en-US" altLang="zh-CN" sz="2000" b="1" baseline="-10000" dirty="0">
                <a:solidFill>
                  <a:srgbClr val="00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O</a:t>
            </a:r>
            <a:r>
              <a:rPr kumimoji="1" lang="en-US" altLang="zh-CN" sz="2000" b="1" baseline="-10000" dirty="0">
                <a:solidFill>
                  <a:srgbClr val="00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+2CO</a:t>
            </a:r>
            <a:r>
              <a:rPr kumimoji="1" lang="en-US" altLang="zh-CN" sz="2000" b="1" baseline="-25000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kumimoji="1"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=2Na</a:t>
            </a:r>
            <a:r>
              <a:rPr kumimoji="1" lang="en-US" altLang="zh-CN" sz="2000" b="1" baseline="-10000" dirty="0">
                <a:solidFill>
                  <a:srgbClr val="00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CO</a:t>
            </a:r>
            <a:r>
              <a:rPr kumimoji="1" lang="en-US" altLang="zh-CN" sz="2000" b="1" baseline="-10000" dirty="0">
                <a:solidFill>
                  <a:srgbClr val="00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kumimoji="1" lang="en-US" altLang="zh-CN" sz="20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+O</a:t>
            </a:r>
            <a:r>
              <a:rPr kumimoji="1" lang="en-US" altLang="zh-CN" sz="2000" b="1" baseline="-10000" dirty="0">
                <a:solidFill>
                  <a:srgbClr val="0000FF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</a:p>
        </p:txBody>
      </p:sp>
      <p:sp>
        <p:nvSpPr>
          <p:cNvPr id="15" name="Text Box 43">
            <a:extLst>
              <a:ext uri="{FF2B5EF4-FFF2-40B4-BE49-F238E27FC236}">
                <a16:creationId xmlns:a16="http://schemas.microsoft.com/office/drawing/2014/main" id="{D30FD1F9-59FF-45D3-BA39-1AAA0CE54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95620" y="5044512"/>
            <a:ext cx="39144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否</a:t>
            </a:r>
          </a:p>
        </p:txBody>
      </p:sp>
      <p:sp>
        <p:nvSpPr>
          <p:cNvPr id="16" name="Rectangle 69">
            <a:extLst>
              <a:ext uri="{FF2B5EF4-FFF2-40B4-BE49-F238E27FC236}">
                <a16:creationId xmlns:a16="http://schemas.microsoft.com/office/drawing/2014/main" id="{3231A05E-6767-483C-A23A-369E95ABB6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74370" y="5751591"/>
            <a:ext cx="3070071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zh-CN" altLang="en-US" sz="2800" b="1" dirty="0"/>
              <a:t>供氧剂、氧化剂、</a:t>
            </a:r>
            <a:endParaRPr lang="en-US" altLang="zh-CN" sz="2800" b="1" dirty="0"/>
          </a:p>
          <a:p>
            <a:r>
              <a:rPr lang="zh-CN" altLang="en-US" sz="2800" b="1" dirty="0"/>
              <a:t>漂白剂</a:t>
            </a:r>
          </a:p>
        </p:txBody>
      </p:sp>
      <p:sp>
        <p:nvSpPr>
          <p:cNvPr id="4" name="箭头: 右 3">
            <a:hlinkClick r:id="rId2" action="ppaction://hlinksldjump"/>
            <a:extLst>
              <a:ext uri="{FF2B5EF4-FFF2-40B4-BE49-F238E27FC236}">
                <a16:creationId xmlns:a16="http://schemas.microsoft.com/office/drawing/2014/main" id="{82DF3259-9958-4CB1-BF2C-5D6521B261DA}"/>
              </a:ext>
            </a:extLst>
          </p:cNvPr>
          <p:cNvSpPr/>
          <p:nvPr/>
        </p:nvSpPr>
        <p:spPr>
          <a:xfrm>
            <a:off x="4572000" y="6394224"/>
            <a:ext cx="360040" cy="25236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402951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Text Box 2"/>
          <p:cNvSpPr txBox="1">
            <a:spLocks noChangeArrowheads="1"/>
          </p:cNvSpPr>
          <p:nvPr/>
        </p:nvSpPr>
        <p:spPr bwMode="auto">
          <a:xfrm>
            <a:off x="2195513" y="-26988"/>
            <a:ext cx="3708400" cy="6413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7150" cmpd="thinThick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3600" b="1"/>
              <a:t>一、钠的化合物</a:t>
            </a:r>
          </a:p>
        </p:txBody>
      </p:sp>
      <p:sp>
        <p:nvSpPr>
          <p:cNvPr id="375811" name="Text Box 3"/>
          <p:cNvSpPr txBox="1">
            <a:spLocks noChangeArrowheads="1"/>
          </p:cNvSpPr>
          <p:nvPr/>
        </p:nvSpPr>
        <p:spPr bwMode="auto">
          <a:xfrm>
            <a:off x="179388" y="1889125"/>
            <a:ext cx="3456508" cy="461665"/>
          </a:xfrm>
          <a:prstGeom prst="rect">
            <a:avLst/>
          </a:prstGeom>
          <a:solidFill>
            <a:srgbClr val="89CFFF"/>
          </a:solidFill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/>
              <a:t>一、过氧化钠和氧化钠</a:t>
            </a:r>
          </a:p>
        </p:txBody>
      </p:sp>
      <p:sp>
        <p:nvSpPr>
          <p:cNvPr id="375812" name="Text Box 4"/>
          <p:cNvSpPr txBox="1">
            <a:spLocks noChangeArrowheads="1"/>
          </p:cNvSpPr>
          <p:nvPr/>
        </p:nvSpPr>
        <p:spPr bwMode="auto">
          <a:xfrm>
            <a:off x="179388" y="2897922"/>
            <a:ext cx="3456508" cy="461665"/>
          </a:xfrm>
          <a:prstGeom prst="rect">
            <a:avLst/>
          </a:prstGeom>
          <a:solidFill>
            <a:srgbClr val="89CFFF"/>
          </a:solidFill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/>
              <a:t>二、碳酸钠和碳酸氢钠</a:t>
            </a:r>
          </a:p>
        </p:txBody>
      </p:sp>
      <p:sp>
        <p:nvSpPr>
          <p:cNvPr id="375813" name="Rectangle 5"/>
          <p:cNvSpPr>
            <a:spLocks noChangeArrowheads="1"/>
          </p:cNvSpPr>
          <p:nvPr/>
        </p:nvSpPr>
        <p:spPr bwMode="auto">
          <a:xfrm>
            <a:off x="179388" y="4186238"/>
            <a:ext cx="8785225" cy="262731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pic>
        <p:nvPicPr>
          <p:cNvPr id="375814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0113" y="4076700"/>
            <a:ext cx="232410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3779838" y="4276725"/>
            <a:ext cx="2398712" cy="2581275"/>
            <a:chOff x="2608" y="2547"/>
            <a:chExt cx="1511" cy="1626"/>
          </a:xfrm>
        </p:grpSpPr>
        <p:pic>
          <p:nvPicPr>
            <p:cNvPr id="27663" name="Picture 9" descr="20060324113012_34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8" y="2547"/>
              <a:ext cx="1511" cy="1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64" name="Text Box 10"/>
            <p:cNvSpPr txBox="1">
              <a:spLocks noChangeArrowheads="1"/>
            </p:cNvSpPr>
            <p:nvPr/>
          </p:nvSpPr>
          <p:spPr bwMode="auto">
            <a:xfrm>
              <a:off x="2972" y="3885"/>
              <a:ext cx="98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2400" b="1">
                  <a:solidFill>
                    <a:srgbClr val="FF0000"/>
                  </a:solidFill>
                </a:rPr>
                <a:t>苏打饼干</a:t>
              </a: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6677025" y="4238625"/>
            <a:ext cx="2432050" cy="2549525"/>
            <a:chOff x="4047" y="2551"/>
            <a:chExt cx="1532" cy="1606"/>
          </a:xfrm>
        </p:grpSpPr>
        <p:pic>
          <p:nvPicPr>
            <p:cNvPr id="27661" name="Picture 12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7" y="2551"/>
              <a:ext cx="1421" cy="1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7662" name="Text Box 13"/>
            <p:cNvSpPr txBox="1">
              <a:spLocks noChangeArrowheads="1"/>
            </p:cNvSpPr>
            <p:nvPr/>
          </p:nvSpPr>
          <p:spPr bwMode="auto">
            <a:xfrm>
              <a:off x="4206" y="3908"/>
              <a:ext cx="13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1800" b="1"/>
                <a:t>胃药</a:t>
              </a:r>
              <a:r>
                <a:rPr lang="en-US" altLang="zh-CN" sz="1800" b="1"/>
                <a:t>---NaHCO</a:t>
              </a:r>
              <a:r>
                <a:rPr lang="en-US" altLang="zh-CN" sz="1800" b="1" baseline="-25000"/>
                <a:t>3</a:t>
              </a:r>
              <a:r>
                <a:rPr lang="zh-CN" altLang="en-US" sz="1800" b="1"/>
                <a:t>片</a:t>
              </a:r>
            </a:p>
          </p:txBody>
        </p:sp>
      </p:grpSp>
      <p:sp>
        <p:nvSpPr>
          <p:cNvPr id="27657" name="Text Box 14"/>
          <p:cNvSpPr txBox="1">
            <a:spLocks noChangeArrowheads="1"/>
          </p:cNvSpPr>
          <p:nvPr/>
        </p:nvSpPr>
        <p:spPr bwMode="auto">
          <a:xfrm>
            <a:off x="287338" y="944563"/>
            <a:ext cx="3744912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en-US" sz="1800" b="1"/>
          </a:p>
        </p:txBody>
      </p:sp>
      <p:sp>
        <p:nvSpPr>
          <p:cNvPr id="375823" name="Text Box 15"/>
          <p:cNvSpPr txBox="1">
            <a:spLocks noChangeArrowheads="1"/>
          </p:cNvSpPr>
          <p:nvPr/>
        </p:nvSpPr>
        <p:spPr bwMode="auto">
          <a:xfrm>
            <a:off x="179388" y="1268413"/>
            <a:ext cx="3205162" cy="557212"/>
          </a:xfrm>
          <a:prstGeom prst="rect">
            <a:avLst/>
          </a:prstGeom>
          <a:solidFill>
            <a:srgbClr val="003300"/>
          </a:solidFill>
          <a:ln w="38100" cmpd="dbl" algn="ctr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FFFF00"/>
                </a:solidFill>
              </a:rPr>
              <a:t>    生活中的疑问</a:t>
            </a:r>
          </a:p>
        </p:txBody>
      </p:sp>
      <p:sp>
        <p:nvSpPr>
          <p:cNvPr id="375825" name="Text Box 17"/>
          <p:cNvSpPr txBox="1">
            <a:spLocks noChangeArrowheads="1"/>
          </p:cNvSpPr>
          <p:nvPr/>
        </p:nvSpPr>
        <p:spPr bwMode="auto">
          <a:xfrm>
            <a:off x="0" y="2303627"/>
            <a:ext cx="8569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/>
              <a:t>1.</a:t>
            </a:r>
            <a:r>
              <a:rPr lang="zh-CN" altLang="en-US" sz="2400" b="1" dirty="0"/>
              <a:t>碳酸氢钠干粉灭火器中灭火剂主要是碳酸氢钠，加工饼干、蛋糕等食品时也常用到碳酸氢钠，碳酸氢钠起什么作用？</a:t>
            </a:r>
          </a:p>
        </p:txBody>
      </p:sp>
      <p:sp>
        <p:nvSpPr>
          <p:cNvPr id="375826" name="Text Box 18"/>
          <p:cNvSpPr txBox="1">
            <a:spLocks noChangeArrowheads="1"/>
          </p:cNvSpPr>
          <p:nvPr/>
        </p:nvSpPr>
        <p:spPr bwMode="auto">
          <a:xfrm>
            <a:off x="179388" y="3254375"/>
            <a:ext cx="8569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/>
              <a:t>2.</a:t>
            </a:r>
            <a:r>
              <a:rPr lang="zh-CN" altLang="en-US" sz="2400" b="1" dirty="0"/>
              <a:t>患有胃病的人常因胃酸分泌过多而不适，碳酸氢钠片能减轻病人的不适感，为什么？</a:t>
            </a:r>
          </a:p>
        </p:txBody>
      </p:sp>
    </p:spTree>
    <p:extLst>
      <p:ext uri="{BB962C8B-B14F-4D97-AF65-F5344CB8AC3E}">
        <p14:creationId xmlns:p14="http://schemas.microsoft.com/office/powerpoint/2010/main" val="2502315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2.22222E-6 L 0.00191 -0.17153 " pathEditMode="relative" rAng="0" ptsTypes="AA">
                                      <p:cBhvr>
                                        <p:cTn id="14" dur="500" fill="hold"/>
                                        <p:tgtEl>
                                          <p:spTgt spid="3758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7" y="-8588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1.48148E-6 L 3.05556E-6 -0.31991 " pathEditMode="relative" rAng="0" ptsTypes="AA">
                                      <p:cBhvr>
                                        <p:cTn id="16" dur="500" fill="hold"/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5995"/>
                                    </p:animMotion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500" fill="hold"/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500" fill="hold"/>
                                        <p:tgtEl>
                                          <p:spTgt spid="3758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5810" grpId="0"/>
      <p:bldP spid="375811" grpId="0" animBg="1"/>
      <p:bldP spid="375811" grpId="1" animBg="1"/>
      <p:bldP spid="375812" grpId="0" animBg="1"/>
      <p:bldP spid="375812" grpId="1" animBg="1"/>
      <p:bldP spid="375813" grpId="0" animBg="1"/>
      <p:bldP spid="375823" grpId="0" animBg="1"/>
      <p:bldP spid="375825" grpId="0"/>
      <p:bldP spid="37582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/>
          </p:cNvSpPr>
          <p:nvPr/>
        </p:nvSpPr>
        <p:spPr bwMode="auto">
          <a:xfrm>
            <a:off x="415557" y="693298"/>
            <a:ext cx="1564155" cy="553998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1" hangingPunct="1"/>
            <a:r>
              <a:rPr lang="zh-CN" altLang="en-US" sz="3000" dirty="0"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实验一</a:t>
            </a:r>
          </a:p>
        </p:txBody>
      </p:sp>
      <p:graphicFrame>
        <p:nvGraphicFramePr>
          <p:cNvPr id="71683" name="Group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9770791"/>
              </p:ext>
            </p:extLst>
          </p:nvPr>
        </p:nvGraphicFramePr>
        <p:xfrm>
          <a:off x="325948" y="1470597"/>
          <a:ext cx="8642350" cy="5011103"/>
        </p:xfrm>
        <a:graphic>
          <a:graphicData uri="http://schemas.openxmlformats.org/drawingml/2006/table">
            <a:tbl>
              <a:tblPr/>
              <a:tblGrid>
                <a:gridCol w="27368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68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68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6360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隶书" pitchFamily="49" charset="-122"/>
                          <a:cs typeface="Arial Unicode MS" charset="-122"/>
                        </a:rPr>
                        <a:t>步骤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隶书" pitchFamily="49" charset="-122"/>
                          <a:cs typeface="Arial Unicode MS" charset="-122"/>
                        </a:rPr>
                        <a:t>Na</a:t>
                      </a:r>
                      <a:r>
                        <a:rPr kumimoji="0" lang="en-US" altLang="zh-CN" sz="3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隶书" pitchFamily="49" charset="-122"/>
                          <a:cs typeface="Arial Unicode MS" charset="-122"/>
                        </a:rPr>
                        <a:t>2</a:t>
                      </a:r>
                      <a:r>
                        <a:rPr kumimoji="0" lang="en-US" altLang="zh-CN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隶书" pitchFamily="49" charset="-122"/>
                          <a:cs typeface="Arial Unicode MS" charset="-122"/>
                        </a:rPr>
                        <a:t>CO</a:t>
                      </a:r>
                      <a:r>
                        <a:rPr kumimoji="0" lang="en-US" altLang="zh-CN" sz="3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隶书" pitchFamily="49" charset="-122"/>
                          <a:cs typeface="Arial Unicode MS" charset="-122"/>
                        </a:rPr>
                        <a:t>3</a:t>
                      </a:r>
                      <a:endParaRPr kumimoji="0" lang="en-US" altLang="zh-CN" sz="3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隶书" pitchFamily="49" charset="-122"/>
                        <a:cs typeface="Arial Unicode MS" charset="-122"/>
                      </a:endParaRPr>
                    </a:p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3200" b="1" i="0" u="none" strike="noStrike" cap="none" normalizeH="0" baseline="-3000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itchFamily="34" charset="0"/>
                        <a:ea typeface="隶书" pitchFamily="49" charset="-122"/>
                        <a:cs typeface="Arial Unicode MS" charset="-122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NaHCO</a:t>
                      </a:r>
                      <a:r>
                        <a:rPr kumimoji="0" lang="en-US" altLang="zh-CN" sz="3200" b="1" i="0" u="none" strike="noStrike" cap="none" normalizeH="0" baseline="-30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itchFamily="34" charset="0"/>
                          <a:ea typeface="宋体" pitchFamily="2" charset="-122"/>
                        </a:rPr>
                        <a:t>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6863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charset="-122"/>
                        <a:ea typeface="宋体" pitchFamily="2" charset="-122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-122"/>
                          <a:ea typeface="宋体" pitchFamily="2" charset="-122"/>
                        </a:rPr>
                        <a:t>①</a:t>
                      </a: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-122"/>
                          <a:ea typeface="宋体" pitchFamily="2" charset="-122"/>
                        </a:rPr>
                        <a:t>加入</a:t>
                      </a: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几滴</a:t>
                      </a: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-122"/>
                          <a:ea typeface="宋体" pitchFamily="2" charset="-122"/>
                        </a:rPr>
                        <a:t>水，用手触摸外壁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3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charset="-122"/>
                        <a:ea typeface="宋体" pitchFamily="2" charset="-122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-122"/>
                          <a:ea typeface="宋体" pitchFamily="2" charset="-122"/>
                        </a:rPr>
                        <a:t>②加</a:t>
                      </a: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10mL</a:t>
                      </a: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-122"/>
                          <a:ea typeface="宋体" pitchFamily="2" charset="-122"/>
                        </a:rPr>
                        <a:t>水振荡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charset="-122"/>
                        <a:ea typeface="宋体" pitchFamily="2" charset="-122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charset="-122"/>
                        <a:ea typeface="宋体" pitchFamily="2" charset="-122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-122"/>
                          <a:ea typeface="宋体" pitchFamily="2" charset="-122"/>
                        </a:rPr>
                        <a:t>③加</a:t>
                      </a: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宋体" pitchFamily="2" charset="-122"/>
                        </a:rPr>
                        <a:t>1~2</a:t>
                      </a: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-122"/>
                          <a:ea typeface="宋体" pitchFamily="2" charset="-122"/>
                        </a:rPr>
                        <a:t>滴酚酞溶液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3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Unicode MS" charset="-122"/>
                        <a:ea typeface="宋体" pitchFamily="2" charset="-122"/>
                      </a:endParaRP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Unicode MS" charset="-122"/>
                          <a:ea typeface="宋体" pitchFamily="2" charset="-122"/>
                        </a:rPr>
                        <a:t>   初步结论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3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3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宋体" pitchFamily="2" charset="-122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1697" name="Rectangle 17"/>
          <p:cNvSpPr>
            <a:spLocks noChangeArrowheads="1"/>
          </p:cNvSpPr>
          <p:nvPr/>
        </p:nvSpPr>
        <p:spPr bwMode="auto">
          <a:xfrm>
            <a:off x="3351723" y="2405635"/>
            <a:ext cx="266382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000" b="1">
                <a:solidFill>
                  <a:srgbClr val="FF0000"/>
                </a:solidFill>
                <a:ea typeface="隶书" pitchFamily="49" charset="-122"/>
              </a:rPr>
              <a:t>加水结块；</a:t>
            </a:r>
          </a:p>
          <a:p>
            <a:pPr eaLnBrk="1" hangingPunct="1"/>
            <a:r>
              <a:rPr lang="zh-CN" altLang="en-US" sz="3000" b="1">
                <a:solidFill>
                  <a:srgbClr val="FF0000"/>
                </a:solidFill>
                <a:ea typeface="隶书" pitchFamily="49" charset="-122"/>
              </a:rPr>
              <a:t>放热</a:t>
            </a:r>
          </a:p>
        </p:txBody>
      </p:sp>
      <p:sp>
        <p:nvSpPr>
          <p:cNvPr id="71698" name="Rectangle 18"/>
          <p:cNvSpPr>
            <a:spLocks noChangeArrowheads="1"/>
          </p:cNvSpPr>
          <p:nvPr/>
        </p:nvSpPr>
        <p:spPr bwMode="auto">
          <a:xfrm>
            <a:off x="5799648" y="2405635"/>
            <a:ext cx="3348037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000" b="1">
                <a:solidFill>
                  <a:srgbClr val="FF0000"/>
                </a:solidFill>
                <a:ea typeface="隶书" pitchFamily="49" charset="-122"/>
              </a:rPr>
              <a:t>加水部分溶解；</a:t>
            </a:r>
          </a:p>
          <a:p>
            <a:pPr eaLnBrk="1" hangingPunct="1"/>
            <a:r>
              <a:rPr lang="zh-CN" altLang="en-US" sz="3000" b="1">
                <a:solidFill>
                  <a:srgbClr val="FF0000"/>
                </a:solidFill>
                <a:ea typeface="隶书" pitchFamily="49" charset="-122"/>
              </a:rPr>
              <a:t>感受不到热量变化</a:t>
            </a:r>
          </a:p>
        </p:txBody>
      </p:sp>
      <p:sp>
        <p:nvSpPr>
          <p:cNvPr id="71699" name="Rectangle 19"/>
          <p:cNvSpPr>
            <a:spLocks noChangeArrowheads="1"/>
          </p:cNvSpPr>
          <p:nvPr/>
        </p:nvSpPr>
        <p:spPr bwMode="auto">
          <a:xfrm>
            <a:off x="2991360" y="3342260"/>
            <a:ext cx="2924175" cy="10064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zh-CN" sz="3000">
                <a:solidFill>
                  <a:srgbClr val="993300"/>
                </a:solidFill>
                <a:ea typeface="隶书" pitchFamily="49" charset="-122"/>
              </a:rPr>
              <a:t> </a:t>
            </a:r>
            <a:r>
              <a:rPr lang="zh-CN" altLang="en-US" sz="3000" b="1">
                <a:solidFill>
                  <a:srgbClr val="FF0000"/>
                </a:solidFill>
                <a:ea typeface="隶书" pitchFamily="49" charset="-122"/>
              </a:rPr>
              <a:t>振荡时间长时   可溶解</a:t>
            </a:r>
            <a:r>
              <a:rPr lang="zh-CN" altLang="en-US" sz="3000">
                <a:solidFill>
                  <a:srgbClr val="FF0000"/>
                </a:solidFill>
                <a:ea typeface="隶书" pitchFamily="49" charset="-122"/>
              </a:rPr>
              <a:t> </a:t>
            </a:r>
          </a:p>
        </p:txBody>
      </p:sp>
      <p:sp>
        <p:nvSpPr>
          <p:cNvPr id="71700" name="Rectangle 20"/>
          <p:cNvSpPr>
            <a:spLocks noChangeArrowheads="1"/>
          </p:cNvSpPr>
          <p:nvPr/>
        </p:nvSpPr>
        <p:spPr bwMode="auto">
          <a:xfrm>
            <a:off x="6015548" y="3486722"/>
            <a:ext cx="2843212" cy="5492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zh-CN" altLang="en-US" sz="3000" b="1">
                <a:solidFill>
                  <a:srgbClr val="FF0000"/>
                </a:solidFill>
                <a:ea typeface="隶书" pitchFamily="49" charset="-122"/>
              </a:rPr>
              <a:t>固体量减少</a:t>
            </a:r>
          </a:p>
        </p:txBody>
      </p:sp>
      <p:sp>
        <p:nvSpPr>
          <p:cNvPr id="71701" name="Rectangle 21"/>
          <p:cNvSpPr>
            <a:spLocks noChangeArrowheads="1"/>
          </p:cNvSpPr>
          <p:nvPr/>
        </p:nvSpPr>
        <p:spPr bwMode="auto">
          <a:xfrm>
            <a:off x="3031048" y="4737672"/>
            <a:ext cx="27336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3000" b="1">
                <a:solidFill>
                  <a:srgbClr val="FF0000"/>
                </a:solidFill>
                <a:ea typeface="隶书" pitchFamily="49" charset="-122"/>
              </a:rPr>
              <a:t>溶液变红</a:t>
            </a:r>
            <a:r>
              <a:rPr lang="en-US" altLang="zh-CN" sz="3000" b="1">
                <a:solidFill>
                  <a:srgbClr val="FF0000"/>
                </a:solidFill>
                <a:ea typeface="隶书" pitchFamily="49" charset="-122"/>
              </a:rPr>
              <a:t>(</a:t>
            </a:r>
            <a:r>
              <a:rPr lang="zh-CN" altLang="en-US" sz="3000" b="1">
                <a:solidFill>
                  <a:srgbClr val="FF0000"/>
                </a:solidFill>
                <a:ea typeface="隶书" pitchFamily="49" charset="-122"/>
              </a:rPr>
              <a:t>较深</a:t>
            </a:r>
            <a:r>
              <a:rPr lang="en-US" altLang="zh-CN" sz="3000" b="1">
                <a:solidFill>
                  <a:srgbClr val="FF0000"/>
                </a:solidFill>
                <a:ea typeface="隶书" pitchFamily="49" charset="-122"/>
              </a:rPr>
              <a:t>)</a:t>
            </a:r>
          </a:p>
        </p:txBody>
      </p:sp>
      <p:sp>
        <p:nvSpPr>
          <p:cNvPr id="71702" name="Rectangle 22"/>
          <p:cNvSpPr>
            <a:spLocks noChangeArrowheads="1"/>
          </p:cNvSpPr>
          <p:nvPr/>
        </p:nvSpPr>
        <p:spPr bwMode="auto">
          <a:xfrm>
            <a:off x="6128260" y="4737672"/>
            <a:ext cx="247967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1" hangingPunct="1"/>
            <a:r>
              <a:rPr lang="zh-CN" altLang="en-US" sz="3000" b="1">
                <a:solidFill>
                  <a:srgbClr val="FF0000"/>
                </a:solidFill>
                <a:ea typeface="隶书" pitchFamily="49" charset="-122"/>
              </a:rPr>
              <a:t>溶液变微红色</a:t>
            </a:r>
          </a:p>
        </p:txBody>
      </p:sp>
      <p:grpSp>
        <p:nvGrpSpPr>
          <p:cNvPr id="71703" name="Group 23"/>
          <p:cNvGrpSpPr>
            <a:grpSpLocks/>
          </p:cNvGrpSpPr>
          <p:nvPr/>
        </p:nvGrpSpPr>
        <p:grpSpPr bwMode="auto">
          <a:xfrm>
            <a:off x="327535" y="3413697"/>
            <a:ext cx="8640763" cy="1873250"/>
            <a:chOff x="204" y="1842"/>
            <a:chExt cx="5443" cy="1180"/>
          </a:xfrm>
        </p:grpSpPr>
        <p:sp>
          <p:nvSpPr>
            <p:cNvPr id="71704" name="Line 24"/>
            <p:cNvSpPr>
              <a:spLocks noChangeShapeType="1"/>
            </p:cNvSpPr>
            <p:nvPr/>
          </p:nvSpPr>
          <p:spPr bwMode="auto">
            <a:xfrm>
              <a:off x="204" y="1842"/>
              <a:ext cx="54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05" name="Line 25"/>
            <p:cNvSpPr>
              <a:spLocks noChangeShapeType="1"/>
            </p:cNvSpPr>
            <p:nvPr/>
          </p:nvSpPr>
          <p:spPr bwMode="auto">
            <a:xfrm>
              <a:off x="204" y="2432"/>
              <a:ext cx="54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71706" name="Line 26"/>
            <p:cNvSpPr>
              <a:spLocks noChangeShapeType="1"/>
            </p:cNvSpPr>
            <p:nvPr/>
          </p:nvSpPr>
          <p:spPr bwMode="auto">
            <a:xfrm>
              <a:off x="204" y="3022"/>
              <a:ext cx="544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71707" name="Rectangle 27"/>
          <p:cNvSpPr>
            <a:spLocks noChangeArrowheads="1"/>
          </p:cNvSpPr>
          <p:nvPr/>
        </p:nvSpPr>
        <p:spPr bwMode="auto">
          <a:xfrm>
            <a:off x="3135823" y="5863210"/>
            <a:ext cx="5616575" cy="549275"/>
          </a:xfrm>
          <a:prstGeom prst="rect">
            <a:avLst/>
          </a:prstGeom>
          <a:solidFill>
            <a:srgbClr val="CC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zh-CN" sz="3000" dirty="0">
                <a:solidFill>
                  <a:srgbClr val="993300"/>
                </a:solidFill>
                <a:ea typeface="隶书" pitchFamily="49" charset="-122"/>
              </a:rPr>
              <a:t> </a:t>
            </a:r>
            <a:r>
              <a:rPr lang="zh-CN" altLang="en-US" sz="3000" b="1" dirty="0">
                <a:solidFill>
                  <a:srgbClr val="993300"/>
                </a:solidFill>
                <a:ea typeface="隶书" pitchFamily="49" charset="-122"/>
              </a:rPr>
              <a:t>溶液碱性</a:t>
            </a:r>
            <a:r>
              <a:rPr lang="en-US" altLang="zh-CN" sz="3000" b="1" dirty="0">
                <a:solidFill>
                  <a:srgbClr val="993300"/>
                </a:solidFill>
                <a:ea typeface="隶书" pitchFamily="49" charset="-122"/>
              </a:rPr>
              <a:t>:Na</a:t>
            </a:r>
            <a:r>
              <a:rPr lang="en-US" altLang="zh-CN" sz="3000" b="1" baseline="-25000" dirty="0">
                <a:solidFill>
                  <a:srgbClr val="993300"/>
                </a:solidFill>
                <a:ea typeface="隶书" pitchFamily="49" charset="-122"/>
              </a:rPr>
              <a:t>2</a:t>
            </a:r>
            <a:r>
              <a:rPr lang="en-US" altLang="zh-CN" sz="3000" b="1" dirty="0">
                <a:solidFill>
                  <a:srgbClr val="993300"/>
                </a:solidFill>
                <a:ea typeface="隶书" pitchFamily="49" charset="-122"/>
              </a:rPr>
              <a:t>CO</a:t>
            </a:r>
            <a:r>
              <a:rPr lang="en-US" altLang="zh-CN" sz="3000" b="1" baseline="-25000" dirty="0">
                <a:solidFill>
                  <a:srgbClr val="993300"/>
                </a:solidFill>
                <a:ea typeface="隶书" pitchFamily="49" charset="-122"/>
              </a:rPr>
              <a:t>3</a:t>
            </a:r>
            <a:r>
              <a:rPr lang="en-US" altLang="zh-CN" sz="3000" b="1" dirty="0">
                <a:solidFill>
                  <a:srgbClr val="993300"/>
                </a:solidFill>
                <a:ea typeface="隶书" pitchFamily="49" charset="-122"/>
              </a:rPr>
              <a:t>&gt;NaHCO</a:t>
            </a:r>
            <a:r>
              <a:rPr lang="en-US" altLang="zh-CN" sz="3000" b="1" baseline="-25000" dirty="0">
                <a:solidFill>
                  <a:srgbClr val="993300"/>
                </a:solidFill>
                <a:ea typeface="隶书" pitchFamily="49" charset="-122"/>
              </a:rPr>
              <a:t>3</a:t>
            </a:r>
            <a:endParaRPr lang="en-US" altLang="zh-CN" sz="900" b="1" dirty="0">
              <a:solidFill>
                <a:srgbClr val="993300"/>
              </a:solidFill>
              <a:ea typeface="隶书" pitchFamily="49" charset="-122"/>
            </a:endParaRPr>
          </a:p>
        </p:txBody>
      </p:sp>
      <p:sp>
        <p:nvSpPr>
          <p:cNvPr id="71715" name="Rectangle 35"/>
          <p:cNvSpPr>
            <a:spLocks noChangeArrowheads="1"/>
          </p:cNvSpPr>
          <p:nvPr/>
        </p:nvSpPr>
        <p:spPr bwMode="auto">
          <a:xfrm>
            <a:off x="3135823" y="5313935"/>
            <a:ext cx="5616575" cy="549275"/>
          </a:xfrm>
          <a:prstGeom prst="rect">
            <a:avLst/>
          </a:prstGeom>
          <a:solidFill>
            <a:srgbClr val="CC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zh-CN" sz="3000" b="1" dirty="0">
                <a:solidFill>
                  <a:srgbClr val="993300"/>
                </a:solidFill>
                <a:ea typeface="隶书" pitchFamily="49" charset="-122"/>
              </a:rPr>
              <a:t> </a:t>
            </a:r>
            <a:r>
              <a:rPr lang="zh-CN" altLang="en-US" sz="3000" b="1" dirty="0">
                <a:solidFill>
                  <a:srgbClr val="993300"/>
                </a:solidFill>
                <a:ea typeface="隶书" pitchFamily="49" charset="-122"/>
              </a:rPr>
              <a:t>水溶性</a:t>
            </a:r>
            <a:r>
              <a:rPr lang="en-US" altLang="zh-CN" sz="3000" b="1" dirty="0">
                <a:solidFill>
                  <a:srgbClr val="993300"/>
                </a:solidFill>
                <a:ea typeface="隶书" pitchFamily="49" charset="-122"/>
              </a:rPr>
              <a:t>:Na</a:t>
            </a:r>
            <a:r>
              <a:rPr lang="en-US" altLang="zh-CN" sz="3000" b="1" baseline="-25000" dirty="0">
                <a:solidFill>
                  <a:srgbClr val="993300"/>
                </a:solidFill>
                <a:ea typeface="隶书" pitchFamily="49" charset="-122"/>
              </a:rPr>
              <a:t>2</a:t>
            </a:r>
            <a:r>
              <a:rPr lang="en-US" altLang="zh-CN" sz="3000" b="1" dirty="0">
                <a:solidFill>
                  <a:srgbClr val="993300"/>
                </a:solidFill>
                <a:ea typeface="隶书" pitchFamily="49" charset="-122"/>
              </a:rPr>
              <a:t>CO</a:t>
            </a:r>
            <a:r>
              <a:rPr lang="en-US" altLang="zh-CN" sz="3000" b="1" baseline="-25000" dirty="0">
                <a:solidFill>
                  <a:srgbClr val="993300"/>
                </a:solidFill>
                <a:ea typeface="隶书" pitchFamily="49" charset="-122"/>
              </a:rPr>
              <a:t>3</a:t>
            </a:r>
            <a:r>
              <a:rPr lang="en-US" altLang="zh-CN" sz="3000" b="1" dirty="0">
                <a:solidFill>
                  <a:srgbClr val="993300"/>
                </a:solidFill>
                <a:ea typeface="隶书" pitchFamily="49" charset="-122"/>
              </a:rPr>
              <a:t>&gt;NaHCO</a:t>
            </a:r>
            <a:r>
              <a:rPr lang="en-US" altLang="zh-CN" sz="3000" b="1" baseline="-25000" dirty="0">
                <a:solidFill>
                  <a:srgbClr val="993300"/>
                </a:solidFill>
                <a:ea typeface="隶书" pitchFamily="49" charset="-122"/>
              </a:rPr>
              <a:t>3</a:t>
            </a:r>
            <a:endParaRPr lang="en-US" altLang="zh-CN" sz="3000" b="1" dirty="0">
              <a:solidFill>
                <a:srgbClr val="993300"/>
              </a:solidFill>
              <a:ea typeface="隶书" pitchFamily="49" charset="-122"/>
            </a:endParaRPr>
          </a:p>
        </p:txBody>
      </p:sp>
      <p:grpSp>
        <p:nvGrpSpPr>
          <p:cNvPr id="25" name="Group 2">
            <a:extLst>
              <a:ext uri="{FF2B5EF4-FFF2-40B4-BE49-F238E27FC236}">
                <a16:creationId xmlns:a16="http://schemas.microsoft.com/office/drawing/2014/main" id="{DAAC6D2F-1155-455F-B81A-D55E059B1684}"/>
              </a:ext>
            </a:extLst>
          </p:cNvPr>
          <p:cNvGrpSpPr>
            <a:grpSpLocks/>
          </p:cNvGrpSpPr>
          <p:nvPr/>
        </p:nvGrpSpPr>
        <p:grpSpPr bwMode="auto">
          <a:xfrm>
            <a:off x="345854" y="30259"/>
            <a:ext cx="3600450" cy="641350"/>
            <a:chOff x="1610" y="0"/>
            <a:chExt cx="2268" cy="404"/>
          </a:xfrm>
        </p:grpSpPr>
        <p:sp>
          <p:nvSpPr>
            <p:cNvPr id="26" name="Text Box 3">
              <a:extLst>
                <a:ext uri="{FF2B5EF4-FFF2-40B4-BE49-F238E27FC236}">
                  <a16:creationId xmlns:a16="http://schemas.microsoft.com/office/drawing/2014/main" id="{ECFDBF28-D6B5-4598-ACB0-973A11AA36F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82" y="0"/>
              <a:ext cx="181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mpd="dbl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3600" b="1" dirty="0">
                  <a:solidFill>
                    <a:srgbClr val="FF0000"/>
                  </a:solidFill>
                </a:rPr>
                <a:t>  </a:t>
              </a:r>
              <a:r>
                <a:rPr lang="zh-CN" altLang="en-US" sz="3600" b="1" dirty="0">
                  <a:solidFill>
                    <a:srgbClr val="2007B9"/>
                  </a:solidFill>
                </a:rPr>
                <a:t>探究活动</a:t>
              </a:r>
              <a:r>
                <a:rPr lang="en-US" altLang="zh-CN" sz="3600" b="1" dirty="0">
                  <a:solidFill>
                    <a:srgbClr val="2007B9"/>
                  </a:solidFill>
                </a:rPr>
                <a:t> </a:t>
              </a:r>
            </a:p>
          </p:txBody>
        </p:sp>
        <p:sp>
          <p:nvSpPr>
            <p:cNvPr id="27" name="AutoShape 4">
              <a:extLst>
                <a:ext uri="{FF2B5EF4-FFF2-40B4-BE49-F238E27FC236}">
                  <a16:creationId xmlns:a16="http://schemas.microsoft.com/office/drawing/2014/main" id="{D044E6E2-A38A-43A5-8310-7C8AAB09E7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470" y="119"/>
              <a:ext cx="408" cy="158"/>
            </a:xfrm>
            <a:prstGeom prst="diamond">
              <a:avLst/>
            </a:prstGeom>
            <a:noFill/>
            <a:ln w="9525" algn="ctr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8" name="AutoShape 5">
              <a:extLst>
                <a:ext uri="{FF2B5EF4-FFF2-40B4-BE49-F238E27FC236}">
                  <a16:creationId xmlns:a16="http://schemas.microsoft.com/office/drawing/2014/main" id="{F27BCEEF-AB63-4280-94B6-9C4F54DD5DC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0" y="119"/>
              <a:ext cx="408" cy="158"/>
            </a:xfrm>
            <a:prstGeom prst="diamond">
              <a:avLst/>
            </a:prstGeom>
            <a:noFill/>
            <a:ln w="9525" algn="ctr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6826345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7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1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717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717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717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17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682" grpId="0" animBg="1"/>
      <p:bldP spid="71697" grpId="0"/>
      <p:bldP spid="71698" grpId="0"/>
      <p:bldP spid="71699" grpId="0"/>
      <p:bldP spid="71700" grpId="0"/>
      <p:bldP spid="71701" grpId="0"/>
      <p:bldP spid="71702" grpId="0"/>
      <p:bldP spid="71707" grpId="0" animBg="1"/>
      <p:bldP spid="7171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800225" y="0"/>
            <a:ext cx="3600450" cy="641350"/>
            <a:chOff x="1610" y="0"/>
            <a:chExt cx="2268" cy="404"/>
          </a:xfrm>
        </p:grpSpPr>
        <p:sp>
          <p:nvSpPr>
            <p:cNvPr id="29742" name="Text Box 3"/>
            <p:cNvSpPr txBox="1">
              <a:spLocks noChangeArrowheads="1"/>
            </p:cNvSpPr>
            <p:nvPr/>
          </p:nvSpPr>
          <p:spPr bwMode="auto">
            <a:xfrm>
              <a:off x="1882" y="0"/>
              <a:ext cx="181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mpd="dbl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3600" b="1">
                  <a:solidFill>
                    <a:srgbClr val="FF0000"/>
                  </a:solidFill>
                </a:rPr>
                <a:t>  探究活动</a:t>
              </a:r>
              <a:r>
                <a:rPr lang="en-US" altLang="zh-CN" sz="3600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29743" name="AutoShape 4"/>
            <p:cNvSpPr>
              <a:spLocks noChangeArrowheads="1"/>
            </p:cNvSpPr>
            <p:nvPr/>
          </p:nvSpPr>
          <p:spPr bwMode="auto">
            <a:xfrm>
              <a:off x="3470" y="119"/>
              <a:ext cx="408" cy="158"/>
            </a:xfrm>
            <a:prstGeom prst="diamond">
              <a:avLst/>
            </a:prstGeom>
            <a:noFill/>
            <a:ln w="9525" algn="ctr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29744" name="AutoShape 5"/>
            <p:cNvSpPr>
              <a:spLocks noChangeArrowheads="1"/>
            </p:cNvSpPr>
            <p:nvPr/>
          </p:nvSpPr>
          <p:spPr bwMode="auto">
            <a:xfrm>
              <a:off x="1610" y="119"/>
              <a:ext cx="408" cy="158"/>
            </a:xfrm>
            <a:prstGeom prst="diamond">
              <a:avLst/>
            </a:prstGeom>
            <a:noFill/>
            <a:ln w="9525" algn="ctr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379911" name="Text Box 7"/>
          <p:cNvSpPr txBox="1">
            <a:spLocks noChangeArrowheads="1"/>
          </p:cNvSpPr>
          <p:nvPr/>
        </p:nvSpPr>
        <p:spPr bwMode="auto">
          <a:xfrm>
            <a:off x="396082" y="1087945"/>
            <a:ext cx="428466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>
                <a:solidFill>
                  <a:srgbClr val="2007B9"/>
                </a:solidFill>
                <a:hlinkClick r:id="rId2" action="ppaction://hlinkfile"/>
              </a:rPr>
              <a:t>碳酸钠、碳酸氢钠的热稳定性</a:t>
            </a:r>
            <a:endParaRPr lang="zh-CN" altLang="en-US" sz="2400" b="1" dirty="0">
              <a:solidFill>
                <a:srgbClr val="2007B9"/>
              </a:solidFill>
            </a:endParaRPr>
          </a:p>
        </p:txBody>
      </p:sp>
      <p:pic>
        <p:nvPicPr>
          <p:cNvPr id="379912" name="Picture 8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3300" y="0"/>
            <a:ext cx="3060700" cy="260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379913" name="Group 9"/>
          <p:cNvGraphicFramePr>
            <a:graphicFrameLocks noGrp="1"/>
          </p:cNvGraphicFramePr>
          <p:nvPr/>
        </p:nvGraphicFramePr>
        <p:xfrm>
          <a:off x="71438" y="2673350"/>
          <a:ext cx="8964612" cy="2492483"/>
        </p:xfrm>
        <a:graphic>
          <a:graphicData uri="http://schemas.openxmlformats.org/drawingml/2006/table">
            <a:tbl>
              <a:tblPr/>
              <a:tblGrid>
                <a:gridCol w="1152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319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417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383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1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</a:t>
                      </a: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现象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发生反应的化学方程式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   结论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8876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碳酸钠</a:t>
                      </a:r>
                    </a:p>
                  </a:txBody>
                  <a:tcPr marL="90000" marR="90000" marT="46788" marB="4678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855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碳酸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氢钠</a:t>
                      </a:r>
                    </a:p>
                  </a:txBody>
                  <a:tcPr marL="90000" marR="90000" marT="46788" marB="46788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79935" name="Text Box 31"/>
          <p:cNvSpPr txBox="1">
            <a:spLocks noChangeArrowheads="1"/>
          </p:cNvSpPr>
          <p:nvPr/>
        </p:nvSpPr>
        <p:spPr bwMode="auto">
          <a:xfrm>
            <a:off x="1223963" y="3370263"/>
            <a:ext cx="1512887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1800" b="1"/>
              <a:t>澄清石灰水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1800" b="1"/>
              <a:t>          浑浊</a:t>
            </a:r>
          </a:p>
        </p:txBody>
      </p:sp>
      <p:sp>
        <p:nvSpPr>
          <p:cNvPr id="29725" name="Text Box 32"/>
          <p:cNvSpPr txBox="1">
            <a:spLocks noChangeArrowheads="1"/>
          </p:cNvSpPr>
          <p:nvPr/>
        </p:nvSpPr>
        <p:spPr bwMode="auto">
          <a:xfrm>
            <a:off x="1258888" y="4581525"/>
            <a:ext cx="201612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CN" altLang="en-US" sz="1800" b="1"/>
          </a:p>
        </p:txBody>
      </p:sp>
      <p:sp>
        <p:nvSpPr>
          <p:cNvPr id="379937" name="Text Box 33"/>
          <p:cNvSpPr txBox="1">
            <a:spLocks noChangeArrowheads="1"/>
          </p:cNvSpPr>
          <p:nvPr/>
        </p:nvSpPr>
        <p:spPr bwMode="auto">
          <a:xfrm>
            <a:off x="1116013" y="4221163"/>
            <a:ext cx="1439862" cy="779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1800" b="1"/>
              <a:t>澄清石灰水     </a:t>
            </a:r>
          </a:p>
          <a:p>
            <a:pPr eaLnBrk="1" hangingPunct="1">
              <a:spcBef>
                <a:spcPct val="50000"/>
              </a:spcBef>
            </a:pPr>
            <a:r>
              <a:rPr lang="zh-CN" altLang="en-US" sz="1800" b="1"/>
              <a:t>         浑浊</a:t>
            </a:r>
          </a:p>
        </p:txBody>
      </p:sp>
      <p:sp>
        <p:nvSpPr>
          <p:cNvPr id="379938" name="Line 34"/>
          <p:cNvSpPr>
            <a:spLocks noChangeShapeType="1"/>
          </p:cNvSpPr>
          <p:nvPr/>
        </p:nvSpPr>
        <p:spPr bwMode="auto">
          <a:xfrm>
            <a:off x="3743325" y="3789363"/>
            <a:ext cx="15494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2628900" y="4256088"/>
            <a:ext cx="4103688" cy="503237"/>
            <a:chOff x="1656" y="2999"/>
            <a:chExt cx="2585" cy="317"/>
          </a:xfrm>
        </p:grpSpPr>
        <p:sp>
          <p:nvSpPr>
            <p:cNvPr id="29740" name="Rectangle 36"/>
            <p:cNvSpPr>
              <a:spLocks noChangeArrowheads="1"/>
            </p:cNvSpPr>
            <p:nvPr/>
          </p:nvSpPr>
          <p:spPr bwMode="auto">
            <a:xfrm>
              <a:off x="1656" y="3113"/>
              <a:ext cx="2585" cy="2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marL="342900" indent="-3429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20000"/>
                </a:spcBef>
              </a:pPr>
              <a:r>
                <a:rPr lang="en-US" altLang="zh-CN" sz="2000" b="1">
                  <a:latin typeface="Times New Roman" panose="02020603050405020304" pitchFamily="18" charset="0"/>
                </a:rPr>
                <a:t>2NaHCO</a:t>
              </a:r>
              <a:r>
                <a:rPr lang="en-US" altLang="zh-CN" sz="2000" b="1" baseline="-25000">
                  <a:latin typeface="Times New Roman" panose="02020603050405020304" pitchFamily="18" charset="0"/>
                </a:rPr>
                <a:t>3</a:t>
              </a:r>
              <a:r>
                <a:rPr lang="en-US" altLang="zh-CN" sz="2000" b="1">
                  <a:latin typeface="Times New Roman" panose="02020603050405020304" pitchFamily="18" charset="0"/>
                </a:rPr>
                <a:t>  =  Na</a:t>
              </a:r>
              <a:r>
                <a:rPr lang="en-US" altLang="zh-CN" sz="2000" b="1" baseline="-25000">
                  <a:latin typeface="Times New Roman" panose="02020603050405020304" pitchFamily="18" charset="0"/>
                </a:rPr>
                <a:t>2</a:t>
              </a:r>
              <a:r>
                <a:rPr lang="en-US" altLang="zh-CN" sz="2000" b="1">
                  <a:latin typeface="Times New Roman" panose="02020603050405020304" pitchFamily="18" charset="0"/>
                </a:rPr>
                <a:t>CO</a:t>
              </a:r>
              <a:r>
                <a:rPr lang="en-US" altLang="zh-CN" sz="2000" b="1" baseline="-25000">
                  <a:latin typeface="Times New Roman" panose="02020603050405020304" pitchFamily="18" charset="0"/>
                </a:rPr>
                <a:t>3</a:t>
              </a:r>
              <a:r>
                <a:rPr lang="en-US" altLang="zh-CN" sz="2000" b="1">
                  <a:latin typeface="Times New Roman" panose="02020603050405020304" pitchFamily="18" charset="0"/>
                </a:rPr>
                <a:t>+H</a:t>
              </a:r>
              <a:r>
                <a:rPr lang="en-US" altLang="zh-CN" sz="2000" b="1" baseline="-25000">
                  <a:latin typeface="Times New Roman" panose="02020603050405020304" pitchFamily="18" charset="0"/>
                </a:rPr>
                <a:t>2</a:t>
              </a:r>
              <a:r>
                <a:rPr lang="en-US" altLang="zh-CN" sz="2000" b="1">
                  <a:latin typeface="Times New Roman" panose="02020603050405020304" pitchFamily="18" charset="0"/>
                </a:rPr>
                <a:t>O+CO</a:t>
              </a:r>
              <a:r>
                <a:rPr lang="en-US" altLang="zh-CN" sz="2000" b="1" baseline="-25000">
                  <a:latin typeface="Times New Roman" panose="02020603050405020304" pitchFamily="18" charset="0"/>
                </a:rPr>
                <a:t>2</a:t>
              </a:r>
              <a:r>
                <a:rPr lang="en-US" altLang="zh-CN" sz="2000" b="1">
                  <a:latin typeface="Times New Roman" panose="02020603050405020304" pitchFamily="18" charset="0"/>
                </a:rPr>
                <a:t>↑</a:t>
              </a:r>
            </a:p>
          </p:txBody>
        </p:sp>
        <p:sp>
          <p:nvSpPr>
            <p:cNvPr id="29741" name="Text Box 37"/>
            <p:cNvSpPr txBox="1">
              <a:spLocks noChangeArrowheads="1"/>
            </p:cNvSpPr>
            <p:nvPr/>
          </p:nvSpPr>
          <p:spPr bwMode="auto">
            <a:xfrm>
              <a:off x="2382" y="2999"/>
              <a:ext cx="431" cy="2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zh-CN" altLang="en-US" sz="2000" b="1">
                  <a:latin typeface="Tahoma" panose="020B0604030504040204" pitchFamily="34" charset="0"/>
                </a:rPr>
                <a:t>△</a:t>
              </a:r>
            </a:p>
          </p:txBody>
        </p:sp>
      </p:grpSp>
      <p:sp>
        <p:nvSpPr>
          <p:cNvPr id="379942" name="Rectangle 38"/>
          <p:cNvSpPr>
            <a:spLocks noChangeArrowheads="1"/>
          </p:cNvSpPr>
          <p:nvPr/>
        </p:nvSpPr>
        <p:spPr bwMode="auto">
          <a:xfrm>
            <a:off x="6804025" y="3573463"/>
            <a:ext cx="1944688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1" lang="zh-CN" altLang="en-US" sz="1800" b="1"/>
              <a:t>受热            分解</a:t>
            </a:r>
          </a:p>
        </p:txBody>
      </p:sp>
      <p:sp>
        <p:nvSpPr>
          <p:cNvPr id="379943" name="Rectangle 39"/>
          <p:cNvSpPr>
            <a:spLocks noChangeArrowheads="1"/>
          </p:cNvSpPr>
          <p:nvPr/>
        </p:nvSpPr>
        <p:spPr bwMode="auto">
          <a:xfrm>
            <a:off x="6840538" y="4400550"/>
            <a:ext cx="2052637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</a:pPr>
            <a:r>
              <a:rPr kumimoji="1" lang="zh-CN" altLang="en-US" sz="1800" b="1"/>
              <a:t>受热             分解</a:t>
            </a:r>
          </a:p>
        </p:txBody>
      </p:sp>
      <p:sp>
        <p:nvSpPr>
          <p:cNvPr id="379951" name="Rectangle 47"/>
          <p:cNvSpPr>
            <a:spLocks noChangeArrowheads="1"/>
          </p:cNvSpPr>
          <p:nvPr/>
        </p:nvSpPr>
        <p:spPr bwMode="auto">
          <a:xfrm>
            <a:off x="202134" y="1918779"/>
            <a:ext cx="614575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zh-CN" altLang="en-US" sz="2400" b="1" dirty="0"/>
              <a:t>用右图装置做碳酸钠和碳酸氢钠受热的实验。</a:t>
            </a:r>
          </a:p>
        </p:txBody>
      </p:sp>
      <p:sp>
        <p:nvSpPr>
          <p:cNvPr id="379952" name="Line 48"/>
          <p:cNvSpPr>
            <a:spLocks noChangeShapeType="1"/>
          </p:cNvSpPr>
          <p:nvPr/>
        </p:nvSpPr>
        <p:spPr bwMode="auto">
          <a:xfrm>
            <a:off x="1368425" y="4041775"/>
            <a:ext cx="503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379953" name="Line 49"/>
          <p:cNvSpPr>
            <a:spLocks noChangeShapeType="1"/>
          </p:cNvSpPr>
          <p:nvPr/>
        </p:nvSpPr>
        <p:spPr bwMode="auto">
          <a:xfrm>
            <a:off x="1331913" y="4905375"/>
            <a:ext cx="5032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379954" name="Line 50"/>
          <p:cNvSpPr>
            <a:spLocks noChangeShapeType="1"/>
          </p:cNvSpPr>
          <p:nvPr/>
        </p:nvSpPr>
        <p:spPr bwMode="auto">
          <a:xfrm>
            <a:off x="7416800" y="3860800"/>
            <a:ext cx="649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379955" name="Line 51"/>
          <p:cNvSpPr>
            <a:spLocks noChangeShapeType="1"/>
          </p:cNvSpPr>
          <p:nvPr/>
        </p:nvSpPr>
        <p:spPr bwMode="auto">
          <a:xfrm>
            <a:off x="7380288" y="4724400"/>
            <a:ext cx="755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>
            <a:spAutoFit/>
          </a:bodyPr>
          <a:lstStyle/>
          <a:p>
            <a:endParaRPr lang="zh-CN" altLang="en-US"/>
          </a:p>
        </p:txBody>
      </p:sp>
      <p:sp>
        <p:nvSpPr>
          <p:cNvPr id="379956" name="Rectangle 52"/>
          <p:cNvSpPr>
            <a:spLocks noChangeArrowheads="1"/>
          </p:cNvSpPr>
          <p:nvPr/>
        </p:nvSpPr>
        <p:spPr bwMode="auto">
          <a:xfrm>
            <a:off x="1258888" y="3675063"/>
            <a:ext cx="6413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1800" b="1">
                <a:solidFill>
                  <a:srgbClr val="F60000"/>
                </a:solidFill>
              </a:rPr>
              <a:t>不变</a:t>
            </a:r>
          </a:p>
        </p:txBody>
      </p:sp>
      <p:sp>
        <p:nvSpPr>
          <p:cNvPr id="379957" name="Rectangle 53"/>
          <p:cNvSpPr>
            <a:spLocks noChangeArrowheads="1"/>
          </p:cNvSpPr>
          <p:nvPr/>
        </p:nvSpPr>
        <p:spPr bwMode="auto">
          <a:xfrm>
            <a:off x="1331913" y="4575175"/>
            <a:ext cx="4127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1800" b="1">
                <a:solidFill>
                  <a:srgbClr val="F60000"/>
                </a:solidFill>
              </a:rPr>
              <a:t>变</a:t>
            </a:r>
          </a:p>
        </p:txBody>
      </p:sp>
      <p:sp>
        <p:nvSpPr>
          <p:cNvPr id="379958" name="Rectangle 54"/>
          <p:cNvSpPr>
            <a:spLocks noChangeArrowheads="1"/>
          </p:cNvSpPr>
          <p:nvPr/>
        </p:nvSpPr>
        <p:spPr bwMode="auto">
          <a:xfrm>
            <a:off x="7272338" y="3530600"/>
            <a:ext cx="8699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1800" b="1">
                <a:solidFill>
                  <a:srgbClr val="F60000"/>
                </a:solidFill>
              </a:rPr>
              <a:t>不发生</a:t>
            </a:r>
          </a:p>
        </p:txBody>
      </p:sp>
      <p:sp>
        <p:nvSpPr>
          <p:cNvPr id="379959" name="Rectangle 55"/>
          <p:cNvSpPr>
            <a:spLocks noChangeArrowheads="1"/>
          </p:cNvSpPr>
          <p:nvPr/>
        </p:nvSpPr>
        <p:spPr bwMode="auto">
          <a:xfrm>
            <a:off x="7451725" y="4394200"/>
            <a:ext cx="6413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zh-CN" altLang="en-US" sz="1800" b="1" dirty="0">
                <a:solidFill>
                  <a:srgbClr val="F60000"/>
                </a:solidFill>
              </a:rPr>
              <a:t>发生</a:t>
            </a:r>
          </a:p>
        </p:txBody>
      </p:sp>
      <p:sp>
        <p:nvSpPr>
          <p:cNvPr id="28" name="Rectangle 2">
            <a:extLst>
              <a:ext uri="{FF2B5EF4-FFF2-40B4-BE49-F238E27FC236}">
                <a16:creationId xmlns:a16="http://schemas.microsoft.com/office/drawing/2014/main" id="{1DB5D9AB-223C-4443-9FA4-C922C14E2A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508" y="456461"/>
            <a:ext cx="1564155" cy="553998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1" hangingPunct="1"/>
            <a:r>
              <a:rPr lang="zh-CN" altLang="en-US" sz="3000" dirty="0">
                <a:solidFill>
                  <a:srgbClr val="FFFF00"/>
                </a:solidFill>
                <a:latin typeface="黑体" pitchFamily="49" charset="-122"/>
                <a:ea typeface="黑体" pitchFamily="49" charset="-122"/>
              </a:rPr>
              <a:t>实验二</a:t>
            </a:r>
          </a:p>
        </p:txBody>
      </p:sp>
      <p:sp>
        <p:nvSpPr>
          <p:cNvPr id="29" name="Rectangle 27">
            <a:extLst>
              <a:ext uri="{FF2B5EF4-FFF2-40B4-BE49-F238E27FC236}">
                <a16:creationId xmlns:a16="http://schemas.microsoft.com/office/drawing/2014/main" id="{B0D1E957-6782-4F5C-A4F0-01BE422E02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9563" y="5703888"/>
            <a:ext cx="5616575" cy="549275"/>
          </a:xfrm>
          <a:prstGeom prst="rect">
            <a:avLst/>
          </a:prstGeom>
          <a:solidFill>
            <a:srgbClr val="CCFFFF"/>
          </a:solidFill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/>
            <a:r>
              <a:rPr lang="en-US" altLang="zh-CN" sz="3000" dirty="0">
                <a:solidFill>
                  <a:srgbClr val="993300"/>
                </a:solidFill>
                <a:ea typeface="隶书" pitchFamily="49" charset="-122"/>
              </a:rPr>
              <a:t> </a:t>
            </a:r>
            <a:r>
              <a:rPr lang="zh-CN" altLang="en-US" sz="3000" b="1" dirty="0">
                <a:solidFill>
                  <a:srgbClr val="993300"/>
                </a:solidFill>
                <a:ea typeface="隶书" pitchFamily="49" charset="-122"/>
              </a:rPr>
              <a:t>稳定性</a:t>
            </a:r>
            <a:r>
              <a:rPr lang="en-US" altLang="zh-CN" sz="3000" b="1" dirty="0">
                <a:solidFill>
                  <a:srgbClr val="993300"/>
                </a:solidFill>
                <a:ea typeface="隶书" pitchFamily="49" charset="-122"/>
              </a:rPr>
              <a:t>:Na</a:t>
            </a:r>
            <a:r>
              <a:rPr lang="en-US" altLang="zh-CN" sz="3000" b="1" baseline="-25000" dirty="0">
                <a:solidFill>
                  <a:srgbClr val="993300"/>
                </a:solidFill>
                <a:ea typeface="隶书" pitchFamily="49" charset="-122"/>
              </a:rPr>
              <a:t>2</a:t>
            </a:r>
            <a:r>
              <a:rPr lang="en-US" altLang="zh-CN" sz="3000" b="1" dirty="0">
                <a:solidFill>
                  <a:srgbClr val="993300"/>
                </a:solidFill>
                <a:ea typeface="隶书" pitchFamily="49" charset="-122"/>
              </a:rPr>
              <a:t>CO</a:t>
            </a:r>
            <a:r>
              <a:rPr lang="en-US" altLang="zh-CN" sz="3000" b="1" baseline="-25000" dirty="0">
                <a:solidFill>
                  <a:srgbClr val="993300"/>
                </a:solidFill>
                <a:ea typeface="隶书" pitchFamily="49" charset="-122"/>
              </a:rPr>
              <a:t>3</a:t>
            </a:r>
            <a:r>
              <a:rPr lang="en-US" altLang="zh-CN" sz="3000" b="1" dirty="0">
                <a:solidFill>
                  <a:srgbClr val="993300"/>
                </a:solidFill>
                <a:ea typeface="隶书" pitchFamily="49" charset="-122"/>
              </a:rPr>
              <a:t>&gt;NaHCO</a:t>
            </a:r>
            <a:r>
              <a:rPr lang="en-US" altLang="zh-CN" sz="3000" b="1" baseline="-25000" dirty="0">
                <a:solidFill>
                  <a:srgbClr val="993300"/>
                </a:solidFill>
                <a:ea typeface="隶书" pitchFamily="49" charset="-122"/>
              </a:rPr>
              <a:t>3</a:t>
            </a:r>
            <a:endParaRPr lang="en-US" altLang="zh-CN" sz="900" b="1" dirty="0">
              <a:solidFill>
                <a:srgbClr val="993300"/>
              </a:solidFill>
              <a:ea typeface="隶书" pitchFamily="49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31942833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ntr" presetSubtype="1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799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9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9911" grpId="0" autoUpdateAnimBg="0"/>
      <p:bldP spid="379935" grpId="0" autoUpdateAnimBg="0"/>
      <p:bldP spid="379937" grpId="0" autoUpdateAnimBg="0"/>
      <p:bldP spid="379942" grpId="0" autoUpdateAnimBg="0"/>
      <p:bldP spid="379943" grpId="0" autoUpdateAnimBg="0"/>
      <p:bldP spid="379951" grpId="0"/>
      <p:bldP spid="379956" grpId="0"/>
      <p:bldP spid="379957" grpId="0"/>
      <p:bldP spid="379958" grpId="0"/>
      <p:bldP spid="379959" grpId="0"/>
      <p:bldP spid="28" grpId="0" animBg="1"/>
      <p:bldP spid="29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1" name="Text Box 3"/>
          <p:cNvSpPr txBox="1">
            <a:spLocks noChangeArrowheads="1"/>
          </p:cNvSpPr>
          <p:nvPr/>
        </p:nvSpPr>
        <p:spPr bwMode="auto">
          <a:xfrm>
            <a:off x="683568" y="1720850"/>
            <a:ext cx="5292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 dirty="0"/>
              <a:t>完成表格</a:t>
            </a:r>
            <a:r>
              <a:rPr lang="en-US" altLang="zh-CN" sz="2400" b="1" dirty="0"/>
              <a:t>3</a:t>
            </a:r>
            <a:endParaRPr lang="zh-CN" altLang="en-US" sz="2400" b="1" dirty="0"/>
          </a:p>
        </p:txBody>
      </p:sp>
      <p:sp>
        <p:nvSpPr>
          <p:cNvPr id="380932" name="Text Box 4"/>
          <p:cNvSpPr txBox="1">
            <a:spLocks noChangeArrowheads="1"/>
          </p:cNvSpPr>
          <p:nvPr/>
        </p:nvSpPr>
        <p:spPr bwMode="auto">
          <a:xfrm>
            <a:off x="683568" y="2303463"/>
            <a:ext cx="51847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</a:rPr>
              <a:t>CO</a:t>
            </a:r>
            <a:r>
              <a:rPr lang="en-US" altLang="zh-CN" b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b="1" baseline="30000">
                <a:solidFill>
                  <a:schemeClr val="tx2"/>
                </a:solidFill>
                <a:latin typeface="Times New Roman" panose="02020603050405020304" pitchFamily="18" charset="0"/>
              </a:rPr>
              <a:t>2-</a:t>
            </a: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</a:rPr>
              <a:t> + 2H</a:t>
            </a:r>
            <a:r>
              <a:rPr lang="en-US" altLang="zh-CN" b="1" baseline="30000">
                <a:solidFill>
                  <a:schemeClr val="tx2"/>
                </a:solidFill>
                <a:latin typeface="Times New Roman" panose="02020603050405020304" pitchFamily="18" charset="0"/>
              </a:rPr>
              <a:t>+</a:t>
            </a: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</a:rPr>
              <a:t> =CO</a:t>
            </a:r>
            <a:r>
              <a:rPr lang="en-US" altLang="zh-CN" b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</a:rPr>
              <a:t>↑</a:t>
            </a:r>
            <a:r>
              <a:rPr lang="en-US" altLang="zh-CN" b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</a:rPr>
              <a:t>+ H</a:t>
            </a:r>
            <a:r>
              <a:rPr lang="en-US" altLang="zh-CN" b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</a:rPr>
              <a:t>O</a:t>
            </a:r>
          </a:p>
        </p:txBody>
      </p:sp>
      <p:sp>
        <p:nvSpPr>
          <p:cNvPr id="380933" name="Text Box 5"/>
          <p:cNvSpPr txBox="1">
            <a:spLocks noChangeArrowheads="1"/>
          </p:cNvSpPr>
          <p:nvPr/>
        </p:nvSpPr>
        <p:spPr bwMode="auto">
          <a:xfrm>
            <a:off x="838760" y="3550925"/>
            <a:ext cx="5040312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</a:rPr>
              <a:t>HCO</a:t>
            </a:r>
            <a:r>
              <a:rPr lang="en-US" altLang="zh-CN" b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b="1" baseline="30000">
                <a:solidFill>
                  <a:schemeClr val="tx2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</a:rPr>
              <a:t> + H</a:t>
            </a:r>
            <a:r>
              <a:rPr lang="en-US" altLang="zh-CN" b="1" baseline="30000">
                <a:solidFill>
                  <a:schemeClr val="tx2"/>
                </a:solidFill>
                <a:latin typeface="Times New Roman" panose="02020603050405020304" pitchFamily="18" charset="0"/>
              </a:rPr>
              <a:t>+</a:t>
            </a: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</a:rPr>
              <a:t>   =CO</a:t>
            </a:r>
            <a:r>
              <a:rPr lang="en-US" altLang="zh-CN" b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</a:rPr>
              <a:t>↑+ H</a:t>
            </a:r>
            <a:r>
              <a:rPr lang="en-US" altLang="zh-CN" b="1" baseline="-25000">
                <a:solidFill>
                  <a:schemeClr val="tx2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b="1">
                <a:solidFill>
                  <a:schemeClr val="tx2"/>
                </a:solidFill>
                <a:latin typeface="Times New Roman" panose="02020603050405020304" pitchFamily="18" charset="0"/>
              </a:rPr>
              <a:t>O</a:t>
            </a:r>
          </a:p>
        </p:txBody>
      </p:sp>
      <p:grpSp>
        <p:nvGrpSpPr>
          <p:cNvPr id="30726" name="Group 6"/>
          <p:cNvGrpSpPr>
            <a:grpSpLocks/>
          </p:cNvGrpSpPr>
          <p:nvPr/>
        </p:nvGrpSpPr>
        <p:grpSpPr bwMode="auto">
          <a:xfrm>
            <a:off x="2267893" y="0"/>
            <a:ext cx="3600450" cy="641350"/>
            <a:chOff x="1610" y="0"/>
            <a:chExt cx="2268" cy="404"/>
          </a:xfrm>
        </p:grpSpPr>
        <p:sp>
          <p:nvSpPr>
            <p:cNvPr id="30727" name="Text Box 7"/>
            <p:cNvSpPr txBox="1">
              <a:spLocks noChangeArrowheads="1"/>
            </p:cNvSpPr>
            <p:nvPr/>
          </p:nvSpPr>
          <p:spPr bwMode="auto">
            <a:xfrm>
              <a:off x="1882" y="0"/>
              <a:ext cx="1814" cy="4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 cmpd="dbl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3600" b="1">
                  <a:solidFill>
                    <a:srgbClr val="FF0000"/>
                  </a:solidFill>
                </a:rPr>
                <a:t>  探究活动</a:t>
              </a:r>
              <a:r>
                <a:rPr lang="en-US" altLang="zh-CN" sz="3600" b="1">
                  <a:solidFill>
                    <a:srgbClr val="FF0000"/>
                  </a:solidFill>
                </a:rPr>
                <a:t>3</a:t>
              </a:r>
            </a:p>
          </p:txBody>
        </p:sp>
        <p:sp>
          <p:nvSpPr>
            <p:cNvPr id="30728" name="AutoShape 8"/>
            <p:cNvSpPr>
              <a:spLocks noChangeArrowheads="1"/>
            </p:cNvSpPr>
            <p:nvPr/>
          </p:nvSpPr>
          <p:spPr bwMode="auto">
            <a:xfrm>
              <a:off x="3470" y="119"/>
              <a:ext cx="408" cy="158"/>
            </a:xfrm>
            <a:prstGeom prst="diamond">
              <a:avLst/>
            </a:prstGeom>
            <a:noFill/>
            <a:ln w="9525" algn="ctr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0729" name="AutoShape 9"/>
            <p:cNvSpPr>
              <a:spLocks noChangeArrowheads="1"/>
            </p:cNvSpPr>
            <p:nvPr/>
          </p:nvSpPr>
          <p:spPr bwMode="auto">
            <a:xfrm>
              <a:off x="1610" y="119"/>
              <a:ext cx="408" cy="158"/>
            </a:xfrm>
            <a:prstGeom prst="diamond">
              <a:avLst/>
            </a:prstGeom>
            <a:noFill/>
            <a:ln w="9525" algn="ctr">
              <a:solidFill>
                <a:srgbClr val="0033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15" name="Rectangle 2">
            <a:extLst>
              <a:ext uri="{FF2B5EF4-FFF2-40B4-BE49-F238E27FC236}">
                <a16:creationId xmlns:a16="http://schemas.microsoft.com/office/drawing/2014/main" id="{8E93B9AA-7409-4665-98AF-17077F86CE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508" y="456461"/>
            <a:ext cx="1564155" cy="553998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  <a:effectLst/>
        </p:spPr>
        <p:txBody>
          <a:bodyPr wrap="square" anchor="ctr">
            <a:spAutoFit/>
          </a:bodyPr>
          <a:lstStyle/>
          <a:p>
            <a:pPr eaLnBrk="1" hangingPunct="1"/>
            <a:r>
              <a:rPr lang="zh-CN" altLang="en-US" sz="3000" dirty="0">
                <a:solidFill>
                  <a:srgbClr val="FFFF00"/>
                </a:solidFill>
                <a:latin typeface="黑体" pitchFamily="49" charset="-122"/>
                <a:ea typeface="黑体" pitchFamily="49" charset="-122"/>
                <a:hlinkClick r:id="rId2" action="ppaction://hlinkfile"/>
              </a:rPr>
              <a:t>实验三</a:t>
            </a:r>
            <a:endParaRPr lang="zh-CN" altLang="en-US" sz="3000" dirty="0">
              <a:solidFill>
                <a:srgbClr val="FFFF00"/>
              </a:solidFill>
              <a:latin typeface="黑体" pitchFamily="49" charset="-122"/>
              <a:ea typeface="黑体" pitchFamily="49" charset="-122"/>
            </a:endParaRPr>
          </a:p>
        </p:txBody>
      </p:sp>
      <p:sp>
        <p:nvSpPr>
          <p:cNvPr id="16" name="Text Box 3">
            <a:extLst>
              <a:ext uri="{FF2B5EF4-FFF2-40B4-BE49-F238E27FC236}">
                <a16:creationId xmlns:a16="http://schemas.microsoft.com/office/drawing/2014/main" id="{6791DD4C-B266-4813-9D3B-58CD52422C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7508" y="1069975"/>
            <a:ext cx="52927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（一）与酸反应</a:t>
            </a:r>
          </a:p>
        </p:txBody>
      </p:sp>
      <p:sp>
        <p:nvSpPr>
          <p:cNvPr id="11" name="Rectangle 47">
            <a:extLst>
              <a:ext uri="{FF2B5EF4-FFF2-40B4-BE49-F238E27FC236}">
                <a16:creationId xmlns:a16="http://schemas.microsoft.com/office/drawing/2014/main" id="{018F0F23-60E8-4A69-9591-286AC3C926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552" y="4820899"/>
            <a:ext cx="7794582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5000"/>
              </a:spcBef>
            </a:pPr>
            <a:r>
              <a:rPr lang="zh-CN" altLang="en-US" sz="2800" b="1" i="1" dirty="0">
                <a:solidFill>
                  <a:srgbClr val="2007B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碳酸钠与碳酸氢钠加入同浓度同体积盐酸，哪个反应快？</a:t>
            </a:r>
          </a:p>
        </p:txBody>
      </p:sp>
    </p:spTree>
    <p:extLst>
      <p:ext uri="{BB962C8B-B14F-4D97-AF65-F5344CB8AC3E}">
        <p14:creationId xmlns:p14="http://schemas.microsoft.com/office/powerpoint/2010/main" val="1363526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0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3809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0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8" dur="2000"/>
                                        <p:tgtEl>
                                          <p:spTgt spid="3809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0931" grpId="0" autoUpdateAnimBg="0"/>
      <p:bldP spid="380932" grpId="0"/>
      <p:bldP spid="380933" grpId="0"/>
      <p:bldP spid="15" grpId="0" animBg="1"/>
      <p:bldP spid="16" grpId="0" autoUpdateAnimBg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467544" y="260648"/>
            <a:ext cx="556736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知识回顾：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83568" y="980729"/>
            <a:ext cx="6192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 dirty="0"/>
              <a:t>请完成导学案</a:t>
            </a:r>
            <a:r>
              <a:rPr lang="en-US" altLang="zh-CN" sz="2800" b="1" dirty="0"/>
              <a:t>—</a:t>
            </a:r>
            <a:r>
              <a:rPr lang="zh-CN" altLang="en-US" sz="2800" b="1" dirty="0"/>
              <a:t>复习巩固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692002" y="1645411"/>
            <a:ext cx="827248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尝试回忆</a:t>
            </a:r>
            <a:r>
              <a:rPr lang="en-US" altLang="zh-CN" sz="2800" b="1" dirty="0" err="1">
                <a:latin typeface="楷体" panose="02010609060101010101" pitchFamily="49" charset="-122"/>
                <a:ea typeface="楷体" panose="02010609060101010101" pitchFamily="49" charset="-122"/>
              </a:rPr>
              <a:t>CaO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可与哪些物质反应？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12670" y="2659925"/>
            <a:ext cx="6192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2007B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2800" b="1" dirty="0">
                <a:solidFill>
                  <a:srgbClr val="2007B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与水反应生成对应的碱</a:t>
            </a:r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692002" y="3429000"/>
            <a:ext cx="6192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2007B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en-US" sz="2800" b="1" dirty="0">
                <a:solidFill>
                  <a:srgbClr val="2007B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与酸反应生成盐和水</a:t>
            </a:r>
          </a:p>
        </p:txBody>
      </p:sp>
      <p:sp>
        <p:nvSpPr>
          <p:cNvPr id="9" name="Text Box 6"/>
          <p:cNvSpPr txBox="1">
            <a:spLocks noChangeArrowheads="1"/>
          </p:cNvSpPr>
          <p:nvPr/>
        </p:nvSpPr>
        <p:spPr bwMode="auto">
          <a:xfrm>
            <a:off x="683568" y="4228974"/>
            <a:ext cx="6192688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b="1" dirty="0">
                <a:solidFill>
                  <a:srgbClr val="2007B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3.</a:t>
            </a:r>
            <a:r>
              <a:rPr lang="zh-CN" altLang="en-US" sz="2800" b="1" dirty="0">
                <a:solidFill>
                  <a:srgbClr val="2007B9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与酸性氧化物反应生成盐</a:t>
            </a:r>
          </a:p>
        </p:txBody>
      </p:sp>
      <p:sp>
        <p:nvSpPr>
          <p:cNvPr id="2" name="矩形 1">
            <a:extLst>
              <a:ext uri="{FF2B5EF4-FFF2-40B4-BE49-F238E27FC236}">
                <a16:creationId xmlns:a16="http://schemas.microsoft.com/office/drawing/2014/main" id="{DC37C9C5-DA30-4075-9594-009169CD7207}"/>
              </a:ext>
            </a:extLst>
          </p:cNvPr>
          <p:cNvSpPr/>
          <p:nvPr/>
        </p:nvSpPr>
        <p:spPr>
          <a:xfrm>
            <a:off x="671329" y="5243488"/>
            <a:ext cx="619111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2400" b="1" dirty="0"/>
              <a:t>Na</a:t>
            </a:r>
            <a:r>
              <a:rPr lang="en-US" altLang="zh-CN" sz="2400" b="1" baseline="-25000" dirty="0"/>
              <a:t>2</a:t>
            </a:r>
            <a:r>
              <a:rPr lang="en-US" altLang="zh-CN" sz="2400" b="1" dirty="0"/>
              <a:t>O</a:t>
            </a:r>
            <a:r>
              <a:rPr lang="zh-CN" altLang="en-US" sz="2400" b="1" dirty="0"/>
              <a:t>与水和二氧化碳、盐酸也可以发生反应</a:t>
            </a:r>
            <a:endParaRPr lang="en-US" altLang="zh-CN" sz="2400" b="1" dirty="0"/>
          </a:p>
        </p:txBody>
      </p:sp>
      <p:sp>
        <p:nvSpPr>
          <p:cNvPr id="10" name="Text Box 6">
            <a:extLst>
              <a:ext uri="{FF2B5EF4-FFF2-40B4-BE49-F238E27FC236}">
                <a16:creationId xmlns:a16="http://schemas.microsoft.com/office/drawing/2014/main" id="{A21B374B-7319-4099-B0A1-F2D42E6559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32040" y="3389974"/>
            <a:ext cx="2304256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>
                <a:solidFill>
                  <a:srgbClr val="FF0000"/>
                </a:solidFill>
                <a:latin typeface="华文楷体" panose="02010600040101010101" pitchFamily="2" charset="-122"/>
                <a:ea typeface="华文楷体" panose="02010600040101010101" pitchFamily="2" charset="-122"/>
              </a:rPr>
              <a:t>碱性氧化物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72C1EAF5-E70C-48E9-B2C4-C697CDB631AA}"/>
              </a:ext>
            </a:extLst>
          </p:cNvPr>
          <p:cNvSpPr/>
          <p:nvPr/>
        </p:nvSpPr>
        <p:spPr>
          <a:xfrm>
            <a:off x="341458" y="5845653"/>
            <a:ext cx="699101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zh-CN" altLang="en-US" sz="2400" b="1" dirty="0"/>
              <a:t>请完成导学案</a:t>
            </a:r>
            <a:r>
              <a:rPr lang="zh-CN" altLang="en-US" sz="2400" b="1" dirty="0">
                <a:solidFill>
                  <a:srgbClr val="0B10E5"/>
                </a:solidFill>
              </a:rPr>
              <a:t>小结</a:t>
            </a:r>
            <a:r>
              <a:rPr lang="zh-CN" altLang="en-US" sz="2400" b="1" dirty="0"/>
              <a:t>氧化钠部分以及过氧化钠前三行</a:t>
            </a:r>
            <a:endParaRPr lang="en-US" altLang="zh-CN" sz="2400" b="1" dirty="0"/>
          </a:p>
        </p:txBody>
      </p:sp>
    </p:spTree>
    <p:extLst>
      <p:ext uri="{BB962C8B-B14F-4D97-AF65-F5344CB8AC3E}">
        <p14:creationId xmlns:p14="http://schemas.microsoft.com/office/powerpoint/2010/main" val="67048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2" grpId="0"/>
      <p:bldP spid="10" grpId="0"/>
      <p:bldP spid="11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531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5372787"/>
              </p:ext>
            </p:extLst>
          </p:nvPr>
        </p:nvGraphicFramePr>
        <p:xfrm>
          <a:off x="188733" y="219879"/>
          <a:ext cx="8766533" cy="6356839"/>
        </p:xfrm>
        <a:graphic>
          <a:graphicData uri="http://schemas.openxmlformats.org/drawingml/2006/table">
            <a:tbl>
              <a:tblPr/>
              <a:tblGrid>
                <a:gridCol w="8548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2322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884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800" b="1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Na</a:t>
                      </a:r>
                      <a:r>
                        <a:rPr lang="en-US" altLang="zh-CN" sz="2800" b="1" baseline="-250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2</a:t>
                      </a:r>
                      <a:r>
                        <a:rPr lang="en-US" altLang="zh-CN" sz="2800" b="1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CO</a:t>
                      </a:r>
                      <a:r>
                        <a:rPr lang="en-US" altLang="zh-CN" sz="2800" b="1" baseline="-250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kumimoji="0" lang="en-US" altLang="zh-CN" sz="2800" b="1" i="0" u="none" strike="noStrike" cap="none" normalizeH="0" baseline="-1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lang="en-US" altLang="zh-CN" sz="2800" b="1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NaHCO</a:t>
                      </a:r>
                      <a:r>
                        <a:rPr lang="en-US" altLang="zh-CN" sz="2800" b="1" baseline="-25000" dirty="0">
                          <a:latin typeface="楷体" panose="02010609060101010101" pitchFamily="49" charset="-122"/>
                          <a:ea typeface="楷体" panose="02010609060101010101" pitchFamily="49" charset="-122"/>
                        </a:rPr>
                        <a:t>3</a:t>
                      </a:r>
                      <a:endParaRPr kumimoji="0" lang="en-US" altLang="zh-CN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楷体" panose="02010609060101010101" pitchFamily="49" charset="-122"/>
                        <a:ea typeface="楷体" panose="02010609060101010101" pitchFamily="49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841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B10E5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与酸</a:t>
                      </a:r>
                      <a:endParaRPr kumimoji="0" lang="zh-CN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B10E5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l">
                        <a:spcBef>
                          <a:spcPct val="20000"/>
                        </a:spcBef>
                      </a:pPr>
                      <a:endParaRPr lang="en-US" altLang="zh-CN" sz="28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隶书" pitchFamily="49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3610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07B9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与碱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32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anose="02010609060101010101" pitchFamily="49" charset="-122"/>
                        <a:ea typeface="黑体" panose="02010609060101010101" pitchFamily="49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8112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 </a:t>
                      </a:r>
                    </a:p>
                  </a:txBody>
                  <a:tcPr marT="45721" marB="45721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07B9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与盐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02824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07B9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与</a:t>
                      </a:r>
                      <a:r>
                        <a:rPr kumimoji="0" lang="en-US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07B9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CO</a:t>
                      </a:r>
                      <a:r>
                        <a:rPr kumimoji="0" lang="en-US" altLang="zh-CN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2007B9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2</a:t>
                      </a: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07B9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 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7153311"/>
                  </a:ext>
                </a:extLst>
              </a:tr>
            </a:tbl>
          </a:graphicData>
        </a:graphic>
      </p:graphicFrame>
      <p:sp>
        <p:nvSpPr>
          <p:cNvPr id="4" name="文本框 3">
            <a:extLst>
              <a:ext uri="{FF2B5EF4-FFF2-40B4-BE49-F238E27FC236}">
                <a16:creationId xmlns:a16="http://schemas.microsoft.com/office/drawing/2014/main" id="{17479426-CE75-4A8F-A52E-85E16BF66C38}"/>
              </a:ext>
            </a:extLst>
          </p:cNvPr>
          <p:cNvSpPr txBox="1"/>
          <p:nvPr/>
        </p:nvSpPr>
        <p:spPr>
          <a:xfrm>
            <a:off x="884712" y="948971"/>
            <a:ext cx="4248472" cy="18343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Na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zh-CN" sz="2800" b="1" dirty="0">
                <a:latin typeface="Times New Roman" panose="02020603050405020304" pitchFamily="18" charset="0"/>
              </a:rPr>
              <a:t>CO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3</a:t>
            </a:r>
            <a:r>
              <a:rPr lang="en-US" altLang="zh-CN" sz="2800" b="1" dirty="0">
                <a:latin typeface="Times New Roman" panose="02020603050405020304" pitchFamily="18" charset="0"/>
              </a:rPr>
              <a:t>+2HCl=</a:t>
            </a:r>
          </a:p>
          <a:p>
            <a:pPr>
              <a:spcBef>
                <a:spcPct val="2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   2NaCl+H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zh-CN" sz="2800" b="1" dirty="0">
                <a:latin typeface="Times New Roman" panose="02020603050405020304" pitchFamily="18" charset="0"/>
              </a:rPr>
              <a:t>O+CO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zh-CN" sz="2800" b="1" dirty="0">
                <a:latin typeface="Times New Roman" panose="02020603050405020304" pitchFamily="18" charset="0"/>
              </a:rPr>
              <a:t>↑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慢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  <a:endParaRPr lang="en-US" altLang="zh-CN" sz="2800" b="1" dirty="0">
              <a:latin typeface="Times New Roman" panose="02020603050405020304" pitchFamily="18" charset="0"/>
            </a:endParaRPr>
          </a:p>
          <a:p>
            <a:pPr>
              <a:spcBef>
                <a:spcPct val="2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CO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2-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+2H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=H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O+CO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↑</a:t>
            </a:r>
            <a:endParaRPr lang="en-US" altLang="zh-CN" sz="2800" b="1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endParaRPr lang="zh-CN" altLang="en-US" dirty="0"/>
          </a:p>
        </p:txBody>
      </p:sp>
      <p:sp>
        <p:nvSpPr>
          <p:cNvPr id="5" name="文本框 4">
            <a:extLst>
              <a:ext uri="{FF2B5EF4-FFF2-40B4-BE49-F238E27FC236}">
                <a16:creationId xmlns:a16="http://schemas.microsoft.com/office/drawing/2014/main" id="{7D951CC0-BA3E-4104-B107-5F6F47198F43}"/>
              </a:ext>
            </a:extLst>
          </p:cNvPr>
          <p:cNvSpPr txBox="1"/>
          <p:nvPr/>
        </p:nvSpPr>
        <p:spPr>
          <a:xfrm>
            <a:off x="5292080" y="948971"/>
            <a:ext cx="3978629" cy="15573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NaHCO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3</a:t>
            </a:r>
            <a:r>
              <a:rPr lang="en-US" altLang="zh-CN" sz="2800" b="1" dirty="0">
                <a:latin typeface="Times New Roman" panose="02020603050405020304" pitchFamily="18" charset="0"/>
              </a:rPr>
              <a:t>+HCl=</a:t>
            </a:r>
          </a:p>
          <a:p>
            <a:pPr>
              <a:spcBef>
                <a:spcPct val="2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NaCl+H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zh-CN" sz="2800" b="1" dirty="0">
                <a:latin typeface="Times New Roman" panose="02020603050405020304" pitchFamily="18" charset="0"/>
              </a:rPr>
              <a:t>O+CO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zh-CN" sz="2800" b="1" dirty="0">
                <a:latin typeface="Times New Roman" panose="02020603050405020304" pitchFamily="18" charset="0"/>
              </a:rPr>
              <a:t>↑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(</a:t>
            </a:r>
            <a:r>
              <a:rPr lang="zh-CN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快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)</a:t>
            </a:r>
          </a:p>
          <a:p>
            <a:pPr>
              <a:spcBef>
                <a:spcPct val="2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HCO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-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+H</a:t>
            </a:r>
            <a:r>
              <a:rPr lang="en-US" altLang="zh-CN" sz="2800" b="1" baseline="30000" dirty="0">
                <a:solidFill>
                  <a:srgbClr val="FF0000"/>
                </a:solidFill>
                <a:latin typeface="Times New Roman" panose="02020603050405020304" pitchFamily="18" charset="0"/>
              </a:rPr>
              <a:t>+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=H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O+CO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b="1" dirty="0">
                <a:solidFill>
                  <a:srgbClr val="FF0000"/>
                </a:solidFill>
                <a:latin typeface="Times New Roman" panose="02020603050405020304" pitchFamily="18" charset="0"/>
                <a:hlinkClick r:id="rId2" action="ppaction://hlinkfile"/>
              </a:rPr>
              <a:t>↑</a:t>
            </a:r>
            <a:endParaRPr lang="en-US" altLang="zh-CN" b="1" dirty="0">
              <a:solidFill>
                <a:srgbClr val="FF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E272DB73-BD72-42F8-ADD3-BCA96DB60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96" y="2506320"/>
            <a:ext cx="3978629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NaHCO</a:t>
            </a:r>
            <a:r>
              <a:rPr lang="en-US" altLang="zh-CN" sz="2400" b="1" baseline="-25000" dirty="0">
                <a:latin typeface="Times New Roman" panose="02020603050405020304" pitchFamily="18" charset="0"/>
              </a:rPr>
              <a:t>3</a:t>
            </a:r>
            <a:r>
              <a:rPr lang="en-US" altLang="zh-CN" sz="2400" b="1" dirty="0">
                <a:latin typeface="Times New Roman" panose="02020603050405020304" pitchFamily="18" charset="0"/>
              </a:rPr>
              <a:t>+NaOH=</a:t>
            </a:r>
          </a:p>
          <a:p>
            <a:pPr>
              <a:spcBef>
                <a:spcPct val="2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                  Na</a:t>
            </a:r>
            <a:r>
              <a:rPr lang="en-US" altLang="zh-CN" sz="24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zh-CN" sz="2400" b="1" dirty="0">
                <a:latin typeface="Times New Roman" panose="02020603050405020304" pitchFamily="18" charset="0"/>
              </a:rPr>
              <a:t>CO</a:t>
            </a:r>
            <a:r>
              <a:rPr lang="en-US" altLang="zh-CN" sz="2400" b="1" baseline="-25000" dirty="0">
                <a:latin typeface="Times New Roman" panose="02020603050405020304" pitchFamily="18" charset="0"/>
              </a:rPr>
              <a:t>3</a:t>
            </a:r>
            <a:r>
              <a:rPr lang="en-US" altLang="zh-CN" sz="2400" b="1" dirty="0">
                <a:latin typeface="Times New Roman" panose="02020603050405020304" pitchFamily="18" charset="0"/>
              </a:rPr>
              <a:t>+H</a:t>
            </a:r>
            <a:r>
              <a:rPr lang="en-US" altLang="zh-CN" sz="24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zh-CN" sz="2400" b="1" dirty="0">
                <a:latin typeface="Times New Roman" panose="02020603050405020304" pitchFamily="18" charset="0"/>
              </a:rPr>
              <a:t>O</a:t>
            </a:r>
            <a:endParaRPr lang="en-US" altLang="zh-CN" sz="24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BE874B2C-9992-4B8F-BB51-076AB3D2B8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4712" y="3398299"/>
            <a:ext cx="3687288" cy="904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Na</a:t>
            </a:r>
            <a:r>
              <a:rPr lang="en-US" altLang="zh-CN" sz="24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zh-CN" sz="2400" b="1" dirty="0">
                <a:latin typeface="Times New Roman" panose="02020603050405020304" pitchFamily="18" charset="0"/>
              </a:rPr>
              <a:t>CO</a:t>
            </a:r>
            <a:r>
              <a:rPr lang="en-US" altLang="zh-CN" sz="2400" b="1" baseline="-25000" dirty="0">
                <a:latin typeface="Times New Roman" panose="02020603050405020304" pitchFamily="18" charset="0"/>
              </a:rPr>
              <a:t>3</a:t>
            </a:r>
            <a:r>
              <a:rPr lang="en-US" altLang="zh-CN" sz="2400" b="1" dirty="0">
                <a:latin typeface="Times New Roman" panose="02020603050405020304" pitchFamily="18" charset="0"/>
              </a:rPr>
              <a:t>+Ca(OH)</a:t>
            </a:r>
            <a:r>
              <a:rPr lang="en-US" altLang="zh-CN" sz="24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zh-CN" sz="2400" b="1" dirty="0">
                <a:latin typeface="Times New Roman" panose="02020603050405020304" pitchFamily="18" charset="0"/>
              </a:rPr>
              <a:t>=</a:t>
            </a:r>
          </a:p>
          <a:p>
            <a:pPr>
              <a:spcBef>
                <a:spcPct val="20000"/>
              </a:spcBef>
            </a:pPr>
            <a:r>
              <a:rPr lang="en-US" altLang="zh-CN" sz="2400" b="1" dirty="0">
                <a:latin typeface="Times New Roman" panose="02020603050405020304" pitchFamily="18" charset="0"/>
              </a:rPr>
              <a:t>             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CaCO</a:t>
            </a:r>
            <a:r>
              <a:rPr lang="en-US" altLang="zh-CN" sz="24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↓</a:t>
            </a:r>
            <a:r>
              <a:rPr lang="en-US" altLang="zh-CN" sz="2400" b="1" dirty="0">
                <a:latin typeface="Times New Roman" panose="02020603050405020304" pitchFamily="18" charset="0"/>
              </a:rPr>
              <a:t>+2NaOH</a:t>
            </a:r>
            <a:endParaRPr lang="en-US" altLang="zh-CN" sz="24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35980B20-7BD3-4C15-9BBB-CCC6A2B7F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3608" y="4402204"/>
            <a:ext cx="4464050" cy="1031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Na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2</a:t>
            </a:r>
            <a:r>
              <a:rPr lang="en-US" altLang="zh-CN" sz="2800" b="1" dirty="0">
                <a:latin typeface="Times New Roman" panose="02020603050405020304" pitchFamily="18" charset="0"/>
              </a:rPr>
              <a:t>CO</a:t>
            </a:r>
            <a:r>
              <a:rPr lang="en-US" altLang="zh-CN" sz="2800" b="1" baseline="-25000" dirty="0">
                <a:latin typeface="Times New Roman" panose="02020603050405020304" pitchFamily="18" charset="0"/>
              </a:rPr>
              <a:t>3 </a:t>
            </a:r>
            <a:r>
              <a:rPr lang="en-US" altLang="zh-CN" sz="2800" b="1" dirty="0">
                <a:latin typeface="Times New Roman" panose="02020603050405020304" pitchFamily="18" charset="0"/>
              </a:rPr>
              <a:t>+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CaCl</a:t>
            </a:r>
            <a:r>
              <a:rPr lang="en-US" altLang="zh-CN" sz="2800" b="1" baseline="-25000" dirty="0">
                <a:solidFill>
                  <a:srgbClr val="FF0000"/>
                </a:solidFill>
                <a:latin typeface="Times New Roman" panose="02020603050405020304" pitchFamily="18" charset="0"/>
              </a:rPr>
              <a:t>2 </a:t>
            </a:r>
            <a:r>
              <a:rPr lang="en-US" altLang="zh-CN" sz="2800" b="1" dirty="0">
                <a:latin typeface="Times New Roman" panose="02020603050405020304" pitchFamily="18" charset="0"/>
              </a:rPr>
              <a:t>==</a:t>
            </a:r>
          </a:p>
          <a:p>
            <a:pPr>
              <a:spcBef>
                <a:spcPct val="20000"/>
              </a:spcBef>
            </a:pPr>
            <a:r>
              <a:rPr lang="en-US" altLang="zh-CN" sz="2800" b="1" dirty="0">
                <a:latin typeface="Times New Roman" panose="02020603050405020304" pitchFamily="18" charset="0"/>
              </a:rPr>
              <a:t>        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CaCO</a:t>
            </a:r>
            <a:r>
              <a:rPr lang="en-US" altLang="zh-CN" sz="2800" b="1" baseline="-25000" dirty="0">
                <a:solidFill>
                  <a:srgbClr val="0000CC"/>
                </a:solidFill>
                <a:latin typeface="Times New Roman" panose="02020603050405020304" pitchFamily="18" charset="0"/>
              </a:rPr>
              <a:t>3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</a:rPr>
              <a:t>↓ </a:t>
            </a:r>
            <a:r>
              <a:rPr lang="en-US" altLang="zh-CN" sz="2800" b="1" dirty="0">
                <a:latin typeface="Times New Roman" panose="02020603050405020304" pitchFamily="18" charset="0"/>
              </a:rPr>
              <a:t>+  2NaCl</a:t>
            </a:r>
            <a:endParaRPr lang="en-US" altLang="zh-CN" sz="2800" b="1" baseline="-25000" dirty="0">
              <a:latin typeface="Times New Roman" panose="02020603050405020304" pitchFamily="18" charset="0"/>
            </a:endParaRPr>
          </a:p>
        </p:txBody>
      </p:sp>
      <p:sp>
        <p:nvSpPr>
          <p:cNvPr id="2" name="文本框 1">
            <a:extLst>
              <a:ext uri="{FF2B5EF4-FFF2-40B4-BE49-F238E27FC236}">
                <a16:creationId xmlns:a16="http://schemas.microsoft.com/office/drawing/2014/main" id="{FF4F5735-FE53-4D8D-B546-C56AE965B437}"/>
              </a:ext>
            </a:extLst>
          </p:cNvPr>
          <p:cNvSpPr txBox="1"/>
          <p:nvPr/>
        </p:nvSpPr>
        <p:spPr>
          <a:xfrm>
            <a:off x="5619854" y="3558342"/>
            <a:ext cx="34379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0">
              <a:spcBef>
                <a:spcPct val="20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有白色</a:t>
            </a:r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CaCO</a:t>
            </a:r>
            <a:r>
              <a:rPr lang="en-US" altLang="zh-CN" sz="3200" b="1" baseline="-25000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</a:t>
            </a:r>
            <a:r>
              <a:rPr lang="en-US" altLang="zh-CN" sz="3200" b="1" dirty="0">
                <a:solidFill>
                  <a:srgbClr val="FF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↓</a:t>
            </a:r>
            <a:endParaRPr lang="zh-CN" altLang="en-US" sz="3200" dirty="0">
              <a:solidFill>
                <a:srgbClr val="00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E8508F47-B274-4CB9-8271-471803B4B33E}"/>
              </a:ext>
            </a:extLst>
          </p:cNvPr>
          <p:cNvSpPr txBox="1"/>
          <p:nvPr/>
        </p:nvSpPr>
        <p:spPr>
          <a:xfrm>
            <a:off x="1289350" y="2589973"/>
            <a:ext cx="3687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0">
              <a:spcBef>
                <a:spcPct val="20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不反应</a:t>
            </a:r>
          </a:p>
        </p:txBody>
      </p:sp>
      <p:sp>
        <p:nvSpPr>
          <p:cNvPr id="10" name="文本框 9">
            <a:extLst>
              <a:ext uri="{FF2B5EF4-FFF2-40B4-BE49-F238E27FC236}">
                <a16:creationId xmlns:a16="http://schemas.microsoft.com/office/drawing/2014/main" id="{1052E34F-57E1-429C-9212-A4B2035260B8}"/>
              </a:ext>
            </a:extLst>
          </p:cNvPr>
          <p:cNvSpPr txBox="1"/>
          <p:nvPr/>
        </p:nvSpPr>
        <p:spPr>
          <a:xfrm>
            <a:off x="4976637" y="4701563"/>
            <a:ext cx="3687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0">
              <a:spcBef>
                <a:spcPct val="20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不反应</a:t>
            </a: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21134A61-002B-4019-92E0-3351AFDA46A2}"/>
              </a:ext>
            </a:extLst>
          </p:cNvPr>
          <p:cNvSpPr txBox="1"/>
          <p:nvPr/>
        </p:nvSpPr>
        <p:spPr>
          <a:xfrm>
            <a:off x="5011963" y="5731530"/>
            <a:ext cx="368728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0">
              <a:spcBef>
                <a:spcPct val="20000"/>
              </a:spcBef>
            </a:pPr>
            <a:r>
              <a:rPr lang="zh-CN" altLang="en-US" sz="3200" b="1" dirty="0">
                <a:solidFill>
                  <a:srgbClr val="00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不反应</a:t>
            </a:r>
          </a:p>
        </p:txBody>
      </p:sp>
    </p:spTree>
    <p:extLst>
      <p:ext uri="{BB962C8B-B14F-4D97-AF65-F5344CB8AC3E}">
        <p14:creationId xmlns:p14="http://schemas.microsoft.com/office/powerpoint/2010/main" val="3213661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6264275" y="4076700"/>
            <a:ext cx="2432050" cy="2549525"/>
            <a:chOff x="4047" y="2551"/>
            <a:chExt cx="1532" cy="1606"/>
          </a:xfrm>
        </p:grpSpPr>
        <p:pic>
          <p:nvPicPr>
            <p:cNvPr id="31759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47" y="2551"/>
              <a:ext cx="1421" cy="16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60" name="Text Box 5"/>
            <p:cNvSpPr txBox="1">
              <a:spLocks noChangeArrowheads="1"/>
            </p:cNvSpPr>
            <p:nvPr/>
          </p:nvSpPr>
          <p:spPr bwMode="auto">
            <a:xfrm>
              <a:off x="4206" y="3908"/>
              <a:ext cx="1373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1800" b="1"/>
                <a:t>胃药</a:t>
              </a:r>
              <a:r>
                <a:rPr lang="en-US" altLang="zh-CN" sz="1800" b="1"/>
                <a:t>---NaHCO</a:t>
              </a:r>
              <a:r>
                <a:rPr lang="en-US" altLang="zh-CN" sz="1800" b="1" baseline="-25000"/>
                <a:t>3</a:t>
              </a:r>
              <a:r>
                <a:rPr lang="zh-CN" altLang="en-US" sz="1800" b="1"/>
                <a:t>片</a:t>
              </a:r>
            </a:p>
          </p:txBody>
        </p:sp>
      </p:grpSp>
      <p:sp>
        <p:nvSpPr>
          <p:cNvPr id="397318" name="Text Box 6"/>
          <p:cNvSpPr txBox="1">
            <a:spLocks noChangeArrowheads="1"/>
          </p:cNvSpPr>
          <p:nvPr/>
        </p:nvSpPr>
        <p:spPr bwMode="auto">
          <a:xfrm>
            <a:off x="179388" y="115888"/>
            <a:ext cx="2736850" cy="617537"/>
          </a:xfrm>
          <a:prstGeom prst="rect">
            <a:avLst/>
          </a:prstGeom>
          <a:solidFill>
            <a:srgbClr val="003300"/>
          </a:solidFill>
          <a:ln w="38100" cmpd="dbl" algn="ctr">
            <a:solidFill>
              <a:srgbClr val="00FF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>
                <a:solidFill>
                  <a:srgbClr val="FFFF00"/>
                </a:solidFill>
              </a:rPr>
              <a:t> </a:t>
            </a:r>
            <a:r>
              <a:rPr lang="zh-CN" altLang="en-US" b="1">
                <a:solidFill>
                  <a:srgbClr val="FFFF00"/>
                </a:solidFill>
              </a:rPr>
              <a:t>我 明 白 了！</a:t>
            </a:r>
          </a:p>
        </p:txBody>
      </p:sp>
      <p:sp>
        <p:nvSpPr>
          <p:cNvPr id="397321" name="Text Box 9"/>
          <p:cNvSpPr txBox="1">
            <a:spLocks noChangeArrowheads="1"/>
          </p:cNvSpPr>
          <p:nvPr/>
        </p:nvSpPr>
        <p:spPr bwMode="auto">
          <a:xfrm>
            <a:off x="71438" y="2708275"/>
            <a:ext cx="8785225" cy="1411288"/>
          </a:xfrm>
          <a:prstGeom prst="rect">
            <a:avLst/>
          </a:prstGeom>
          <a:solidFill>
            <a:srgbClr val="00FF00"/>
          </a:solidFill>
          <a:ln w="38100" cmpd="dbl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5000"/>
              </a:spcBef>
            </a:pPr>
            <a:r>
              <a:rPr lang="en-US" altLang="zh-CN" sz="2800" b="1"/>
              <a:t>1.</a:t>
            </a:r>
            <a:r>
              <a:rPr lang="zh-CN" altLang="en-US" sz="2800" b="1"/>
              <a:t>碳酸氢钠干粉灭火器中灭火剂主要是碳酸氢钠，加工饼干、蛋糕等食品时也常用到碳酸氢钠，碳酸氢钠起什么作用？</a:t>
            </a:r>
          </a:p>
        </p:txBody>
      </p: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4751388" y="4508500"/>
            <a:ext cx="1835150" cy="2087563"/>
            <a:chOff x="3198" y="2546"/>
            <a:chExt cx="1156" cy="1315"/>
          </a:xfrm>
        </p:grpSpPr>
        <p:pic>
          <p:nvPicPr>
            <p:cNvPr id="31757" name="Picture 11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98" y="2546"/>
              <a:ext cx="1142" cy="13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58" name="Rectangle 12"/>
            <p:cNvSpPr>
              <a:spLocks noChangeArrowheads="1"/>
            </p:cNvSpPr>
            <p:nvPr/>
          </p:nvSpPr>
          <p:spPr bwMode="auto">
            <a:xfrm>
              <a:off x="3198" y="2546"/>
              <a:ext cx="1156" cy="1315"/>
            </a:xfrm>
            <a:prstGeom prst="rect">
              <a:avLst/>
            </a:prstGeom>
            <a:noFill/>
            <a:ln w="38100" cmpd="dbl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6732588" y="4545013"/>
            <a:ext cx="1801812" cy="2052637"/>
            <a:chOff x="4127" y="2500"/>
            <a:chExt cx="1135" cy="1293"/>
          </a:xfrm>
        </p:grpSpPr>
        <p:pic>
          <p:nvPicPr>
            <p:cNvPr id="31755" name="Picture 14" descr="20060324113012_34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127" y="2500"/>
              <a:ext cx="1135" cy="129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31756" name="Text Box 15"/>
            <p:cNvSpPr txBox="1">
              <a:spLocks noChangeArrowheads="1"/>
            </p:cNvSpPr>
            <p:nvPr/>
          </p:nvSpPr>
          <p:spPr bwMode="auto">
            <a:xfrm>
              <a:off x="4309" y="3543"/>
              <a:ext cx="8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zh-CN" altLang="en-US" sz="1800" b="1">
                  <a:solidFill>
                    <a:srgbClr val="FF0000"/>
                  </a:solidFill>
                </a:rPr>
                <a:t>苏打饼干</a:t>
              </a:r>
            </a:p>
          </p:txBody>
        </p:sp>
      </p:grpSp>
      <p:sp>
        <p:nvSpPr>
          <p:cNvPr id="397328" name="Text Box 16"/>
          <p:cNvSpPr txBox="1">
            <a:spLocks noChangeArrowheads="1"/>
          </p:cNvSpPr>
          <p:nvPr/>
        </p:nvSpPr>
        <p:spPr bwMode="auto">
          <a:xfrm>
            <a:off x="323850" y="2997200"/>
            <a:ext cx="8820150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</a:rPr>
              <a:t>碳酸氢钠在加热时生成二氧化碳，所以碳酸氢钠干粉灭火剂能灭火；加工饼干、蛋糕等食品时也常用到碳酸氢钠，也与碳酸氢钠受热生成二氧化碳有关，二氧化碳能使面团起泡，而使饼干、蛋糕蓬松。</a:t>
            </a:r>
          </a:p>
        </p:txBody>
      </p:sp>
      <p:sp>
        <p:nvSpPr>
          <p:cNvPr id="397329" name="Rectangle 17"/>
          <p:cNvSpPr>
            <a:spLocks noChangeArrowheads="1"/>
          </p:cNvSpPr>
          <p:nvPr/>
        </p:nvSpPr>
        <p:spPr bwMode="auto">
          <a:xfrm>
            <a:off x="226476" y="1051868"/>
            <a:ext cx="8697913" cy="1047750"/>
          </a:xfrm>
          <a:prstGeom prst="rect">
            <a:avLst/>
          </a:prstGeom>
          <a:solidFill>
            <a:srgbClr val="00FF00"/>
          </a:solidFill>
          <a:ln w="38100" cmpd="dbl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15000"/>
              </a:spcBef>
            </a:pPr>
            <a:r>
              <a:rPr lang="en-US" altLang="zh-CN" sz="2800" b="1"/>
              <a:t>2.</a:t>
            </a:r>
            <a:r>
              <a:rPr lang="zh-CN" altLang="en-US" sz="2800" b="1"/>
              <a:t>患有胃病的人常因胃酸分泌过多而不适，碳酸氢钠片</a:t>
            </a:r>
          </a:p>
          <a:p>
            <a:pPr eaLnBrk="1" hangingPunct="1">
              <a:spcBef>
                <a:spcPct val="15000"/>
              </a:spcBef>
            </a:pPr>
            <a:r>
              <a:rPr lang="zh-CN" altLang="en-US" sz="2800" b="1"/>
              <a:t>能减轻病人的不适感，为什么？</a:t>
            </a:r>
          </a:p>
        </p:txBody>
      </p:sp>
      <p:sp>
        <p:nvSpPr>
          <p:cNvPr id="397330" name="Text Box 18"/>
          <p:cNvSpPr txBox="1">
            <a:spLocks noChangeArrowheads="1"/>
          </p:cNvSpPr>
          <p:nvPr/>
        </p:nvSpPr>
        <p:spPr bwMode="auto">
          <a:xfrm>
            <a:off x="215900" y="2276475"/>
            <a:ext cx="8677275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>
                <a:solidFill>
                  <a:srgbClr val="FF0000"/>
                </a:solidFill>
              </a:rPr>
              <a:t>碳酸氢钠片能与胃酸（含有盐酸）反应，从而降低了酸的浓度，使病人症状改善。</a:t>
            </a:r>
          </a:p>
        </p:txBody>
      </p:sp>
    </p:spTree>
    <p:extLst>
      <p:ext uri="{BB962C8B-B14F-4D97-AF65-F5344CB8AC3E}">
        <p14:creationId xmlns:p14="http://schemas.microsoft.com/office/powerpoint/2010/main" val="31994776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2.25434E-6 L -4.44444E-6 -0.2548 " pathEditMode="relative" rAng="0" ptsTypes="AA">
                                      <p:cBhvr>
                                        <p:cTn id="18" dur="500" fill="hold"/>
                                        <p:tgtEl>
                                          <p:spTgt spid="3973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274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7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7318" grpId="0" animBg="1"/>
      <p:bldP spid="397321" grpId="0" animBg="1"/>
      <p:bldP spid="397321" grpId="1" animBg="1"/>
      <p:bldP spid="397321" grpId="2" animBg="1"/>
      <p:bldP spid="397328" grpId="0"/>
      <p:bldP spid="397328" grpId="1"/>
      <p:bldP spid="397329" grpId="0" animBg="1"/>
      <p:bldP spid="39733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Text Box 2"/>
          <p:cNvSpPr txBox="1">
            <a:spLocks noChangeArrowheads="1"/>
          </p:cNvSpPr>
          <p:nvPr/>
        </p:nvSpPr>
        <p:spPr bwMode="auto">
          <a:xfrm>
            <a:off x="202053" y="236774"/>
            <a:ext cx="1296987" cy="519113"/>
          </a:xfrm>
          <a:prstGeom prst="rect">
            <a:avLst/>
          </a:prstGeom>
          <a:solidFill>
            <a:srgbClr val="0066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FFFF00"/>
                </a:solidFill>
              </a:rPr>
              <a:t>想一想</a:t>
            </a:r>
          </a:p>
        </p:txBody>
      </p:sp>
      <p:sp>
        <p:nvSpPr>
          <p:cNvPr id="398340" name="Text Box 4"/>
          <p:cNvSpPr txBox="1">
            <a:spLocks noChangeArrowheads="1"/>
          </p:cNvSpPr>
          <p:nvPr/>
        </p:nvSpPr>
        <p:spPr bwMode="auto">
          <a:xfrm>
            <a:off x="1331913" y="822325"/>
            <a:ext cx="795655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800" b="1"/>
              <a:t>你知道几种可以区别</a:t>
            </a:r>
            <a:r>
              <a:rPr kumimoji="1" lang="en-US" altLang="zh-CN" sz="2800" b="1"/>
              <a:t>Na</a:t>
            </a:r>
            <a:r>
              <a:rPr kumimoji="1" lang="en-US" altLang="zh-CN" sz="2800" b="1" baseline="-25000"/>
              <a:t>2</a:t>
            </a:r>
            <a:r>
              <a:rPr kumimoji="1" lang="en-US" altLang="zh-CN" sz="2800" b="1"/>
              <a:t>CO</a:t>
            </a:r>
            <a:r>
              <a:rPr kumimoji="1" lang="en-US" altLang="zh-CN" sz="2800" b="1" baseline="-25000"/>
              <a:t>3</a:t>
            </a:r>
            <a:r>
              <a:rPr kumimoji="1" lang="zh-CN" altLang="en-US" sz="2800" b="1"/>
              <a:t>和</a:t>
            </a:r>
            <a:r>
              <a:rPr kumimoji="1" lang="en-US" altLang="zh-CN" sz="2800" b="1"/>
              <a:t>NaHCO</a:t>
            </a:r>
            <a:r>
              <a:rPr kumimoji="1" lang="en-US" altLang="zh-CN" sz="2800" b="1" baseline="-25000"/>
              <a:t>3</a:t>
            </a:r>
            <a:r>
              <a:rPr kumimoji="1" lang="zh-CN" altLang="en-US" sz="2800" b="1"/>
              <a:t>的方法？</a:t>
            </a:r>
          </a:p>
        </p:txBody>
      </p:sp>
      <p:sp>
        <p:nvSpPr>
          <p:cNvPr id="33797" name="Line 5"/>
          <p:cNvSpPr>
            <a:spLocks noChangeShapeType="1"/>
          </p:cNvSpPr>
          <p:nvPr/>
        </p:nvSpPr>
        <p:spPr bwMode="auto">
          <a:xfrm>
            <a:off x="935038" y="2528888"/>
            <a:ext cx="7813675" cy="0"/>
          </a:xfrm>
          <a:prstGeom prst="line">
            <a:avLst/>
          </a:prstGeom>
          <a:noFill/>
          <a:ln w="9525" cap="rnd">
            <a:solidFill>
              <a:srgbClr val="99FF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33798" name="Line 6"/>
          <p:cNvSpPr>
            <a:spLocks noChangeShapeType="1"/>
          </p:cNvSpPr>
          <p:nvPr/>
        </p:nvSpPr>
        <p:spPr bwMode="auto">
          <a:xfrm>
            <a:off x="935038" y="3176588"/>
            <a:ext cx="7813675" cy="0"/>
          </a:xfrm>
          <a:prstGeom prst="line">
            <a:avLst/>
          </a:prstGeom>
          <a:noFill/>
          <a:ln w="9525" cap="rnd">
            <a:solidFill>
              <a:srgbClr val="82DDE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935038" y="1916113"/>
            <a:ext cx="7813675" cy="0"/>
          </a:xfrm>
          <a:prstGeom prst="line">
            <a:avLst/>
          </a:prstGeom>
          <a:noFill/>
          <a:ln w="9525" cap="rnd">
            <a:solidFill>
              <a:srgbClr val="99FF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398344" name="Text Box 8"/>
          <p:cNvSpPr txBox="1">
            <a:spLocks noChangeArrowheads="1"/>
          </p:cNvSpPr>
          <p:nvPr/>
        </p:nvSpPr>
        <p:spPr bwMode="auto">
          <a:xfrm>
            <a:off x="827088" y="1520825"/>
            <a:ext cx="81359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加热固体，产生能使澄清石灰水变浑浊的气体的是</a:t>
            </a:r>
            <a:r>
              <a:rPr kumimoji="1" lang="en-US" altLang="zh-CN" sz="2400" b="1">
                <a:solidFill>
                  <a:srgbClr val="800000"/>
                </a:solidFill>
                <a:latin typeface="Times New Roman" panose="02020603050405020304" pitchFamily="18" charset="0"/>
              </a:rPr>
              <a:t>NaHCO</a:t>
            </a:r>
            <a:r>
              <a:rPr kumimoji="1" lang="en-US" altLang="zh-CN" sz="2400" b="1" baseline="-25000">
                <a:solidFill>
                  <a:srgbClr val="800000"/>
                </a:solidFill>
                <a:latin typeface="Times New Roman" panose="02020603050405020304" pitchFamily="18" charset="0"/>
              </a:rPr>
              <a:t>3</a:t>
            </a:r>
          </a:p>
        </p:txBody>
      </p:sp>
      <p:sp>
        <p:nvSpPr>
          <p:cNvPr id="398345" name="Text Box 9"/>
          <p:cNvSpPr txBox="1">
            <a:spLocks noChangeArrowheads="1"/>
          </p:cNvSpPr>
          <p:nvPr/>
        </p:nvSpPr>
        <p:spPr bwMode="auto">
          <a:xfrm>
            <a:off x="827088" y="2108200"/>
            <a:ext cx="8280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分别取少量固体溶于几滴水中，有明显放热现象的是碳酸钠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107950" y="1412875"/>
            <a:ext cx="684213" cy="468313"/>
            <a:chOff x="-23" y="935"/>
            <a:chExt cx="431" cy="295"/>
          </a:xfrm>
        </p:grpSpPr>
        <p:sp>
          <p:nvSpPr>
            <p:cNvPr id="33816" name="Rectangle 11"/>
            <p:cNvSpPr>
              <a:spLocks noChangeArrowheads="1"/>
            </p:cNvSpPr>
            <p:nvPr/>
          </p:nvSpPr>
          <p:spPr bwMode="auto">
            <a:xfrm>
              <a:off x="-23" y="935"/>
              <a:ext cx="431" cy="295"/>
            </a:xfrm>
            <a:prstGeom prst="rect">
              <a:avLst/>
            </a:prstGeom>
            <a:solidFill>
              <a:srgbClr val="7DFFBE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3817" name="WordArt 12"/>
            <p:cNvSpPr>
              <a:spLocks noChangeArrowheads="1" noChangeShapeType="1" noTextEdit="1"/>
            </p:cNvSpPr>
            <p:nvPr/>
          </p:nvSpPr>
          <p:spPr bwMode="auto">
            <a:xfrm>
              <a:off x="54" y="958"/>
              <a:ext cx="309" cy="249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 b="1" kern="10"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4747"/>
                      </a:gs>
                    </a:gsLst>
                    <a:lin ang="5400000" scaled="1"/>
                  </a:gra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宋体" panose="02010600030101010101" pitchFamily="2" charset="-122"/>
                </a:rPr>
                <a:t>1.</a:t>
              </a:r>
              <a:endParaRPr lang="zh-CN" altLang="en-US" sz="3600" b="1" kern="10">
                <a:gradFill rotWithShape="1">
                  <a:gsLst>
                    <a:gs pos="0">
                      <a:srgbClr val="FFFF00"/>
                    </a:gs>
                    <a:gs pos="100000">
                      <a:srgbClr val="FF4747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</a:endParaRPr>
            </a:p>
          </p:txBody>
        </p:sp>
      </p:grpSp>
      <p:grpSp>
        <p:nvGrpSpPr>
          <p:cNvPr id="3" name="Group 13"/>
          <p:cNvGrpSpPr>
            <a:grpSpLocks/>
          </p:cNvGrpSpPr>
          <p:nvPr/>
        </p:nvGrpSpPr>
        <p:grpSpPr bwMode="auto">
          <a:xfrm>
            <a:off x="107950" y="2708275"/>
            <a:ext cx="684213" cy="468313"/>
            <a:chOff x="-23" y="935"/>
            <a:chExt cx="431" cy="295"/>
          </a:xfrm>
        </p:grpSpPr>
        <p:sp>
          <p:nvSpPr>
            <p:cNvPr id="33814" name="Rectangle 14"/>
            <p:cNvSpPr>
              <a:spLocks noChangeArrowheads="1"/>
            </p:cNvSpPr>
            <p:nvPr/>
          </p:nvSpPr>
          <p:spPr bwMode="auto">
            <a:xfrm>
              <a:off x="-23" y="935"/>
              <a:ext cx="431" cy="295"/>
            </a:xfrm>
            <a:prstGeom prst="rect">
              <a:avLst/>
            </a:prstGeom>
            <a:solidFill>
              <a:srgbClr val="7DFFBE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3815" name="WordArt 15"/>
            <p:cNvSpPr>
              <a:spLocks noChangeArrowheads="1" noChangeShapeType="1" noTextEdit="1"/>
            </p:cNvSpPr>
            <p:nvPr/>
          </p:nvSpPr>
          <p:spPr bwMode="auto">
            <a:xfrm>
              <a:off x="54" y="958"/>
              <a:ext cx="309" cy="249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 b="1" kern="10"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4747"/>
                      </a:gs>
                    </a:gsLst>
                    <a:lin ang="5400000" scaled="1"/>
                  </a:gra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宋体" panose="02010600030101010101" pitchFamily="2" charset="-122"/>
                </a:rPr>
                <a:t>3.</a:t>
              </a:r>
              <a:endParaRPr lang="zh-CN" altLang="en-US" sz="3600" b="1" kern="10">
                <a:gradFill rotWithShape="1">
                  <a:gsLst>
                    <a:gs pos="0">
                      <a:srgbClr val="FFFF00"/>
                    </a:gs>
                    <a:gs pos="100000">
                      <a:srgbClr val="FF4747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</a:endParaRPr>
            </a:p>
          </p:txBody>
        </p:sp>
      </p:grpSp>
      <p:grpSp>
        <p:nvGrpSpPr>
          <p:cNvPr id="4" name="Group 16"/>
          <p:cNvGrpSpPr>
            <a:grpSpLocks/>
          </p:cNvGrpSpPr>
          <p:nvPr/>
        </p:nvGrpSpPr>
        <p:grpSpPr bwMode="auto">
          <a:xfrm>
            <a:off x="107950" y="2060575"/>
            <a:ext cx="684213" cy="468313"/>
            <a:chOff x="-23" y="935"/>
            <a:chExt cx="431" cy="295"/>
          </a:xfrm>
        </p:grpSpPr>
        <p:sp>
          <p:nvSpPr>
            <p:cNvPr id="33812" name="Rectangle 17"/>
            <p:cNvSpPr>
              <a:spLocks noChangeArrowheads="1"/>
            </p:cNvSpPr>
            <p:nvPr/>
          </p:nvSpPr>
          <p:spPr bwMode="auto">
            <a:xfrm>
              <a:off x="-23" y="935"/>
              <a:ext cx="431" cy="295"/>
            </a:xfrm>
            <a:prstGeom prst="rect">
              <a:avLst/>
            </a:prstGeom>
            <a:solidFill>
              <a:srgbClr val="7DFFBE"/>
            </a:solidFill>
            <a:ln w="9525" algn="ctr">
              <a:solidFill>
                <a:schemeClr val="bg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33813" name="WordArt 18"/>
            <p:cNvSpPr>
              <a:spLocks noChangeArrowheads="1" noChangeShapeType="1" noTextEdit="1"/>
            </p:cNvSpPr>
            <p:nvPr/>
          </p:nvSpPr>
          <p:spPr bwMode="auto">
            <a:xfrm>
              <a:off x="54" y="958"/>
              <a:ext cx="309" cy="249"/>
            </a:xfrm>
            <a:prstGeom prst="rect">
              <a:avLst/>
            </a:prstGeom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altLang="zh-CN" sz="3600" b="1" kern="10">
                  <a:gradFill rotWithShape="1">
                    <a:gsLst>
                      <a:gs pos="0">
                        <a:srgbClr val="FFFF00"/>
                      </a:gs>
                      <a:gs pos="100000">
                        <a:srgbClr val="FF4747"/>
                      </a:gs>
                    </a:gsLst>
                    <a:lin ang="5400000" scaled="1"/>
                  </a:gradFill>
                  <a:effectLst>
                    <a:outerShdw dist="35921" dir="2700000" algn="ctr" rotWithShape="0">
                      <a:srgbClr val="C0C0C0">
                        <a:alpha val="79999"/>
                      </a:srgbClr>
                    </a:outerShdw>
                  </a:effectLst>
                  <a:latin typeface="宋体" panose="02010600030101010101" pitchFamily="2" charset="-122"/>
                </a:rPr>
                <a:t>2.</a:t>
              </a:r>
              <a:endParaRPr lang="zh-CN" altLang="en-US" sz="3600" b="1" kern="10">
                <a:gradFill rotWithShape="1">
                  <a:gsLst>
                    <a:gs pos="0">
                      <a:srgbClr val="FFFF00"/>
                    </a:gs>
                    <a:gs pos="100000">
                      <a:srgbClr val="FF4747"/>
                    </a:gs>
                  </a:gsLst>
                  <a:lin ang="5400000" scaled="1"/>
                </a:gradFill>
                <a:effectLst>
                  <a:outerShdw dist="35921" dir="2700000" algn="ctr" rotWithShape="0">
                    <a:srgbClr val="C0C0C0">
                      <a:alpha val="79999"/>
                    </a:srgbClr>
                  </a:outerShdw>
                </a:effectLst>
                <a:latin typeface="宋体" panose="02010600030101010101" pitchFamily="2" charset="-122"/>
              </a:endParaRPr>
            </a:p>
          </p:txBody>
        </p:sp>
      </p:grpSp>
      <p:sp>
        <p:nvSpPr>
          <p:cNvPr id="398355" name="Text Box 19"/>
          <p:cNvSpPr txBox="1">
            <a:spLocks noChangeArrowheads="1"/>
          </p:cNvSpPr>
          <p:nvPr/>
        </p:nvSpPr>
        <p:spPr bwMode="auto">
          <a:xfrm>
            <a:off x="828675" y="3500438"/>
            <a:ext cx="8243888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400" b="1" dirty="0">
                <a:solidFill>
                  <a:srgbClr val="F60000"/>
                </a:solidFill>
                <a:latin typeface="宋体" panose="02010600030101010101" pitchFamily="2" charset="-122"/>
              </a:rPr>
              <a:t>☆</a:t>
            </a:r>
            <a:r>
              <a:rPr kumimoji="1" lang="zh-CN" altLang="en-US" sz="2400" b="1" dirty="0">
                <a:solidFill>
                  <a:srgbClr val="800000"/>
                </a:solidFill>
                <a:latin typeface="Times New Roman" panose="02020603050405020304" pitchFamily="18" charset="0"/>
              </a:rPr>
              <a:t>分别取固体配成相同物质的量浓度的溶液，分别取少量溶液并加入酚酞试液，红色较深的是碳酸钠溶液，较浅的是碳酸氢钠溶液</a:t>
            </a:r>
          </a:p>
        </p:txBody>
      </p:sp>
      <p:sp>
        <p:nvSpPr>
          <p:cNvPr id="33806" name="Line 20"/>
          <p:cNvSpPr>
            <a:spLocks noChangeShapeType="1"/>
          </p:cNvSpPr>
          <p:nvPr/>
        </p:nvSpPr>
        <p:spPr bwMode="auto">
          <a:xfrm>
            <a:off x="935038" y="3573463"/>
            <a:ext cx="7813675" cy="0"/>
          </a:xfrm>
          <a:prstGeom prst="line">
            <a:avLst/>
          </a:prstGeom>
          <a:noFill/>
          <a:ln w="9525" cap="rnd">
            <a:solidFill>
              <a:srgbClr val="99FF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33807" name="Line 21"/>
          <p:cNvSpPr>
            <a:spLocks noChangeShapeType="1"/>
          </p:cNvSpPr>
          <p:nvPr/>
        </p:nvSpPr>
        <p:spPr bwMode="auto">
          <a:xfrm>
            <a:off x="935038" y="3968750"/>
            <a:ext cx="7813675" cy="0"/>
          </a:xfrm>
          <a:prstGeom prst="line">
            <a:avLst/>
          </a:prstGeom>
          <a:noFill/>
          <a:ln w="9525" cap="rnd">
            <a:solidFill>
              <a:srgbClr val="99FF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398358" name="Text Box 22"/>
          <p:cNvSpPr txBox="1">
            <a:spLocks noChangeArrowheads="1"/>
          </p:cNvSpPr>
          <p:nvPr/>
        </p:nvSpPr>
        <p:spPr bwMode="auto">
          <a:xfrm>
            <a:off x="827088" y="2678113"/>
            <a:ext cx="838835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分别取</a:t>
            </a:r>
            <a:r>
              <a:rPr kumimoji="1" lang="en-US" altLang="zh-CN" sz="2400" b="1">
                <a:solidFill>
                  <a:srgbClr val="800000"/>
                </a:solidFill>
                <a:latin typeface="Times New Roman" panose="02020603050405020304" pitchFamily="18" charset="0"/>
              </a:rPr>
              <a:t>1g</a:t>
            </a:r>
            <a:r>
              <a:rPr kumimoji="1" lang="zh-CN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固体溶于</a:t>
            </a:r>
            <a:r>
              <a:rPr kumimoji="1" lang="en-US" altLang="zh-CN" sz="2400" b="1">
                <a:solidFill>
                  <a:srgbClr val="800000"/>
                </a:solidFill>
                <a:latin typeface="Times New Roman" panose="02020603050405020304" pitchFamily="18" charset="0"/>
              </a:rPr>
              <a:t>10mL</a:t>
            </a:r>
            <a:r>
              <a:rPr kumimoji="1" lang="zh-CN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水中，全部溶解的是碳酸钠，没有</a:t>
            </a:r>
            <a:r>
              <a:rPr kumimoji="1" lang="zh-CN" altLang="en-US" sz="2400" b="1">
                <a:solidFill>
                  <a:srgbClr val="800000"/>
                </a:solidFill>
              </a:rPr>
              <a:t>全部溶解</a:t>
            </a:r>
            <a:r>
              <a:rPr kumimoji="1" lang="zh-CN" altLang="en-US" sz="2400" b="1">
                <a:solidFill>
                  <a:srgbClr val="800000"/>
                </a:solidFill>
                <a:latin typeface="Times New Roman" panose="02020603050405020304" pitchFamily="18" charset="0"/>
              </a:rPr>
              <a:t>的是碳酸氢钠</a:t>
            </a:r>
          </a:p>
        </p:txBody>
      </p:sp>
      <p:sp>
        <p:nvSpPr>
          <p:cNvPr id="398359" name="Line 23"/>
          <p:cNvSpPr>
            <a:spLocks noChangeShapeType="1"/>
          </p:cNvSpPr>
          <p:nvPr/>
        </p:nvSpPr>
        <p:spPr bwMode="auto">
          <a:xfrm>
            <a:off x="323850" y="6632575"/>
            <a:ext cx="7813675" cy="0"/>
          </a:xfrm>
          <a:prstGeom prst="line">
            <a:avLst/>
          </a:prstGeom>
          <a:noFill/>
          <a:ln w="9525" cap="rnd">
            <a:solidFill>
              <a:srgbClr val="99FFCC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398360" name="Text Box 24"/>
          <p:cNvSpPr txBox="1">
            <a:spLocks noChangeArrowheads="1"/>
          </p:cNvSpPr>
          <p:nvPr/>
        </p:nvSpPr>
        <p:spPr bwMode="auto">
          <a:xfrm>
            <a:off x="827088" y="4647505"/>
            <a:ext cx="795655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800" b="1" dirty="0">
                <a:solidFill>
                  <a:srgbClr val="F60000"/>
                </a:solidFill>
              </a:rPr>
              <a:t>☆</a:t>
            </a:r>
            <a:r>
              <a:rPr lang="zh-CN" altLang="en-US" sz="2400" b="1" dirty="0">
                <a:solidFill>
                  <a:srgbClr val="800000"/>
                </a:solidFill>
              </a:rPr>
              <a:t>分别取等质量的两种固体，分别加入等物质的量浓度的盐酸，如果放出二氧化碳气体快的是碳酸氢钠，放出慢的是碳酸钠。</a:t>
            </a:r>
          </a:p>
        </p:txBody>
      </p:sp>
      <p:sp>
        <p:nvSpPr>
          <p:cNvPr id="25" name="Text Box 24"/>
          <p:cNvSpPr txBox="1">
            <a:spLocks noChangeArrowheads="1"/>
          </p:cNvSpPr>
          <p:nvPr/>
        </p:nvSpPr>
        <p:spPr bwMode="auto">
          <a:xfrm>
            <a:off x="719931" y="5698651"/>
            <a:ext cx="7956550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1800" b="1" dirty="0">
                <a:solidFill>
                  <a:srgbClr val="F60000"/>
                </a:solidFill>
              </a:rPr>
              <a:t>☆</a:t>
            </a:r>
            <a:r>
              <a:rPr lang="zh-CN" altLang="en-US" sz="2400" b="1" dirty="0">
                <a:solidFill>
                  <a:srgbClr val="800000"/>
                </a:solidFill>
              </a:rPr>
              <a:t>分别取两种溶液，加入等物质的量浓度的氯化钙，如果有沉淀生成的是碳酸钠。</a:t>
            </a:r>
          </a:p>
        </p:txBody>
      </p:sp>
    </p:spTree>
    <p:extLst>
      <p:ext uri="{BB962C8B-B14F-4D97-AF65-F5344CB8AC3E}">
        <p14:creationId xmlns:p14="http://schemas.microsoft.com/office/powerpoint/2010/main" val="20585829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 nodeType="clickPar">
                      <p:stCondLst>
                        <p:cond delay="0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34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" fill="hold" nodeType="clickPar">
                      <p:stCondLst>
                        <p:cond delay="0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43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4" fill="hold" nodeType="clickPar">
                      <p:stCondLst>
                        <p:cond delay="0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8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398338" grpId="0" animBg="1"/>
      <p:bldP spid="398340" grpId="0"/>
      <p:bldP spid="398344" grpId="0"/>
      <p:bldP spid="398344" grpId="1"/>
      <p:bldP spid="398345" grpId="0"/>
      <p:bldP spid="398345" grpId="1"/>
      <p:bldP spid="398355" grpId="0"/>
      <p:bldP spid="398358" grpId="0"/>
      <p:bldP spid="398358" grpId="1"/>
      <p:bldP spid="398360" grpId="0"/>
      <p:bldP spid="25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215900" y="1125538"/>
            <a:ext cx="1835150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Na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CO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3</a:t>
            </a:r>
            <a:endParaRPr lang="en-US" altLang="zh-CN" sz="3200" b="1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17411" name="Rectangle 5"/>
          <p:cNvSpPr>
            <a:spLocks noChangeArrowheads="1"/>
          </p:cNvSpPr>
          <p:nvPr/>
        </p:nvSpPr>
        <p:spPr bwMode="auto">
          <a:xfrm>
            <a:off x="6216650" y="1125538"/>
            <a:ext cx="17573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20000"/>
              </a:spcBef>
            </a:pPr>
            <a:r>
              <a:rPr lang="en-US" altLang="zh-CN" sz="3200" b="1">
                <a:solidFill>
                  <a:srgbClr val="0000FF"/>
                </a:solidFill>
                <a:latin typeface="Times New Roman" pitchFamily="18" charset="0"/>
              </a:rPr>
              <a:t>NaHCO</a:t>
            </a:r>
            <a:r>
              <a:rPr lang="en-US" altLang="zh-CN" sz="3200" b="1" baseline="-25000">
                <a:solidFill>
                  <a:srgbClr val="0000FF"/>
                </a:solidFill>
                <a:latin typeface="Times New Roman" pitchFamily="18" charset="0"/>
              </a:rPr>
              <a:t>3</a:t>
            </a:r>
          </a:p>
        </p:txBody>
      </p:sp>
      <p:sp>
        <p:nvSpPr>
          <p:cNvPr id="68614" name="Rectangle 6"/>
          <p:cNvSpPr>
            <a:spLocks noChangeArrowheads="1"/>
          </p:cNvSpPr>
          <p:nvPr/>
        </p:nvSpPr>
        <p:spPr bwMode="auto">
          <a:xfrm>
            <a:off x="2305050" y="820738"/>
            <a:ext cx="38877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CO</a:t>
            </a:r>
            <a:r>
              <a:rPr lang="en-US" altLang="zh-CN" sz="2400" b="1" baseline="-25000" dirty="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2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+H</a:t>
            </a:r>
            <a:r>
              <a:rPr lang="en-US" altLang="zh-CN" sz="2400" b="1" baseline="-25000" dirty="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2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O</a:t>
            </a:r>
            <a:r>
              <a:rPr lang="zh-CN" altLang="en-US" sz="2400" b="1" dirty="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或逐滴加稀</a:t>
            </a:r>
            <a:r>
              <a:rPr lang="en-US" altLang="zh-CN" sz="2400" b="1" dirty="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H</a:t>
            </a:r>
            <a:r>
              <a:rPr lang="en-US" altLang="zh-CN" sz="2400" b="1" baseline="30000" dirty="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+</a:t>
            </a:r>
          </a:p>
        </p:txBody>
      </p:sp>
      <p:sp>
        <p:nvSpPr>
          <p:cNvPr id="68615" name="Rectangle 7"/>
          <p:cNvSpPr>
            <a:spLocks noChangeArrowheads="1"/>
          </p:cNvSpPr>
          <p:nvPr/>
        </p:nvSpPr>
        <p:spPr bwMode="auto">
          <a:xfrm>
            <a:off x="2087563" y="1430338"/>
            <a:ext cx="4040187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固（</a:t>
            </a:r>
            <a:r>
              <a:rPr lang="zh-CN" altLang="en-US" sz="32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  <a:cs typeface="Arial" charset="0"/>
              </a:rPr>
              <a:t>∆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）、溶液（加</a:t>
            </a:r>
            <a:r>
              <a:rPr lang="en-US" altLang="zh-CN" sz="24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NaOH</a:t>
            </a:r>
            <a:r>
              <a:rPr lang="zh-CN" altLang="en-US" sz="24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）</a:t>
            </a:r>
            <a:endParaRPr lang="zh-CN" altLang="en-US" sz="2400" b="1" baseline="-25000">
              <a:solidFill>
                <a:srgbClr val="FF0000"/>
              </a:solidFill>
              <a:latin typeface="Times New Roman" pitchFamily="18" charset="0"/>
              <a:ea typeface="楷体_GB2312" pitchFamily="49" charset="-122"/>
            </a:endParaRPr>
          </a:p>
        </p:txBody>
      </p:sp>
      <p:sp>
        <p:nvSpPr>
          <p:cNvPr id="17414" name="Text Box 8"/>
          <p:cNvSpPr txBox="1">
            <a:spLocks noChangeArrowheads="1"/>
          </p:cNvSpPr>
          <p:nvPr/>
        </p:nvSpPr>
        <p:spPr bwMode="auto">
          <a:xfrm>
            <a:off x="431800" y="225426"/>
            <a:ext cx="7092528" cy="52322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思考：</a:t>
            </a:r>
            <a:r>
              <a:rPr lang="en-US" altLang="zh-CN" sz="2800" b="1" dirty="0">
                <a:latin typeface="Times New Roman" pitchFamily="18" charset="0"/>
                <a:ea typeface="楷体_GB2312" pitchFamily="49" charset="-122"/>
              </a:rPr>
              <a:t>Na</a:t>
            </a:r>
            <a:r>
              <a:rPr lang="en-US" altLang="zh-CN" sz="2800" b="1" baseline="-25000" dirty="0">
                <a:latin typeface="Times New Roman" pitchFamily="18" charset="0"/>
                <a:ea typeface="楷体_GB2312" pitchFamily="49" charset="-122"/>
              </a:rPr>
              <a:t>2</a:t>
            </a:r>
            <a:r>
              <a:rPr lang="en-US" altLang="zh-CN" sz="2800" b="1" dirty="0">
                <a:latin typeface="Times New Roman" pitchFamily="18" charset="0"/>
                <a:ea typeface="楷体_GB2312" pitchFamily="49" charset="-122"/>
              </a:rPr>
              <a:t>CO</a:t>
            </a:r>
            <a:r>
              <a:rPr lang="en-US" altLang="zh-CN" sz="2800" b="1" baseline="-25000" dirty="0">
                <a:latin typeface="Times New Roman" pitchFamily="18" charset="0"/>
                <a:ea typeface="楷体_GB2312" pitchFamily="49" charset="-122"/>
              </a:rPr>
              <a:t>3</a:t>
            </a:r>
            <a:r>
              <a:rPr lang="zh-CN" altLang="en-US" sz="2800" b="1" dirty="0">
                <a:latin typeface="Times New Roman" pitchFamily="18" charset="0"/>
                <a:ea typeface="楷体_GB2312" pitchFamily="49" charset="-122"/>
              </a:rPr>
              <a:t>和</a:t>
            </a:r>
            <a:r>
              <a:rPr lang="en-US" altLang="zh-CN" sz="2800" b="1" dirty="0">
                <a:latin typeface="Times New Roman" pitchFamily="18" charset="0"/>
                <a:ea typeface="楷体_GB2312" pitchFamily="49" charset="-122"/>
              </a:rPr>
              <a:t>NaHCO</a:t>
            </a:r>
            <a:r>
              <a:rPr lang="en-US" altLang="zh-CN" sz="2800" b="1" baseline="-25000" dirty="0">
                <a:latin typeface="Times New Roman" pitchFamily="18" charset="0"/>
                <a:ea typeface="楷体_GB2312" pitchFamily="49" charset="-122"/>
              </a:rPr>
              <a:t>3</a:t>
            </a:r>
            <a:r>
              <a:rPr lang="zh-CN" altLang="en-US" sz="2800" b="1" dirty="0">
                <a:latin typeface="Times New Roman" pitchFamily="18" charset="0"/>
                <a:ea typeface="楷体_GB2312" pitchFamily="49" charset="-122"/>
              </a:rPr>
              <a:t>的相互转化</a:t>
            </a:r>
          </a:p>
        </p:txBody>
      </p:sp>
      <p:sp>
        <p:nvSpPr>
          <p:cNvPr id="68617" name="Line 9"/>
          <p:cNvSpPr>
            <a:spLocks noChangeShapeType="1"/>
          </p:cNvSpPr>
          <p:nvPr/>
        </p:nvSpPr>
        <p:spPr bwMode="auto">
          <a:xfrm>
            <a:off x="1949450" y="1354138"/>
            <a:ext cx="4114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8618" name="Line 10"/>
          <p:cNvSpPr>
            <a:spLocks noChangeShapeType="1"/>
          </p:cNvSpPr>
          <p:nvPr/>
        </p:nvSpPr>
        <p:spPr bwMode="auto">
          <a:xfrm>
            <a:off x="1949450" y="1506538"/>
            <a:ext cx="4114800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zh-CN" altLang="en-US"/>
          </a:p>
        </p:txBody>
      </p:sp>
      <p:sp>
        <p:nvSpPr>
          <p:cNvPr id="68619" name="Text Box 11"/>
          <p:cNvSpPr txBox="1">
            <a:spLocks noChangeArrowheads="1"/>
          </p:cNvSpPr>
          <p:nvPr/>
        </p:nvSpPr>
        <p:spPr bwMode="auto">
          <a:xfrm>
            <a:off x="1022350" y="2192338"/>
            <a:ext cx="60960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Na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2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CO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3  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+  CO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2  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+  H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O  =   2NaHCO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3</a:t>
            </a:r>
          </a:p>
        </p:txBody>
      </p:sp>
      <p:sp>
        <p:nvSpPr>
          <p:cNvPr id="68620" name="Text Box 12"/>
          <p:cNvSpPr txBox="1">
            <a:spLocks noChangeArrowheads="1"/>
          </p:cNvSpPr>
          <p:nvPr/>
        </p:nvSpPr>
        <p:spPr bwMode="auto">
          <a:xfrm>
            <a:off x="1022350" y="2878138"/>
            <a:ext cx="5867400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Na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2</a:t>
            </a:r>
            <a:r>
              <a:rPr kumimoji="1" lang="en-US" altLang="zh-CN" sz="28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CO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3 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+ HCl  =  NaCl  +  NaHCO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3</a:t>
            </a:r>
          </a:p>
        </p:txBody>
      </p:sp>
      <p:sp>
        <p:nvSpPr>
          <p:cNvPr id="68621" name="Text Box 13"/>
          <p:cNvSpPr txBox="1">
            <a:spLocks noChangeArrowheads="1"/>
          </p:cNvSpPr>
          <p:nvPr/>
        </p:nvSpPr>
        <p:spPr bwMode="auto">
          <a:xfrm>
            <a:off x="1022350" y="3578225"/>
            <a:ext cx="61722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NaHCO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3  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+  NaOH  =  Na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CO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3 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 +  H</a:t>
            </a:r>
            <a:r>
              <a:rPr lang="en-US" altLang="zh-CN" sz="2800" b="1" baseline="-25000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2</a:t>
            </a:r>
            <a:r>
              <a:rPr lang="en-US" altLang="zh-CN" sz="2800" b="1">
                <a:solidFill>
                  <a:srgbClr val="FF0000"/>
                </a:solidFill>
                <a:latin typeface="Times New Roman" pitchFamily="18" charset="0"/>
                <a:ea typeface="楷体_GB2312" pitchFamily="49" charset="-122"/>
              </a:rPr>
              <a:t>O</a:t>
            </a:r>
          </a:p>
        </p:txBody>
      </p:sp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1098550" y="4249738"/>
            <a:ext cx="5943600" cy="595312"/>
            <a:chOff x="1008" y="3264"/>
            <a:chExt cx="3744" cy="375"/>
          </a:xfrm>
        </p:grpSpPr>
        <p:sp>
          <p:nvSpPr>
            <p:cNvPr id="17423" name="AutoShape 15"/>
            <p:cNvSpPr>
              <a:spLocks noChangeArrowheads="1"/>
            </p:cNvSpPr>
            <p:nvPr/>
          </p:nvSpPr>
          <p:spPr bwMode="auto">
            <a:xfrm>
              <a:off x="2112" y="3264"/>
              <a:ext cx="182" cy="139"/>
            </a:xfrm>
            <a:prstGeom prst="triangle">
              <a:avLst>
                <a:gd name="adj" fmla="val 50000"/>
              </a:avLst>
            </a:prstGeom>
            <a:noFill/>
            <a:ln w="9525">
              <a:solidFill>
                <a:srgbClr val="FF00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zh-CN" altLang="zh-CN" sz="2800" b="1">
                <a:solidFill>
                  <a:schemeClr val="accent2"/>
                </a:solidFill>
                <a:latin typeface="Times New Roman" pitchFamily="18" charset="0"/>
                <a:ea typeface="楷体_GB2312" pitchFamily="49" charset="-122"/>
              </a:endParaRPr>
            </a:p>
          </p:txBody>
        </p:sp>
        <p:sp>
          <p:nvSpPr>
            <p:cNvPr id="17424" name="Text Box 16"/>
            <p:cNvSpPr txBox="1">
              <a:spLocks noChangeArrowheads="1"/>
            </p:cNvSpPr>
            <p:nvPr/>
          </p:nvSpPr>
          <p:spPr bwMode="auto">
            <a:xfrm>
              <a:off x="1008" y="3312"/>
              <a:ext cx="374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zh-CN" sz="2800" b="1">
                  <a:solidFill>
                    <a:srgbClr val="FF0000"/>
                  </a:solidFill>
                  <a:latin typeface="Times New Roman" pitchFamily="18" charset="0"/>
                  <a:ea typeface="楷体_GB2312" pitchFamily="49" charset="-122"/>
                </a:rPr>
                <a:t>2NaHCO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Times New Roman" pitchFamily="18" charset="0"/>
                  <a:ea typeface="楷体_GB2312" pitchFamily="49" charset="-122"/>
                </a:rPr>
                <a:t>3  </a:t>
              </a:r>
              <a:r>
                <a:rPr lang="en-US" altLang="zh-CN" sz="2800" b="1">
                  <a:solidFill>
                    <a:srgbClr val="FF0000"/>
                  </a:solidFill>
                  <a:latin typeface="Times New Roman" pitchFamily="18" charset="0"/>
                  <a:ea typeface="楷体_GB2312" pitchFamily="49" charset="-122"/>
                </a:rPr>
                <a:t>=  Na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Times New Roman" pitchFamily="18" charset="0"/>
                  <a:ea typeface="楷体_GB2312" pitchFamily="49" charset="-122"/>
                </a:rPr>
                <a:t>2</a:t>
              </a:r>
              <a:r>
                <a:rPr lang="en-US" altLang="zh-CN" sz="2800" b="1">
                  <a:solidFill>
                    <a:srgbClr val="FF0000"/>
                  </a:solidFill>
                  <a:latin typeface="Times New Roman" pitchFamily="18" charset="0"/>
                  <a:ea typeface="楷体_GB2312" pitchFamily="49" charset="-122"/>
                </a:rPr>
                <a:t>CO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Times New Roman" pitchFamily="18" charset="0"/>
                  <a:ea typeface="楷体_GB2312" pitchFamily="49" charset="-122"/>
                </a:rPr>
                <a:t>3 </a:t>
              </a:r>
              <a:r>
                <a:rPr lang="en-US" altLang="zh-CN" sz="2800" b="1">
                  <a:solidFill>
                    <a:srgbClr val="FF0000"/>
                  </a:solidFill>
                  <a:latin typeface="Times New Roman" pitchFamily="18" charset="0"/>
                  <a:ea typeface="楷体_GB2312" pitchFamily="49" charset="-122"/>
                </a:rPr>
                <a:t>+ H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Times New Roman" pitchFamily="18" charset="0"/>
                  <a:ea typeface="楷体_GB2312" pitchFamily="49" charset="-122"/>
                </a:rPr>
                <a:t>2</a:t>
              </a:r>
              <a:r>
                <a:rPr lang="en-US" altLang="zh-CN" sz="2800" b="1">
                  <a:solidFill>
                    <a:srgbClr val="FF0000"/>
                  </a:solidFill>
                  <a:latin typeface="Times New Roman" pitchFamily="18" charset="0"/>
                  <a:ea typeface="楷体_GB2312" pitchFamily="49" charset="-122"/>
                </a:rPr>
                <a:t>O + CO</a:t>
              </a:r>
              <a:r>
                <a:rPr lang="en-US" altLang="zh-CN" sz="2800" b="1" baseline="-25000">
                  <a:solidFill>
                    <a:srgbClr val="FF0000"/>
                  </a:solidFill>
                  <a:latin typeface="Times New Roman" pitchFamily="18" charset="0"/>
                  <a:ea typeface="楷体_GB2312" pitchFamily="49" charset="-122"/>
                </a:rPr>
                <a:t>2</a:t>
              </a:r>
              <a:r>
                <a:rPr lang="en-US" altLang="zh-CN" sz="2800" b="1">
                  <a:solidFill>
                    <a:srgbClr val="FF0000"/>
                  </a:solidFill>
                  <a:latin typeface="Times New Roman" pitchFamily="18" charset="0"/>
                  <a:ea typeface="楷体_GB2312" pitchFamily="49" charset="-122"/>
                </a:rPr>
                <a:t>↑</a:t>
              </a:r>
            </a:p>
          </p:txBody>
        </p:sp>
      </p:grp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609600" y="5346700"/>
            <a:ext cx="7905750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200" b="1" dirty="0">
                <a:latin typeface="Times New Roman" pitchFamily="18" charset="0"/>
                <a:ea typeface="楷体_GB2312" pitchFamily="49" charset="-122"/>
              </a:rPr>
              <a:t>1.</a:t>
            </a:r>
            <a:r>
              <a:rPr lang="zh-CN" altLang="en-US" sz="3200" b="1" dirty="0">
                <a:latin typeface="Times New Roman" pitchFamily="18" charset="0"/>
                <a:ea typeface="楷体_GB2312" pitchFamily="49" charset="-122"/>
              </a:rPr>
              <a:t>如何除去</a:t>
            </a:r>
            <a:r>
              <a:rPr lang="en-US" altLang="zh-CN" sz="3200" b="1" dirty="0">
                <a:latin typeface="Times New Roman" pitchFamily="18" charset="0"/>
                <a:ea typeface="楷体_GB2312" pitchFamily="49" charset="-122"/>
              </a:rPr>
              <a:t>Na</a:t>
            </a:r>
            <a:r>
              <a:rPr lang="en-US" altLang="zh-CN" sz="3200" b="1" baseline="-25000" dirty="0">
                <a:latin typeface="Times New Roman" pitchFamily="18" charset="0"/>
                <a:ea typeface="楷体_GB2312" pitchFamily="49" charset="-122"/>
              </a:rPr>
              <a:t>2</a:t>
            </a:r>
            <a:r>
              <a:rPr lang="en-US" altLang="zh-CN" sz="3200" b="1" dirty="0">
                <a:latin typeface="Times New Roman" pitchFamily="18" charset="0"/>
                <a:ea typeface="楷体_GB2312" pitchFamily="49" charset="-122"/>
              </a:rPr>
              <a:t>CO</a:t>
            </a:r>
            <a:r>
              <a:rPr lang="en-US" altLang="zh-CN" sz="3200" b="1" baseline="-25000" dirty="0">
                <a:latin typeface="Times New Roman" pitchFamily="18" charset="0"/>
                <a:ea typeface="楷体_GB2312" pitchFamily="49" charset="-122"/>
              </a:rPr>
              <a:t>3</a:t>
            </a:r>
            <a:r>
              <a:rPr lang="zh-CN" altLang="en-US" sz="3200" b="1" dirty="0">
                <a:latin typeface="Times New Roman" pitchFamily="18" charset="0"/>
                <a:ea typeface="楷体_GB2312" pitchFamily="49" charset="-122"/>
              </a:rPr>
              <a:t>中的</a:t>
            </a:r>
            <a:r>
              <a:rPr lang="en-US" altLang="zh-CN" sz="3200" b="1" dirty="0">
                <a:latin typeface="Times New Roman" pitchFamily="18" charset="0"/>
                <a:ea typeface="楷体_GB2312" pitchFamily="49" charset="-122"/>
              </a:rPr>
              <a:t>NaHCO</a:t>
            </a:r>
            <a:r>
              <a:rPr lang="en-US" altLang="zh-CN" sz="3200" b="1" baseline="-25000" dirty="0">
                <a:latin typeface="Times New Roman" pitchFamily="18" charset="0"/>
                <a:ea typeface="楷体_GB2312" pitchFamily="49" charset="-122"/>
              </a:rPr>
              <a:t>3</a:t>
            </a:r>
            <a:r>
              <a:rPr lang="zh-CN" altLang="en-US" sz="3200" b="1" dirty="0">
                <a:latin typeface="Times New Roman" pitchFamily="18" charset="0"/>
                <a:ea typeface="楷体_GB2312" pitchFamily="49" charset="-122"/>
              </a:rPr>
              <a:t>？</a:t>
            </a:r>
          </a:p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Times New Roman" pitchFamily="18" charset="0"/>
                <a:ea typeface="楷体_GB2312" pitchFamily="49" charset="-122"/>
              </a:rPr>
              <a:t>  又如何除去</a:t>
            </a:r>
            <a:r>
              <a:rPr lang="en-US" altLang="zh-CN" sz="3200" b="1" dirty="0">
                <a:latin typeface="Times New Roman" pitchFamily="18" charset="0"/>
                <a:ea typeface="楷体_GB2312" pitchFamily="49" charset="-122"/>
              </a:rPr>
              <a:t>NaHCO</a:t>
            </a:r>
            <a:r>
              <a:rPr lang="en-US" altLang="zh-CN" sz="3200" b="1" baseline="-25000" dirty="0">
                <a:latin typeface="Times New Roman" pitchFamily="18" charset="0"/>
                <a:ea typeface="楷体_GB2312" pitchFamily="49" charset="-122"/>
              </a:rPr>
              <a:t>3</a:t>
            </a:r>
            <a:r>
              <a:rPr lang="zh-CN" altLang="en-US" sz="3200" b="1" dirty="0">
                <a:latin typeface="Times New Roman" pitchFamily="18" charset="0"/>
                <a:ea typeface="楷体_GB2312" pitchFamily="49" charset="-122"/>
              </a:rPr>
              <a:t>溶液中的</a:t>
            </a:r>
            <a:r>
              <a:rPr lang="en-US" altLang="zh-CN" sz="3200" b="1" dirty="0">
                <a:latin typeface="Times New Roman" pitchFamily="18" charset="0"/>
                <a:ea typeface="楷体_GB2312" pitchFamily="49" charset="-122"/>
              </a:rPr>
              <a:t>Na</a:t>
            </a:r>
            <a:r>
              <a:rPr lang="en-US" altLang="zh-CN" sz="3200" b="1" baseline="-25000" dirty="0">
                <a:latin typeface="Times New Roman" pitchFamily="18" charset="0"/>
                <a:ea typeface="楷体_GB2312" pitchFamily="49" charset="-122"/>
              </a:rPr>
              <a:t>2</a:t>
            </a:r>
            <a:r>
              <a:rPr lang="en-US" altLang="zh-CN" sz="3200" b="1" dirty="0">
                <a:latin typeface="Times New Roman" pitchFamily="18" charset="0"/>
                <a:ea typeface="楷体_GB2312" pitchFamily="49" charset="-122"/>
              </a:rPr>
              <a:t>CO</a:t>
            </a:r>
            <a:r>
              <a:rPr lang="en-US" altLang="zh-CN" sz="3200" b="1" baseline="-25000" dirty="0">
                <a:latin typeface="Times New Roman" pitchFamily="18" charset="0"/>
                <a:ea typeface="楷体_GB2312" pitchFamily="49" charset="-122"/>
              </a:rPr>
              <a:t>3</a:t>
            </a:r>
            <a:r>
              <a:rPr lang="zh-CN" altLang="en-US" sz="3200" b="1" dirty="0">
                <a:latin typeface="Times New Roman" pitchFamily="18" charset="0"/>
                <a:ea typeface="楷体_GB2312" pitchFamily="49" charset="-122"/>
              </a:rPr>
              <a:t>？</a:t>
            </a:r>
          </a:p>
        </p:txBody>
      </p:sp>
      <p:sp>
        <p:nvSpPr>
          <p:cNvPr id="17422" name="Text Box 18"/>
          <p:cNvSpPr txBox="1">
            <a:spLocks noChangeArrowheads="1"/>
          </p:cNvSpPr>
          <p:nvPr/>
        </p:nvSpPr>
        <p:spPr bwMode="auto">
          <a:xfrm>
            <a:off x="0" y="4508500"/>
            <a:ext cx="1447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3200" b="1" dirty="0">
                <a:latin typeface="Times New Roman" pitchFamily="18" charset="0"/>
                <a:ea typeface="楷体_GB2312" pitchFamily="49" charset="-122"/>
              </a:rPr>
              <a:t>讨论：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8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68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4" grpId="0"/>
      <p:bldP spid="68615" grpId="0"/>
      <p:bldP spid="68617" grpId="0" animBg="1"/>
      <p:bldP spid="68617" grpId="1" animBg="1"/>
      <p:bldP spid="68618" grpId="0" animBg="1"/>
      <p:bldP spid="68618" grpId="1" animBg="1"/>
      <p:bldP spid="68619" grpId="0"/>
      <p:bldP spid="68620" grpId="0"/>
      <p:bldP spid="68621" grpId="0"/>
      <p:bldP spid="6862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WordArt 2"/>
          <p:cNvSpPr>
            <a:spLocks noChangeArrowheads="1" noChangeShapeType="1" noTextEdit="1"/>
          </p:cNvSpPr>
          <p:nvPr/>
        </p:nvSpPr>
        <p:spPr bwMode="auto">
          <a:xfrm>
            <a:off x="395288" y="71438"/>
            <a:ext cx="2484437" cy="7286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zh-CN" altLang="en-US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宋体"/>
                <a:ea typeface="宋体"/>
              </a:rPr>
              <a:t>归纳与总结</a:t>
            </a:r>
            <a:r>
              <a:rPr lang="en-US" altLang="zh-CN" sz="3600" kern="10">
                <a:ln w="1270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宋体"/>
                <a:ea typeface="宋体"/>
              </a:rPr>
              <a:t>2</a:t>
            </a:r>
            <a:endParaRPr lang="zh-CN" altLang="en-US" sz="3600" kern="10">
              <a:ln w="12700">
                <a:solidFill>
                  <a:srgbClr val="FF0000"/>
                </a:solidFill>
                <a:round/>
                <a:headEnd/>
                <a:tailEnd/>
              </a:ln>
              <a:solidFill>
                <a:srgbClr val="FF6600"/>
              </a:soli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宋体"/>
              <a:ea typeface="宋体"/>
            </a:endParaRPr>
          </a:p>
        </p:txBody>
      </p:sp>
      <p:sp>
        <p:nvSpPr>
          <p:cNvPr id="378883" name="Text Box 3"/>
          <p:cNvSpPr txBox="1">
            <a:spLocks noChangeArrowheads="1"/>
          </p:cNvSpPr>
          <p:nvPr/>
        </p:nvSpPr>
        <p:spPr bwMode="auto">
          <a:xfrm>
            <a:off x="0" y="836613"/>
            <a:ext cx="5437188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/>
              <a:t>比较</a:t>
            </a:r>
            <a:r>
              <a:rPr lang="zh-CN" altLang="en-US" sz="2800" b="1">
                <a:solidFill>
                  <a:srgbClr val="000000"/>
                </a:solidFill>
              </a:rPr>
              <a:t>过碳酸钠与碳酸氢钠的性质</a:t>
            </a:r>
          </a:p>
        </p:txBody>
      </p:sp>
      <p:graphicFrame>
        <p:nvGraphicFramePr>
          <p:cNvPr id="378884" name="Group 4"/>
          <p:cNvGraphicFramePr>
            <a:graphicFrameLocks noGrp="1"/>
          </p:cNvGraphicFramePr>
          <p:nvPr/>
        </p:nvGraphicFramePr>
        <p:xfrm>
          <a:off x="215900" y="1376363"/>
          <a:ext cx="8821738" cy="4922904"/>
        </p:xfrm>
        <a:graphic>
          <a:graphicData uri="http://schemas.openxmlformats.org/drawingml/2006/table">
            <a:tbl>
              <a:tblPr/>
              <a:tblGrid>
                <a:gridCol w="1152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2106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2481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619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物   质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     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Na</a:t>
                      </a:r>
                      <a:r>
                        <a:rPr kumimoji="0" lang="en-US" altLang="zh-CN" sz="2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2</a:t>
                      </a:r>
                      <a:r>
                        <a:rPr kumimoji="0" lang="en-US" altLang="zh-CN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CO</a:t>
                      </a:r>
                      <a:r>
                        <a:rPr kumimoji="0" lang="en-US" altLang="zh-CN" sz="2400" b="1" i="0" u="none" strike="noStrike" cap="none" normalizeH="0" baseline="-2500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</a:t>
                      </a:r>
                      <a:endParaRPr kumimoji="0" lang="en-US" altLang="zh-CN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          </a:t>
                      </a:r>
                      <a:r>
                        <a:rPr kumimoji="0" lang="en-US" altLang="zh-CN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NaHCO</a:t>
                      </a:r>
                      <a:r>
                        <a:rPr kumimoji="0" lang="en-US" altLang="zh-CN" sz="2400" b="1" i="0" u="none" strike="noStrike" cap="none" normalizeH="0" baseline="-25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3</a:t>
                      </a:r>
                      <a:endParaRPr kumimoji="0" lang="en-US" altLang="zh-CN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俗   名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206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色   态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815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150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8158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热   稳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定   性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8158"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89611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与   酸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反   应</a:t>
                      </a:r>
                    </a:p>
                  </a:txBody>
                  <a:tcPr marT="45719" marB="4571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19" marB="4571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78925" name="Text Box 45"/>
          <p:cNvSpPr txBox="1">
            <a:spLocks noChangeArrowheads="1"/>
          </p:cNvSpPr>
          <p:nvPr/>
        </p:nvSpPr>
        <p:spPr bwMode="auto">
          <a:xfrm>
            <a:off x="6288088" y="2119313"/>
            <a:ext cx="1524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400" b="1">
                <a:latin typeface="Times New Roman" panose="02020603050405020304" pitchFamily="18" charset="0"/>
              </a:rPr>
              <a:t>小苏打</a:t>
            </a:r>
          </a:p>
        </p:txBody>
      </p:sp>
      <p:sp>
        <p:nvSpPr>
          <p:cNvPr id="378926" name="Text Box 46"/>
          <p:cNvSpPr txBox="1">
            <a:spLocks noChangeArrowheads="1"/>
          </p:cNvSpPr>
          <p:nvPr/>
        </p:nvSpPr>
        <p:spPr bwMode="auto">
          <a:xfrm>
            <a:off x="1943100" y="2108200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kumimoji="1" lang="zh-CN" altLang="en-US" sz="2400" b="1">
                <a:latin typeface="Times New Roman" panose="02020603050405020304" pitchFamily="18" charset="0"/>
              </a:rPr>
              <a:t>纯碱、苏打</a:t>
            </a:r>
          </a:p>
        </p:txBody>
      </p:sp>
      <p:sp>
        <p:nvSpPr>
          <p:cNvPr id="378927" name="Text Box 47"/>
          <p:cNvSpPr txBox="1">
            <a:spLocks noChangeArrowheads="1"/>
          </p:cNvSpPr>
          <p:nvPr/>
        </p:nvSpPr>
        <p:spPr bwMode="auto">
          <a:xfrm>
            <a:off x="2159000" y="2652713"/>
            <a:ext cx="1447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400" b="1">
                <a:latin typeface="Times New Roman" panose="02020603050405020304" pitchFamily="18" charset="0"/>
              </a:rPr>
              <a:t>白色粉末</a:t>
            </a:r>
          </a:p>
        </p:txBody>
      </p:sp>
      <p:sp>
        <p:nvSpPr>
          <p:cNvPr id="378928" name="Text Box 48"/>
          <p:cNvSpPr txBox="1">
            <a:spLocks noChangeArrowheads="1"/>
          </p:cNvSpPr>
          <p:nvPr/>
        </p:nvSpPr>
        <p:spPr bwMode="auto">
          <a:xfrm>
            <a:off x="5894388" y="2652713"/>
            <a:ext cx="2133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400" b="1">
                <a:latin typeface="Times New Roman" panose="02020603050405020304" pitchFamily="18" charset="0"/>
              </a:rPr>
              <a:t>细小白色晶体</a:t>
            </a:r>
          </a:p>
        </p:txBody>
      </p:sp>
      <p:sp>
        <p:nvSpPr>
          <p:cNvPr id="378929" name="Text Box 49"/>
          <p:cNvSpPr txBox="1">
            <a:spLocks noChangeArrowheads="1"/>
          </p:cNvSpPr>
          <p:nvPr/>
        </p:nvSpPr>
        <p:spPr bwMode="auto">
          <a:xfrm>
            <a:off x="2411413" y="3192463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400" b="1">
                <a:latin typeface="Times New Roman" panose="02020603050405020304" pitchFamily="18" charset="0"/>
              </a:rPr>
              <a:t>易溶</a:t>
            </a:r>
          </a:p>
        </p:txBody>
      </p:sp>
      <p:sp>
        <p:nvSpPr>
          <p:cNvPr id="378930" name="Text Box 50"/>
          <p:cNvSpPr txBox="1">
            <a:spLocks noChangeArrowheads="1"/>
          </p:cNvSpPr>
          <p:nvPr/>
        </p:nvSpPr>
        <p:spPr bwMode="auto">
          <a:xfrm>
            <a:off x="1576388" y="3876675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400" b="1">
                <a:latin typeface="Times New Roman" panose="02020603050405020304" pitchFamily="18" charset="0"/>
              </a:rPr>
              <a:t>溶液变红，显碱性</a:t>
            </a:r>
          </a:p>
        </p:txBody>
      </p:sp>
      <p:sp>
        <p:nvSpPr>
          <p:cNvPr id="378931" name="Text Box 51"/>
          <p:cNvSpPr txBox="1">
            <a:spLocks noChangeArrowheads="1"/>
          </p:cNvSpPr>
          <p:nvPr/>
        </p:nvSpPr>
        <p:spPr bwMode="auto">
          <a:xfrm>
            <a:off x="1692275" y="4365625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400" b="1">
                <a:latin typeface="Times New Roman" panose="02020603050405020304" pitchFamily="18" charset="0"/>
              </a:rPr>
              <a:t>稳定，加热不分解</a:t>
            </a:r>
          </a:p>
        </p:txBody>
      </p:sp>
      <p:sp>
        <p:nvSpPr>
          <p:cNvPr id="378932" name="Text Box 52"/>
          <p:cNvSpPr txBox="1">
            <a:spLocks noChangeArrowheads="1"/>
          </p:cNvSpPr>
          <p:nvPr/>
        </p:nvSpPr>
        <p:spPr bwMode="auto">
          <a:xfrm>
            <a:off x="6542088" y="3192463"/>
            <a:ext cx="838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400" b="1">
                <a:latin typeface="Times New Roman" panose="02020603050405020304" pitchFamily="18" charset="0"/>
              </a:rPr>
              <a:t>易溶</a:t>
            </a:r>
          </a:p>
        </p:txBody>
      </p:sp>
      <p:sp>
        <p:nvSpPr>
          <p:cNvPr id="378933" name="Text Box 53"/>
          <p:cNvSpPr txBox="1">
            <a:spLocks noChangeArrowheads="1"/>
          </p:cNvSpPr>
          <p:nvPr/>
        </p:nvSpPr>
        <p:spPr bwMode="auto">
          <a:xfrm>
            <a:off x="3600450" y="3176588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b="1">
                <a:latin typeface="Times New Roman" panose="02020603050405020304" pitchFamily="18" charset="0"/>
              </a:rPr>
              <a:t>Na</a:t>
            </a:r>
            <a:r>
              <a:rPr kumimoji="1"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kumimoji="1" lang="en-US" altLang="zh-CN" sz="2400" b="1">
                <a:latin typeface="Times New Roman" panose="02020603050405020304" pitchFamily="18" charset="0"/>
              </a:rPr>
              <a:t>CO</a:t>
            </a:r>
            <a:r>
              <a:rPr kumimoji="1" lang="en-US" altLang="zh-CN" sz="2400" b="1" baseline="-25000">
                <a:latin typeface="Times New Roman" panose="02020603050405020304" pitchFamily="18" charset="0"/>
              </a:rPr>
              <a:t>3</a:t>
            </a:r>
            <a:r>
              <a:rPr kumimoji="1" lang="en-US" altLang="zh-CN" sz="2400" b="1">
                <a:latin typeface="Times New Roman" panose="02020603050405020304" pitchFamily="18" charset="0"/>
                <a:cs typeface="Times New Roman" panose="02020603050405020304" pitchFamily="18" charset="0"/>
              </a:rPr>
              <a:t>&gt;NaHCO</a:t>
            </a:r>
            <a:r>
              <a:rPr kumimoji="1" lang="en-US" altLang="zh-CN" sz="2400" b="1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kumimoji="1" lang="en-US" altLang="zh-CN" sz="2400" b="1">
              <a:latin typeface="Times New Roman" panose="02020603050405020304" pitchFamily="18" charset="0"/>
            </a:endParaRPr>
          </a:p>
        </p:txBody>
      </p:sp>
      <p:sp>
        <p:nvSpPr>
          <p:cNvPr id="378934" name="Text Box 54"/>
          <p:cNvSpPr txBox="1">
            <a:spLocks noChangeArrowheads="1"/>
          </p:cNvSpPr>
          <p:nvPr/>
        </p:nvSpPr>
        <p:spPr bwMode="auto">
          <a:xfrm>
            <a:off x="5537200" y="3876675"/>
            <a:ext cx="2743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400" b="1">
                <a:latin typeface="Times New Roman" panose="02020603050405020304" pitchFamily="18" charset="0"/>
              </a:rPr>
              <a:t>溶液变红，显碱性</a:t>
            </a:r>
          </a:p>
        </p:txBody>
      </p:sp>
      <p:sp>
        <p:nvSpPr>
          <p:cNvPr id="378935" name="Text Box 55"/>
          <p:cNvSpPr txBox="1">
            <a:spLocks noChangeArrowheads="1"/>
          </p:cNvSpPr>
          <p:nvPr/>
        </p:nvSpPr>
        <p:spPr bwMode="auto">
          <a:xfrm>
            <a:off x="5511800" y="4372769"/>
            <a:ext cx="3048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sz="2400" b="1" dirty="0">
                <a:latin typeface="Times New Roman" panose="02020603050405020304" pitchFamily="18" charset="0"/>
              </a:rPr>
              <a:t>不稳定，加热分解</a:t>
            </a:r>
          </a:p>
        </p:txBody>
      </p:sp>
      <p:sp>
        <p:nvSpPr>
          <p:cNvPr id="378936" name="Text Box 56"/>
          <p:cNvSpPr txBox="1">
            <a:spLocks noChangeArrowheads="1"/>
          </p:cNvSpPr>
          <p:nvPr/>
        </p:nvSpPr>
        <p:spPr bwMode="auto">
          <a:xfrm>
            <a:off x="4716463" y="4854575"/>
            <a:ext cx="4679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b="1" dirty="0">
                <a:latin typeface="Times New Roman" panose="02020603050405020304" pitchFamily="18" charset="0"/>
              </a:rPr>
              <a:t>2NaHCO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3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= Na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2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CO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3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+H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2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O+CO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2</a:t>
            </a:r>
            <a:r>
              <a:rPr kumimoji="1" lang="en-US" altLang="zh-CN" sz="2400" b="1" dirty="0"/>
              <a:t>↑</a:t>
            </a:r>
          </a:p>
        </p:txBody>
      </p:sp>
      <p:sp>
        <p:nvSpPr>
          <p:cNvPr id="378937" name="Text Box 57"/>
          <p:cNvSpPr txBox="1">
            <a:spLocks noChangeArrowheads="1"/>
          </p:cNvSpPr>
          <p:nvPr/>
        </p:nvSpPr>
        <p:spPr bwMode="auto">
          <a:xfrm>
            <a:off x="1331913" y="5373688"/>
            <a:ext cx="3384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b="1">
                <a:latin typeface="Times New Roman" panose="02020603050405020304" pitchFamily="18" charset="0"/>
              </a:rPr>
              <a:t>CO</a:t>
            </a:r>
            <a:r>
              <a:rPr kumimoji="1" lang="en-US" altLang="zh-CN" sz="2400" b="1" baseline="-25000">
                <a:latin typeface="Times New Roman" panose="02020603050405020304" pitchFamily="18" charset="0"/>
              </a:rPr>
              <a:t>3</a:t>
            </a:r>
            <a:r>
              <a:rPr kumimoji="1" lang="en-US" altLang="zh-CN" sz="2400" b="1" baseline="30000">
                <a:latin typeface="Times New Roman" panose="02020603050405020304" pitchFamily="18" charset="0"/>
              </a:rPr>
              <a:t>2-</a:t>
            </a:r>
            <a:r>
              <a:rPr kumimoji="1" lang="en-US" altLang="zh-CN" sz="2400" b="1">
                <a:latin typeface="Times New Roman" panose="02020603050405020304" pitchFamily="18" charset="0"/>
              </a:rPr>
              <a:t>+2H</a:t>
            </a:r>
            <a:r>
              <a:rPr kumimoji="1" lang="en-US" altLang="zh-CN" sz="2400" b="1" baseline="30000">
                <a:latin typeface="Times New Roman" panose="02020603050405020304" pitchFamily="18" charset="0"/>
              </a:rPr>
              <a:t>+</a:t>
            </a:r>
            <a:r>
              <a:rPr kumimoji="1" lang="en-US" altLang="zh-CN" sz="2400" b="1">
                <a:latin typeface="Times New Roman" panose="02020603050405020304" pitchFamily="18" charset="0"/>
              </a:rPr>
              <a:t>=H</a:t>
            </a:r>
            <a:r>
              <a:rPr kumimoji="1"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kumimoji="1" lang="en-US" altLang="zh-CN" sz="2400" b="1">
                <a:latin typeface="Times New Roman" panose="02020603050405020304" pitchFamily="18" charset="0"/>
              </a:rPr>
              <a:t>O+CO</a:t>
            </a:r>
            <a:r>
              <a:rPr kumimoji="1"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kumimoji="1" lang="en-US" altLang="zh-CN" sz="2400" b="1">
                <a:latin typeface="Times New Roman" panose="02020603050405020304" pitchFamily="18" charset="0"/>
              </a:rPr>
              <a:t>↑</a:t>
            </a:r>
          </a:p>
        </p:txBody>
      </p:sp>
      <p:sp>
        <p:nvSpPr>
          <p:cNvPr id="378938" name="Text Box 58"/>
          <p:cNvSpPr txBox="1">
            <a:spLocks noChangeArrowheads="1"/>
          </p:cNvSpPr>
          <p:nvPr/>
        </p:nvSpPr>
        <p:spPr bwMode="auto">
          <a:xfrm>
            <a:off x="5076825" y="5445125"/>
            <a:ext cx="34925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en-US" altLang="zh-CN" sz="2400" b="1">
                <a:latin typeface="Times New Roman" panose="02020603050405020304" pitchFamily="18" charset="0"/>
              </a:rPr>
              <a:t>HCO</a:t>
            </a:r>
            <a:r>
              <a:rPr kumimoji="1" lang="en-US" altLang="zh-CN" sz="2400" b="1" baseline="-25000">
                <a:latin typeface="Times New Roman" panose="02020603050405020304" pitchFamily="18" charset="0"/>
              </a:rPr>
              <a:t>3</a:t>
            </a:r>
            <a:r>
              <a:rPr kumimoji="1" lang="en-US" altLang="zh-CN" sz="2400" b="1" baseline="30000">
                <a:latin typeface="宋体" panose="02010600030101010101" pitchFamily="2" charset="-122"/>
              </a:rPr>
              <a:t>-</a:t>
            </a:r>
            <a:r>
              <a:rPr kumimoji="1" lang="en-US" altLang="zh-CN" sz="2400" b="1">
                <a:latin typeface="Times New Roman" panose="02020603050405020304" pitchFamily="18" charset="0"/>
              </a:rPr>
              <a:t>+H</a:t>
            </a:r>
            <a:r>
              <a:rPr kumimoji="1" lang="en-US" altLang="zh-CN" sz="2400" b="1" baseline="30000">
                <a:latin typeface="Times New Roman" panose="02020603050405020304" pitchFamily="18" charset="0"/>
              </a:rPr>
              <a:t>+</a:t>
            </a:r>
            <a:r>
              <a:rPr kumimoji="1" lang="en-US" altLang="zh-CN" sz="2400" b="1">
                <a:latin typeface="Times New Roman" panose="02020603050405020304" pitchFamily="18" charset="0"/>
              </a:rPr>
              <a:t>=H</a:t>
            </a:r>
            <a:r>
              <a:rPr kumimoji="1"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kumimoji="1" lang="en-US" altLang="zh-CN" sz="2400" b="1">
                <a:latin typeface="Times New Roman" panose="02020603050405020304" pitchFamily="18" charset="0"/>
              </a:rPr>
              <a:t>O+CO</a:t>
            </a:r>
            <a:r>
              <a:rPr kumimoji="1" lang="en-US" altLang="zh-CN" sz="2400" b="1" baseline="-25000">
                <a:latin typeface="Times New Roman" panose="02020603050405020304" pitchFamily="18" charset="0"/>
              </a:rPr>
              <a:t>2</a:t>
            </a:r>
            <a:r>
              <a:rPr kumimoji="1" lang="en-US" altLang="zh-CN" sz="2400" b="1">
                <a:latin typeface="Times New Roman" panose="02020603050405020304" pitchFamily="18" charset="0"/>
              </a:rPr>
              <a:t>↑</a:t>
            </a:r>
          </a:p>
        </p:txBody>
      </p:sp>
      <p:sp>
        <p:nvSpPr>
          <p:cNvPr id="378939" name="Line 59"/>
          <p:cNvSpPr>
            <a:spLocks noChangeShapeType="1"/>
          </p:cNvSpPr>
          <p:nvPr/>
        </p:nvSpPr>
        <p:spPr bwMode="auto">
          <a:xfrm>
            <a:off x="2051050" y="5157788"/>
            <a:ext cx="144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378940" name="Line 60"/>
          <p:cNvSpPr>
            <a:spLocks noChangeShapeType="1"/>
          </p:cNvSpPr>
          <p:nvPr/>
        </p:nvSpPr>
        <p:spPr bwMode="auto">
          <a:xfrm>
            <a:off x="4681538" y="1376363"/>
            <a:ext cx="431958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>
            <a:spAutoFit/>
          </a:bodyPr>
          <a:lstStyle/>
          <a:p>
            <a:endParaRPr lang="zh-CN" altLang="en-US"/>
          </a:p>
        </p:txBody>
      </p:sp>
      <p:sp>
        <p:nvSpPr>
          <p:cNvPr id="378941" name="Text Box 61"/>
          <p:cNvSpPr txBox="1">
            <a:spLocks noChangeArrowheads="1"/>
          </p:cNvSpPr>
          <p:nvPr/>
        </p:nvSpPr>
        <p:spPr bwMode="auto">
          <a:xfrm>
            <a:off x="1296988" y="2616995"/>
            <a:ext cx="3095625" cy="860425"/>
          </a:xfrm>
          <a:prstGeom prst="rect">
            <a:avLst/>
          </a:prstGeom>
          <a:solidFill>
            <a:srgbClr val="7DFFBE"/>
          </a:solidFill>
          <a:ln w="38100" cmpd="dbl" algn="ctr">
            <a:solidFill>
              <a:srgbClr val="F6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>
                <a:solidFill>
                  <a:srgbClr val="F60000"/>
                </a:solidFill>
              </a:rPr>
              <a:t>碳酸钠固体溶于水时有明显放热现象。</a:t>
            </a:r>
          </a:p>
        </p:txBody>
      </p:sp>
      <p:sp>
        <p:nvSpPr>
          <p:cNvPr id="378942" name="Rectangle 62"/>
          <p:cNvSpPr>
            <a:spLocks noChangeArrowheads="1"/>
          </p:cNvSpPr>
          <p:nvPr/>
        </p:nvSpPr>
        <p:spPr bwMode="auto">
          <a:xfrm>
            <a:off x="215900" y="3027363"/>
            <a:ext cx="1187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400" b="1">
                <a:solidFill>
                  <a:srgbClr val="000066"/>
                </a:solidFill>
              </a:rPr>
              <a:t>水溶性</a:t>
            </a:r>
          </a:p>
        </p:txBody>
      </p:sp>
      <p:sp>
        <p:nvSpPr>
          <p:cNvPr id="378943" name="Rectangle 63"/>
          <p:cNvSpPr>
            <a:spLocks noChangeArrowheads="1"/>
          </p:cNvSpPr>
          <p:nvPr/>
        </p:nvSpPr>
        <p:spPr bwMode="auto">
          <a:xfrm>
            <a:off x="215900" y="3573463"/>
            <a:ext cx="1189038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10000"/>
              </a:spcBef>
            </a:pPr>
            <a:r>
              <a:rPr lang="zh-CN" altLang="en-US" sz="2400" b="1">
                <a:solidFill>
                  <a:srgbClr val="336600"/>
                </a:solidFill>
              </a:rPr>
              <a:t>与酚酞作   用</a:t>
            </a:r>
          </a:p>
        </p:txBody>
      </p:sp>
      <p:sp>
        <p:nvSpPr>
          <p:cNvPr id="378944" name="Text Box 64"/>
          <p:cNvSpPr txBox="1">
            <a:spLocks noChangeArrowheads="1"/>
          </p:cNvSpPr>
          <p:nvPr/>
        </p:nvSpPr>
        <p:spPr bwMode="auto">
          <a:xfrm>
            <a:off x="2640013" y="3665538"/>
            <a:ext cx="4643438" cy="739775"/>
          </a:xfrm>
          <a:prstGeom prst="rect">
            <a:avLst/>
          </a:prstGeom>
          <a:solidFill>
            <a:srgbClr val="7DFFBE"/>
          </a:solidFill>
          <a:ln w="38100" cmpd="dbl" algn="ctr">
            <a:solidFill>
              <a:srgbClr val="F6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000" b="1">
                <a:solidFill>
                  <a:srgbClr val="F60000"/>
                </a:solidFill>
              </a:rPr>
              <a:t>相同物质的量浓度的溶液，碳酸钠溶液的碱性要比碳酸氢钠溶液的碱性强。</a:t>
            </a:r>
          </a:p>
        </p:txBody>
      </p:sp>
    </p:spTree>
    <p:extLst>
      <p:ext uri="{BB962C8B-B14F-4D97-AF65-F5344CB8AC3E}">
        <p14:creationId xmlns:p14="http://schemas.microsoft.com/office/powerpoint/2010/main" val="265459377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378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80" restart="whenNotActive" fill="hold" evtFilter="cancelBubble" nodeType="interactiveSeq">
                <p:stCondLst>
                  <p:cond evt="onClick" delay="0">
                    <p:tgtEl>
                      <p:spTgt spid="3789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1" fill="hold" nodeType="clickPar">
                      <p:stCondLst>
                        <p:cond delay="0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 nodeType="clickPar">
                      <p:stCondLst>
                        <p:cond delay="indefinite"/>
                      </p:stCondLst>
                      <p:childTnLst>
                        <p:par>
                          <p:cTn id="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42"/>
                  </p:tgtEl>
                </p:cond>
              </p:nextCondLst>
            </p:seq>
            <p:seq concurrent="1" nextAc="seek">
              <p:cTn id="89" restart="whenNotActive" fill="hold" evtFilter="cancelBubble" nodeType="interactiveSeq">
                <p:stCondLst>
                  <p:cond evt="onClick" delay="0">
                    <p:tgtEl>
                      <p:spTgt spid="3789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0" fill="hold" nodeType="clickPar">
                      <p:stCondLst>
                        <p:cond delay="0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78943"/>
                  </p:tgtEl>
                </p:cond>
              </p:nextCondLst>
            </p:seq>
          </p:childTnLst>
        </p:cTn>
      </p:par>
    </p:tnLst>
    <p:bldLst>
      <p:bldP spid="378883" grpId="0"/>
      <p:bldP spid="378925" grpId="0" autoUpdateAnimBg="0"/>
      <p:bldP spid="378926" grpId="0" autoUpdateAnimBg="0"/>
      <p:bldP spid="378927" grpId="0" autoUpdateAnimBg="0"/>
      <p:bldP spid="378928" grpId="0" autoUpdateAnimBg="0"/>
      <p:bldP spid="378929" grpId="0" autoUpdateAnimBg="0"/>
      <p:bldP spid="378930" grpId="0" autoUpdateAnimBg="0"/>
      <p:bldP spid="378931" grpId="0" autoUpdateAnimBg="0"/>
      <p:bldP spid="378932" grpId="0" autoUpdateAnimBg="0"/>
      <p:bldP spid="378933" grpId="0" autoUpdateAnimBg="0"/>
      <p:bldP spid="378934" grpId="0" autoUpdateAnimBg="0"/>
      <p:bldP spid="378935" grpId="0" autoUpdateAnimBg="0"/>
      <p:bldP spid="378936" grpId="0" autoUpdateAnimBg="0"/>
      <p:bldP spid="378937" grpId="0" autoUpdateAnimBg="0"/>
      <p:bldP spid="378938" grpId="0" autoUpdateAnimBg="0"/>
      <p:bldP spid="378941" grpId="0" animBg="1"/>
      <p:bldP spid="378941" grpId="1" animBg="1"/>
      <p:bldP spid="378942" grpId="0"/>
      <p:bldP spid="378943" grpId="0"/>
      <p:bldP spid="378944" grpId="0" animBg="1"/>
      <p:bldP spid="378944" grpId="1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ChangeArrowheads="1"/>
          </p:cNvSpPr>
          <p:nvPr/>
        </p:nvSpPr>
        <p:spPr bwMode="auto">
          <a:xfrm>
            <a:off x="762000" y="1970088"/>
            <a:ext cx="7664450" cy="3392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下列关于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Na</a:t>
            </a:r>
            <a:r>
              <a:rPr lang="en-US" altLang="zh-CN" sz="2800" b="1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O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和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Na</a:t>
            </a:r>
            <a:r>
              <a:rPr lang="en-US" altLang="zh-CN" sz="2800" b="1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O</a:t>
            </a:r>
            <a:r>
              <a:rPr lang="en-US" altLang="zh-CN" sz="2800" b="1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的叙述正确的是      ）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A.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都是白色固体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B.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都是碱性氧化物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C.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都能和水反应形成强碱溶液</a:t>
            </a:r>
          </a:p>
          <a:p>
            <a:pPr eaLnBrk="1" hangingPunct="1">
              <a:lnSpc>
                <a:spcPct val="150000"/>
              </a:lnSpc>
              <a:spcBef>
                <a:spcPct val="20000"/>
              </a:spcBef>
            </a:pP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   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D.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都是强氧化剂</a:t>
            </a:r>
          </a:p>
        </p:txBody>
      </p:sp>
      <p:pic>
        <p:nvPicPr>
          <p:cNvPr id="40963" name="Picture 6" descr="3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38" y="911225"/>
            <a:ext cx="4362450" cy="869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164288" y="2132856"/>
            <a:ext cx="1039514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66057184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9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6"/>
          <p:cNvSpPr>
            <a:spLocks noChangeArrowheads="1"/>
          </p:cNvSpPr>
          <p:nvPr/>
        </p:nvSpPr>
        <p:spPr bwMode="auto">
          <a:xfrm>
            <a:off x="574675" y="1389063"/>
            <a:ext cx="7959725" cy="28998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70000"/>
              </a:lnSpc>
            </a:pP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2.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少量的金属钠长期暴露在空气中，它的最终产物是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(        )</a:t>
            </a:r>
          </a:p>
          <a:p>
            <a:pPr eaLnBrk="1" hangingPunct="1">
              <a:lnSpc>
                <a:spcPct val="170000"/>
              </a:lnSpc>
            </a:pPr>
            <a:r>
              <a:rPr lang="en-US" altLang="zh-CN" sz="2800" b="1" dirty="0" err="1">
                <a:latin typeface="楷体" panose="02010609060101010101" pitchFamily="49" charset="-122"/>
                <a:ea typeface="楷体" panose="02010609060101010101" pitchFamily="49" charset="-122"/>
              </a:rPr>
              <a:t>A.NaOH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    B.Na</a:t>
            </a:r>
            <a:r>
              <a:rPr lang="en-US" altLang="zh-CN" sz="2800" b="1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CO</a:t>
            </a:r>
            <a:r>
              <a:rPr lang="en-US" altLang="zh-CN" sz="2800" b="1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·10H</a:t>
            </a:r>
            <a:r>
              <a:rPr lang="en-US" altLang="zh-CN" sz="2800" b="1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O</a:t>
            </a:r>
          </a:p>
          <a:p>
            <a:pPr eaLnBrk="1" hangingPunct="1">
              <a:lnSpc>
                <a:spcPct val="170000"/>
              </a:lnSpc>
            </a:pP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C.Na</a:t>
            </a:r>
            <a:r>
              <a:rPr lang="en-US" altLang="zh-CN" sz="2800" b="1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2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CO</a:t>
            </a:r>
            <a:r>
              <a:rPr lang="en-US" altLang="zh-CN" sz="2800" b="1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                D.NaHCO</a:t>
            </a:r>
            <a:r>
              <a:rPr lang="en-US" altLang="zh-CN" sz="2800" b="1" baseline="-25000" dirty="0">
                <a:latin typeface="楷体" panose="02010609060101010101" pitchFamily="49" charset="-122"/>
                <a:ea typeface="楷体" panose="02010609060101010101" pitchFamily="49" charset="-122"/>
              </a:rPr>
              <a:t>3</a:t>
            </a:r>
          </a:p>
        </p:txBody>
      </p:sp>
      <p:grpSp>
        <p:nvGrpSpPr>
          <p:cNvPr id="41987" name="Group 8"/>
          <p:cNvGrpSpPr>
            <a:grpSpLocks/>
          </p:cNvGrpSpPr>
          <p:nvPr/>
        </p:nvGrpSpPr>
        <p:grpSpPr bwMode="auto">
          <a:xfrm>
            <a:off x="742950" y="4830763"/>
            <a:ext cx="7702550" cy="877887"/>
            <a:chOff x="2474" y="1406"/>
            <a:chExt cx="2792" cy="628"/>
          </a:xfrm>
        </p:grpSpPr>
        <p:sp>
          <p:nvSpPr>
            <p:cNvPr id="41989" name="Freeform 9"/>
            <p:cNvSpPr>
              <a:spLocks/>
            </p:cNvSpPr>
            <p:nvPr/>
          </p:nvSpPr>
          <p:spPr bwMode="auto">
            <a:xfrm>
              <a:off x="2474" y="1513"/>
              <a:ext cx="559" cy="300"/>
            </a:xfrm>
            <a:custGeom>
              <a:avLst/>
              <a:gdLst>
                <a:gd name="T0" fmla="*/ 279 w 1119"/>
                <a:gd name="T1" fmla="*/ 14 h 600"/>
                <a:gd name="T2" fmla="*/ 239 w 1119"/>
                <a:gd name="T3" fmla="*/ 14 h 600"/>
                <a:gd name="T4" fmla="*/ 239 w 1119"/>
                <a:gd name="T5" fmla="*/ 37 h 600"/>
                <a:gd name="T6" fmla="*/ 229 w 1119"/>
                <a:gd name="T7" fmla="*/ 46 h 600"/>
                <a:gd name="T8" fmla="*/ 217 w 1119"/>
                <a:gd name="T9" fmla="*/ 46 h 600"/>
                <a:gd name="T10" fmla="*/ 217 w 1119"/>
                <a:gd name="T11" fmla="*/ 23 h 600"/>
                <a:gd name="T12" fmla="*/ 184 w 1119"/>
                <a:gd name="T13" fmla="*/ 23 h 600"/>
                <a:gd name="T14" fmla="*/ 184 w 1119"/>
                <a:gd name="T15" fmla="*/ 51 h 600"/>
                <a:gd name="T16" fmla="*/ 172 w 1119"/>
                <a:gd name="T17" fmla="*/ 51 h 600"/>
                <a:gd name="T18" fmla="*/ 171 w 1119"/>
                <a:gd name="T19" fmla="*/ 41 h 600"/>
                <a:gd name="T20" fmla="*/ 169 w 1119"/>
                <a:gd name="T21" fmla="*/ 34 h 600"/>
                <a:gd name="T22" fmla="*/ 166 w 1119"/>
                <a:gd name="T23" fmla="*/ 27 h 600"/>
                <a:gd name="T24" fmla="*/ 163 w 1119"/>
                <a:gd name="T25" fmla="*/ 21 h 600"/>
                <a:gd name="T26" fmla="*/ 159 w 1119"/>
                <a:gd name="T27" fmla="*/ 17 h 600"/>
                <a:gd name="T28" fmla="*/ 156 w 1119"/>
                <a:gd name="T29" fmla="*/ 12 h 600"/>
                <a:gd name="T30" fmla="*/ 153 w 1119"/>
                <a:gd name="T31" fmla="*/ 9 h 600"/>
                <a:gd name="T32" fmla="*/ 151 w 1119"/>
                <a:gd name="T33" fmla="*/ 6 h 600"/>
                <a:gd name="T34" fmla="*/ 149 w 1119"/>
                <a:gd name="T35" fmla="*/ 10 h 600"/>
                <a:gd name="T36" fmla="*/ 147 w 1119"/>
                <a:gd name="T37" fmla="*/ 13 h 600"/>
                <a:gd name="T38" fmla="*/ 145 w 1119"/>
                <a:gd name="T39" fmla="*/ 19 h 600"/>
                <a:gd name="T40" fmla="*/ 142 w 1119"/>
                <a:gd name="T41" fmla="*/ 23 h 600"/>
                <a:gd name="T42" fmla="*/ 140 w 1119"/>
                <a:gd name="T43" fmla="*/ 27 h 600"/>
                <a:gd name="T44" fmla="*/ 139 w 1119"/>
                <a:gd name="T45" fmla="*/ 33 h 600"/>
                <a:gd name="T46" fmla="*/ 137 w 1119"/>
                <a:gd name="T47" fmla="*/ 37 h 600"/>
                <a:gd name="T48" fmla="*/ 136 w 1119"/>
                <a:gd name="T49" fmla="*/ 39 h 600"/>
                <a:gd name="T50" fmla="*/ 135 w 1119"/>
                <a:gd name="T51" fmla="*/ 36 h 600"/>
                <a:gd name="T52" fmla="*/ 134 w 1119"/>
                <a:gd name="T53" fmla="*/ 31 h 600"/>
                <a:gd name="T54" fmla="*/ 132 w 1119"/>
                <a:gd name="T55" fmla="*/ 27 h 600"/>
                <a:gd name="T56" fmla="*/ 130 w 1119"/>
                <a:gd name="T57" fmla="*/ 23 h 600"/>
                <a:gd name="T58" fmla="*/ 128 w 1119"/>
                <a:gd name="T59" fmla="*/ 19 h 600"/>
                <a:gd name="T60" fmla="*/ 126 w 1119"/>
                <a:gd name="T61" fmla="*/ 15 h 600"/>
                <a:gd name="T62" fmla="*/ 124 w 1119"/>
                <a:gd name="T63" fmla="*/ 12 h 600"/>
                <a:gd name="T64" fmla="*/ 123 w 1119"/>
                <a:gd name="T65" fmla="*/ 9 h 600"/>
                <a:gd name="T66" fmla="*/ 120 w 1119"/>
                <a:gd name="T67" fmla="*/ 13 h 600"/>
                <a:gd name="T68" fmla="*/ 118 w 1119"/>
                <a:gd name="T69" fmla="*/ 19 h 600"/>
                <a:gd name="T70" fmla="*/ 115 w 1119"/>
                <a:gd name="T71" fmla="*/ 25 h 600"/>
                <a:gd name="T72" fmla="*/ 113 w 1119"/>
                <a:gd name="T73" fmla="*/ 31 h 600"/>
                <a:gd name="T74" fmla="*/ 111 w 1119"/>
                <a:gd name="T75" fmla="*/ 38 h 600"/>
                <a:gd name="T76" fmla="*/ 109 w 1119"/>
                <a:gd name="T77" fmla="*/ 46 h 600"/>
                <a:gd name="T78" fmla="*/ 108 w 1119"/>
                <a:gd name="T79" fmla="*/ 53 h 600"/>
                <a:gd name="T80" fmla="*/ 108 w 1119"/>
                <a:gd name="T81" fmla="*/ 60 h 600"/>
                <a:gd name="T82" fmla="*/ 87 w 1119"/>
                <a:gd name="T83" fmla="*/ 60 h 600"/>
                <a:gd name="T84" fmla="*/ 87 w 1119"/>
                <a:gd name="T85" fmla="*/ 46 h 600"/>
                <a:gd name="T86" fmla="*/ 93 w 1119"/>
                <a:gd name="T87" fmla="*/ 46 h 600"/>
                <a:gd name="T88" fmla="*/ 79 w 1119"/>
                <a:gd name="T89" fmla="*/ 21 h 600"/>
                <a:gd name="T90" fmla="*/ 37 w 1119"/>
                <a:gd name="T91" fmla="*/ 21 h 600"/>
                <a:gd name="T92" fmla="*/ 26 w 1119"/>
                <a:gd name="T93" fmla="*/ 0 h 600"/>
                <a:gd name="T94" fmla="*/ 0 w 1119"/>
                <a:gd name="T95" fmla="*/ 57 h 600"/>
                <a:gd name="T96" fmla="*/ 0 w 1119"/>
                <a:gd name="T97" fmla="*/ 150 h 600"/>
                <a:gd name="T98" fmla="*/ 279 w 1119"/>
                <a:gd name="T99" fmla="*/ 150 h 600"/>
                <a:gd name="T100" fmla="*/ 279 w 1119"/>
                <a:gd name="T101" fmla="*/ 14 h 60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1119"/>
                <a:gd name="T154" fmla="*/ 0 h 600"/>
                <a:gd name="T155" fmla="*/ 1119 w 1119"/>
                <a:gd name="T156" fmla="*/ 600 h 60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1119" h="600">
                  <a:moveTo>
                    <a:pt x="1119" y="59"/>
                  </a:moveTo>
                  <a:lnTo>
                    <a:pt x="957" y="59"/>
                  </a:lnTo>
                  <a:lnTo>
                    <a:pt x="957" y="147"/>
                  </a:lnTo>
                  <a:lnTo>
                    <a:pt x="918" y="186"/>
                  </a:lnTo>
                  <a:lnTo>
                    <a:pt x="870" y="186"/>
                  </a:lnTo>
                  <a:lnTo>
                    <a:pt x="870" y="93"/>
                  </a:lnTo>
                  <a:lnTo>
                    <a:pt x="737" y="93"/>
                  </a:lnTo>
                  <a:lnTo>
                    <a:pt x="737" y="204"/>
                  </a:lnTo>
                  <a:lnTo>
                    <a:pt x="689" y="204"/>
                  </a:lnTo>
                  <a:lnTo>
                    <a:pt x="685" y="166"/>
                  </a:lnTo>
                  <a:lnTo>
                    <a:pt x="678" y="135"/>
                  </a:lnTo>
                  <a:lnTo>
                    <a:pt x="667" y="108"/>
                  </a:lnTo>
                  <a:lnTo>
                    <a:pt x="653" y="85"/>
                  </a:lnTo>
                  <a:lnTo>
                    <a:pt x="639" y="66"/>
                  </a:lnTo>
                  <a:lnTo>
                    <a:pt x="627" y="51"/>
                  </a:lnTo>
                  <a:lnTo>
                    <a:pt x="615" y="38"/>
                  </a:lnTo>
                  <a:lnTo>
                    <a:pt x="607" y="27"/>
                  </a:lnTo>
                  <a:lnTo>
                    <a:pt x="599" y="40"/>
                  </a:lnTo>
                  <a:lnTo>
                    <a:pt x="590" y="55"/>
                  </a:lnTo>
                  <a:lnTo>
                    <a:pt x="580" y="73"/>
                  </a:lnTo>
                  <a:lnTo>
                    <a:pt x="571" y="93"/>
                  </a:lnTo>
                  <a:lnTo>
                    <a:pt x="563" y="111"/>
                  </a:lnTo>
                  <a:lnTo>
                    <a:pt x="556" y="130"/>
                  </a:lnTo>
                  <a:lnTo>
                    <a:pt x="551" y="145"/>
                  </a:lnTo>
                  <a:lnTo>
                    <a:pt x="547" y="156"/>
                  </a:lnTo>
                  <a:lnTo>
                    <a:pt x="541" y="142"/>
                  </a:lnTo>
                  <a:lnTo>
                    <a:pt x="536" y="126"/>
                  </a:lnTo>
                  <a:lnTo>
                    <a:pt x="529" y="109"/>
                  </a:lnTo>
                  <a:lnTo>
                    <a:pt x="521" y="92"/>
                  </a:lnTo>
                  <a:lnTo>
                    <a:pt x="514" y="76"/>
                  </a:lnTo>
                  <a:lnTo>
                    <a:pt x="506" y="61"/>
                  </a:lnTo>
                  <a:lnTo>
                    <a:pt x="499" y="48"/>
                  </a:lnTo>
                  <a:lnTo>
                    <a:pt x="493" y="39"/>
                  </a:lnTo>
                  <a:lnTo>
                    <a:pt x="483" y="55"/>
                  </a:lnTo>
                  <a:lnTo>
                    <a:pt x="472" y="76"/>
                  </a:lnTo>
                  <a:lnTo>
                    <a:pt x="462" y="100"/>
                  </a:lnTo>
                  <a:lnTo>
                    <a:pt x="453" y="127"/>
                  </a:lnTo>
                  <a:lnTo>
                    <a:pt x="445" y="155"/>
                  </a:lnTo>
                  <a:lnTo>
                    <a:pt x="439" y="184"/>
                  </a:lnTo>
                  <a:lnTo>
                    <a:pt x="434" y="212"/>
                  </a:lnTo>
                  <a:lnTo>
                    <a:pt x="432" y="240"/>
                  </a:lnTo>
                  <a:lnTo>
                    <a:pt x="351" y="240"/>
                  </a:lnTo>
                  <a:lnTo>
                    <a:pt x="351" y="186"/>
                  </a:lnTo>
                  <a:lnTo>
                    <a:pt x="375" y="186"/>
                  </a:lnTo>
                  <a:lnTo>
                    <a:pt x="318" y="87"/>
                  </a:lnTo>
                  <a:lnTo>
                    <a:pt x="150" y="87"/>
                  </a:lnTo>
                  <a:lnTo>
                    <a:pt x="104" y="0"/>
                  </a:lnTo>
                  <a:lnTo>
                    <a:pt x="0" y="229"/>
                  </a:lnTo>
                  <a:lnTo>
                    <a:pt x="0" y="600"/>
                  </a:lnTo>
                  <a:lnTo>
                    <a:pt x="1119" y="600"/>
                  </a:lnTo>
                  <a:lnTo>
                    <a:pt x="1119" y="59"/>
                  </a:lnTo>
                  <a:close/>
                </a:path>
              </a:pathLst>
            </a:custGeom>
            <a:solidFill>
              <a:srgbClr val="D8C6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1990" name="Rectangle 10"/>
            <p:cNvSpPr>
              <a:spLocks noChangeArrowheads="1"/>
            </p:cNvSpPr>
            <p:nvPr/>
          </p:nvSpPr>
          <p:spPr bwMode="auto">
            <a:xfrm>
              <a:off x="2474" y="1795"/>
              <a:ext cx="558" cy="221"/>
            </a:xfrm>
            <a:prstGeom prst="rect">
              <a:avLst/>
            </a:prstGeom>
            <a:solidFill>
              <a:srgbClr val="33BF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1991" name="Freeform 11"/>
            <p:cNvSpPr>
              <a:spLocks/>
            </p:cNvSpPr>
            <p:nvPr/>
          </p:nvSpPr>
          <p:spPr bwMode="auto">
            <a:xfrm>
              <a:off x="4159" y="1502"/>
              <a:ext cx="1107" cy="311"/>
            </a:xfrm>
            <a:custGeom>
              <a:avLst/>
              <a:gdLst>
                <a:gd name="T0" fmla="*/ 554 w 2214"/>
                <a:gd name="T1" fmla="*/ 37 h 621"/>
                <a:gd name="T2" fmla="*/ 522 w 2214"/>
                <a:gd name="T3" fmla="*/ 48 h 621"/>
                <a:gd name="T4" fmla="*/ 506 w 2214"/>
                <a:gd name="T5" fmla="*/ 17 h 621"/>
                <a:gd name="T6" fmla="*/ 494 w 2214"/>
                <a:gd name="T7" fmla="*/ 42 h 621"/>
                <a:gd name="T8" fmla="*/ 488 w 2214"/>
                <a:gd name="T9" fmla="*/ 30 h 621"/>
                <a:gd name="T10" fmla="*/ 470 w 2214"/>
                <a:gd name="T11" fmla="*/ 13 h 621"/>
                <a:gd name="T12" fmla="*/ 465 w 2214"/>
                <a:gd name="T13" fmla="*/ 13 h 621"/>
                <a:gd name="T14" fmla="*/ 457 w 2214"/>
                <a:gd name="T15" fmla="*/ 13 h 621"/>
                <a:gd name="T16" fmla="*/ 446 w 2214"/>
                <a:gd name="T17" fmla="*/ 13 h 621"/>
                <a:gd name="T18" fmla="*/ 434 w 2214"/>
                <a:gd name="T19" fmla="*/ 13 h 621"/>
                <a:gd name="T20" fmla="*/ 423 w 2214"/>
                <a:gd name="T21" fmla="*/ 13 h 621"/>
                <a:gd name="T22" fmla="*/ 415 w 2214"/>
                <a:gd name="T23" fmla="*/ 13 h 621"/>
                <a:gd name="T24" fmla="*/ 409 w 2214"/>
                <a:gd name="T25" fmla="*/ 13 h 621"/>
                <a:gd name="T26" fmla="*/ 407 w 2214"/>
                <a:gd name="T27" fmla="*/ 14 h 621"/>
                <a:gd name="T28" fmla="*/ 401 w 2214"/>
                <a:gd name="T29" fmla="*/ 19 h 621"/>
                <a:gd name="T30" fmla="*/ 394 w 2214"/>
                <a:gd name="T31" fmla="*/ 27 h 621"/>
                <a:gd name="T32" fmla="*/ 388 w 2214"/>
                <a:gd name="T33" fmla="*/ 33 h 621"/>
                <a:gd name="T34" fmla="*/ 396 w 2214"/>
                <a:gd name="T35" fmla="*/ 34 h 621"/>
                <a:gd name="T36" fmla="*/ 378 w 2214"/>
                <a:gd name="T37" fmla="*/ 52 h 621"/>
                <a:gd name="T38" fmla="*/ 378 w 2214"/>
                <a:gd name="T39" fmla="*/ 31 h 621"/>
                <a:gd name="T40" fmla="*/ 378 w 2214"/>
                <a:gd name="T41" fmla="*/ 10 h 621"/>
                <a:gd name="T42" fmla="*/ 376 w 2214"/>
                <a:gd name="T43" fmla="*/ 10 h 621"/>
                <a:gd name="T44" fmla="*/ 370 w 2214"/>
                <a:gd name="T45" fmla="*/ 10 h 621"/>
                <a:gd name="T46" fmla="*/ 362 w 2214"/>
                <a:gd name="T47" fmla="*/ 10 h 621"/>
                <a:gd name="T48" fmla="*/ 352 w 2214"/>
                <a:gd name="T49" fmla="*/ 10 h 621"/>
                <a:gd name="T50" fmla="*/ 342 w 2214"/>
                <a:gd name="T51" fmla="*/ 10 h 621"/>
                <a:gd name="T52" fmla="*/ 334 w 2214"/>
                <a:gd name="T53" fmla="*/ 10 h 621"/>
                <a:gd name="T54" fmla="*/ 328 w 2214"/>
                <a:gd name="T55" fmla="*/ 10 h 621"/>
                <a:gd name="T56" fmla="*/ 326 w 2214"/>
                <a:gd name="T57" fmla="*/ 10 h 621"/>
                <a:gd name="T58" fmla="*/ 266 w 2214"/>
                <a:gd name="T59" fmla="*/ 21 h 621"/>
                <a:gd name="T60" fmla="*/ 263 w 2214"/>
                <a:gd name="T61" fmla="*/ 31 h 621"/>
                <a:gd name="T62" fmla="*/ 255 w 2214"/>
                <a:gd name="T63" fmla="*/ 35 h 621"/>
                <a:gd name="T64" fmla="*/ 249 w 2214"/>
                <a:gd name="T65" fmla="*/ 40 h 621"/>
                <a:gd name="T66" fmla="*/ 245 w 2214"/>
                <a:gd name="T67" fmla="*/ 48 h 621"/>
                <a:gd name="T68" fmla="*/ 238 w 2214"/>
                <a:gd name="T69" fmla="*/ 52 h 621"/>
                <a:gd name="T70" fmla="*/ 236 w 2214"/>
                <a:gd name="T71" fmla="*/ 39 h 621"/>
                <a:gd name="T72" fmla="*/ 230 w 2214"/>
                <a:gd name="T73" fmla="*/ 33 h 621"/>
                <a:gd name="T74" fmla="*/ 224 w 2214"/>
                <a:gd name="T75" fmla="*/ 38 h 621"/>
                <a:gd name="T76" fmla="*/ 222 w 2214"/>
                <a:gd name="T77" fmla="*/ 52 h 621"/>
                <a:gd name="T78" fmla="*/ 205 w 2214"/>
                <a:gd name="T79" fmla="*/ 3 h 621"/>
                <a:gd name="T80" fmla="*/ 195 w 2214"/>
                <a:gd name="T81" fmla="*/ 19 h 621"/>
                <a:gd name="T82" fmla="*/ 131 w 2214"/>
                <a:gd name="T83" fmla="*/ 3 h 621"/>
                <a:gd name="T84" fmla="*/ 59 w 2214"/>
                <a:gd name="T85" fmla="*/ 19 h 621"/>
                <a:gd name="T86" fmla="*/ 43 w 2214"/>
                <a:gd name="T87" fmla="*/ 39 h 621"/>
                <a:gd name="T88" fmla="*/ 40 w 2214"/>
                <a:gd name="T89" fmla="*/ 35 h 621"/>
                <a:gd name="T90" fmla="*/ 36 w 2214"/>
                <a:gd name="T91" fmla="*/ 30 h 621"/>
                <a:gd name="T92" fmla="*/ 34 w 2214"/>
                <a:gd name="T93" fmla="*/ 25 h 621"/>
                <a:gd name="T94" fmla="*/ 33 w 2214"/>
                <a:gd name="T95" fmla="*/ 23 h 621"/>
                <a:gd name="T96" fmla="*/ 21 w 2214"/>
                <a:gd name="T97" fmla="*/ 0 h 621"/>
                <a:gd name="T98" fmla="*/ 11 w 2214"/>
                <a:gd name="T99" fmla="*/ 22 h 621"/>
                <a:gd name="T100" fmla="*/ 9 w 2214"/>
                <a:gd name="T101" fmla="*/ 39 h 621"/>
                <a:gd name="T102" fmla="*/ 0 w 2214"/>
                <a:gd name="T103" fmla="*/ 156 h 621"/>
                <a:gd name="T104" fmla="*/ 554 w 2214"/>
                <a:gd name="T105" fmla="*/ 37 h 621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214"/>
                <a:gd name="T160" fmla="*/ 0 h 621"/>
                <a:gd name="T161" fmla="*/ 2214 w 2214"/>
                <a:gd name="T162" fmla="*/ 621 h 621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214" h="621">
                  <a:moveTo>
                    <a:pt x="2214" y="147"/>
                  </a:moveTo>
                  <a:lnTo>
                    <a:pt x="2214" y="147"/>
                  </a:lnTo>
                  <a:lnTo>
                    <a:pt x="2163" y="75"/>
                  </a:lnTo>
                  <a:lnTo>
                    <a:pt x="2087" y="190"/>
                  </a:lnTo>
                  <a:lnTo>
                    <a:pt x="2087" y="108"/>
                  </a:lnTo>
                  <a:lnTo>
                    <a:pt x="2024" y="65"/>
                  </a:lnTo>
                  <a:lnTo>
                    <a:pt x="1977" y="117"/>
                  </a:lnTo>
                  <a:lnTo>
                    <a:pt x="1977" y="168"/>
                  </a:lnTo>
                  <a:lnTo>
                    <a:pt x="1955" y="168"/>
                  </a:lnTo>
                  <a:lnTo>
                    <a:pt x="1955" y="120"/>
                  </a:lnTo>
                  <a:lnTo>
                    <a:pt x="1885" y="49"/>
                  </a:lnTo>
                  <a:lnTo>
                    <a:pt x="1882" y="49"/>
                  </a:lnTo>
                  <a:lnTo>
                    <a:pt x="1874" y="49"/>
                  </a:lnTo>
                  <a:lnTo>
                    <a:pt x="1861" y="49"/>
                  </a:lnTo>
                  <a:lnTo>
                    <a:pt x="1846" y="49"/>
                  </a:lnTo>
                  <a:lnTo>
                    <a:pt x="1828" y="49"/>
                  </a:lnTo>
                  <a:lnTo>
                    <a:pt x="1806" y="49"/>
                  </a:lnTo>
                  <a:lnTo>
                    <a:pt x="1784" y="49"/>
                  </a:lnTo>
                  <a:lnTo>
                    <a:pt x="1761" y="49"/>
                  </a:lnTo>
                  <a:lnTo>
                    <a:pt x="1738" y="49"/>
                  </a:lnTo>
                  <a:lnTo>
                    <a:pt x="1716" y="49"/>
                  </a:lnTo>
                  <a:lnTo>
                    <a:pt x="1694" y="49"/>
                  </a:lnTo>
                  <a:lnTo>
                    <a:pt x="1676" y="49"/>
                  </a:lnTo>
                  <a:lnTo>
                    <a:pt x="1660" y="49"/>
                  </a:lnTo>
                  <a:lnTo>
                    <a:pt x="1647" y="49"/>
                  </a:lnTo>
                  <a:lnTo>
                    <a:pt x="1639" y="49"/>
                  </a:lnTo>
                  <a:lnTo>
                    <a:pt x="1636" y="49"/>
                  </a:lnTo>
                  <a:lnTo>
                    <a:pt x="1631" y="53"/>
                  </a:lnTo>
                  <a:lnTo>
                    <a:pt x="1621" y="63"/>
                  </a:lnTo>
                  <a:lnTo>
                    <a:pt x="1607" y="76"/>
                  </a:lnTo>
                  <a:lnTo>
                    <a:pt x="1592" y="92"/>
                  </a:lnTo>
                  <a:lnTo>
                    <a:pt x="1577" y="108"/>
                  </a:lnTo>
                  <a:lnTo>
                    <a:pt x="1563" y="121"/>
                  </a:lnTo>
                  <a:lnTo>
                    <a:pt x="1554" y="131"/>
                  </a:lnTo>
                  <a:lnTo>
                    <a:pt x="1550" y="135"/>
                  </a:lnTo>
                  <a:lnTo>
                    <a:pt x="1587" y="135"/>
                  </a:lnTo>
                  <a:lnTo>
                    <a:pt x="1587" y="205"/>
                  </a:lnTo>
                  <a:lnTo>
                    <a:pt x="1515" y="205"/>
                  </a:lnTo>
                  <a:lnTo>
                    <a:pt x="1515" y="178"/>
                  </a:lnTo>
                  <a:lnTo>
                    <a:pt x="1515" y="121"/>
                  </a:lnTo>
                  <a:lnTo>
                    <a:pt x="1515" y="63"/>
                  </a:lnTo>
                  <a:lnTo>
                    <a:pt x="1515" y="39"/>
                  </a:lnTo>
                  <a:lnTo>
                    <a:pt x="1512" y="39"/>
                  </a:lnTo>
                  <a:lnTo>
                    <a:pt x="1505" y="40"/>
                  </a:lnTo>
                  <a:lnTo>
                    <a:pt x="1495" y="40"/>
                  </a:lnTo>
                  <a:lnTo>
                    <a:pt x="1481" y="40"/>
                  </a:lnTo>
                  <a:lnTo>
                    <a:pt x="1466" y="40"/>
                  </a:lnTo>
                  <a:lnTo>
                    <a:pt x="1448" y="40"/>
                  </a:lnTo>
                  <a:lnTo>
                    <a:pt x="1429" y="40"/>
                  </a:lnTo>
                  <a:lnTo>
                    <a:pt x="1410" y="40"/>
                  </a:lnTo>
                  <a:lnTo>
                    <a:pt x="1389" y="40"/>
                  </a:lnTo>
                  <a:lnTo>
                    <a:pt x="1371" y="40"/>
                  </a:lnTo>
                  <a:lnTo>
                    <a:pt x="1352" y="39"/>
                  </a:lnTo>
                  <a:lnTo>
                    <a:pt x="1337" y="39"/>
                  </a:lnTo>
                  <a:lnTo>
                    <a:pt x="1323" y="39"/>
                  </a:lnTo>
                  <a:lnTo>
                    <a:pt x="1313" y="39"/>
                  </a:lnTo>
                  <a:lnTo>
                    <a:pt x="1306" y="39"/>
                  </a:lnTo>
                  <a:lnTo>
                    <a:pt x="1304" y="39"/>
                  </a:lnTo>
                  <a:lnTo>
                    <a:pt x="1304" y="84"/>
                  </a:lnTo>
                  <a:lnTo>
                    <a:pt x="1063" y="84"/>
                  </a:lnTo>
                  <a:lnTo>
                    <a:pt x="1063" y="123"/>
                  </a:lnTo>
                  <a:lnTo>
                    <a:pt x="1049" y="124"/>
                  </a:lnTo>
                  <a:lnTo>
                    <a:pt x="1035" y="129"/>
                  </a:lnTo>
                  <a:lnTo>
                    <a:pt x="1020" y="137"/>
                  </a:lnTo>
                  <a:lnTo>
                    <a:pt x="1008" y="147"/>
                  </a:lnTo>
                  <a:lnTo>
                    <a:pt x="996" y="159"/>
                  </a:lnTo>
                  <a:lnTo>
                    <a:pt x="987" y="174"/>
                  </a:lnTo>
                  <a:lnTo>
                    <a:pt x="981" y="190"/>
                  </a:lnTo>
                  <a:lnTo>
                    <a:pt x="979" y="207"/>
                  </a:lnTo>
                  <a:lnTo>
                    <a:pt x="955" y="207"/>
                  </a:lnTo>
                  <a:lnTo>
                    <a:pt x="952" y="176"/>
                  </a:lnTo>
                  <a:lnTo>
                    <a:pt x="944" y="153"/>
                  </a:lnTo>
                  <a:lnTo>
                    <a:pt x="934" y="138"/>
                  </a:lnTo>
                  <a:lnTo>
                    <a:pt x="921" y="132"/>
                  </a:lnTo>
                  <a:lnTo>
                    <a:pt x="909" y="137"/>
                  </a:lnTo>
                  <a:lnTo>
                    <a:pt x="898" y="149"/>
                  </a:lnTo>
                  <a:lnTo>
                    <a:pt x="890" y="174"/>
                  </a:lnTo>
                  <a:lnTo>
                    <a:pt x="888" y="207"/>
                  </a:lnTo>
                  <a:lnTo>
                    <a:pt x="822" y="207"/>
                  </a:lnTo>
                  <a:lnTo>
                    <a:pt x="822" y="11"/>
                  </a:lnTo>
                  <a:lnTo>
                    <a:pt x="783" y="11"/>
                  </a:lnTo>
                  <a:lnTo>
                    <a:pt x="783" y="75"/>
                  </a:lnTo>
                  <a:lnTo>
                    <a:pt x="567" y="75"/>
                  </a:lnTo>
                  <a:lnTo>
                    <a:pt x="524" y="9"/>
                  </a:lnTo>
                  <a:lnTo>
                    <a:pt x="481" y="75"/>
                  </a:lnTo>
                  <a:lnTo>
                    <a:pt x="237" y="75"/>
                  </a:lnTo>
                  <a:lnTo>
                    <a:pt x="237" y="156"/>
                  </a:lnTo>
                  <a:lnTo>
                    <a:pt x="175" y="156"/>
                  </a:lnTo>
                  <a:lnTo>
                    <a:pt x="169" y="149"/>
                  </a:lnTo>
                  <a:lnTo>
                    <a:pt x="162" y="139"/>
                  </a:lnTo>
                  <a:lnTo>
                    <a:pt x="155" y="129"/>
                  </a:lnTo>
                  <a:lnTo>
                    <a:pt x="147" y="117"/>
                  </a:lnTo>
                  <a:lnTo>
                    <a:pt x="140" y="107"/>
                  </a:lnTo>
                  <a:lnTo>
                    <a:pt x="134" y="98"/>
                  </a:lnTo>
                  <a:lnTo>
                    <a:pt x="130" y="92"/>
                  </a:lnTo>
                  <a:lnTo>
                    <a:pt x="129" y="90"/>
                  </a:lnTo>
                  <a:lnTo>
                    <a:pt x="151" y="93"/>
                  </a:lnTo>
                  <a:lnTo>
                    <a:pt x="84" y="0"/>
                  </a:lnTo>
                  <a:lnTo>
                    <a:pt x="26" y="87"/>
                  </a:lnTo>
                  <a:lnTo>
                    <a:pt x="45" y="87"/>
                  </a:lnTo>
                  <a:lnTo>
                    <a:pt x="11" y="151"/>
                  </a:lnTo>
                  <a:lnTo>
                    <a:pt x="33" y="156"/>
                  </a:lnTo>
                  <a:lnTo>
                    <a:pt x="0" y="192"/>
                  </a:lnTo>
                  <a:lnTo>
                    <a:pt x="0" y="621"/>
                  </a:lnTo>
                  <a:lnTo>
                    <a:pt x="2214" y="621"/>
                  </a:lnTo>
                  <a:lnTo>
                    <a:pt x="2214" y="147"/>
                  </a:lnTo>
                  <a:close/>
                </a:path>
              </a:pathLst>
            </a:custGeom>
            <a:solidFill>
              <a:srgbClr val="D8C6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1992" name="Rectangle 12"/>
            <p:cNvSpPr>
              <a:spLocks noChangeArrowheads="1"/>
            </p:cNvSpPr>
            <p:nvPr/>
          </p:nvSpPr>
          <p:spPr bwMode="auto">
            <a:xfrm>
              <a:off x="4158" y="1813"/>
              <a:ext cx="1108" cy="221"/>
            </a:xfrm>
            <a:prstGeom prst="rect">
              <a:avLst/>
            </a:prstGeom>
            <a:solidFill>
              <a:srgbClr val="33BF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1993" name="Freeform 13"/>
            <p:cNvSpPr>
              <a:spLocks/>
            </p:cNvSpPr>
            <p:nvPr/>
          </p:nvSpPr>
          <p:spPr bwMode="auto">
            <a:xfrm>
              <a:off x="4158" y="1681"/>
              <a:ext cx="24" cy="132"/>
            </a:xfrm>
            <a:custGeom>
              <a:avLst/>
              <a:gdLst>
                <a:gd name="T0" fmla="*/ 6 w 50"/>
                <a:gd name="T1" fmla="*/ 0 h 263"/>
                <a:gd name="T2" fmla="*/ 12 w 50"/>
                <a:gd name="T3" fmla="*/ 15 h 263"/>
                <a:gd name="T4" fmla="*/ 12 w 50"/>
                <a:gd name="T5" fmla="*/ 66 h 263"/>
                <a:gd name="T6" fmla="*/ 0 w 50"/>
                <a:gd name="T7" fmla="*/ 66 h 263"/>
                <a:gd name="T8" fmla="*/ 0 w 50"/>
                <a:gd name="T9" fmla="*/ 15 h 263"/>
                <a:gd name="T10" fmla="*/ 6 w 50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263"/>
                <a:gd name="T20" fmla="*/ 50 w 50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263">
                  <a:moveTo>
                    <a:pt x="26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1994" name="Freeform 14"/>
            <p:cNvSpPr>
              <a:spLocks/>
            </p:cNvSpPr>
            <p:nvPr/>
          </p:nvSpPr>
          <p:spPr bwMode="auto">
            <a:xfrm>
              <a:off x="4194" y="1681"/>
              <a:ext cx="25" cy="132"/>
            </a:xfrm>
            <a:custGeom>
              <a:avLst/>
              <a:gdLst>
                <a:gd name="T0" fmla="*/ 6 w 50"/>
                <a:gd name="T1" fmla="*/ 0 h 263"/>
                <a:gd name="T2" fmla="*/ 13 w 50"/>
                <a:gd name="T3" fmla="*/ 15 h 263"/>
                <a:gd name="T4" fmla="*/ 13 w 50"/>
                <a:gd name="T5" fmla="*/ 66 h 263"/>
                <a:gd name="T6" fmla="*/ 0 w 50"/>
                <a:gd name="T7" fmla="*/ 66 h 263"/>
                <a:gd name="T8" fmla="*/ 0 w 50"/>
                <a:gd name="T9" fmla="*/ 15 h 263"/>
                <a:gd name="T10" fmla="*/ 6 w 50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263"/>
                <a:gd name="T20" fmla="*/ 50 w 50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263">
                  <a:moveTo>
                    <a:pt x="24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1995" name="Freeform 15"/>
            <p:cNvSpPr>
              <a:spLocks/>
            </p:cNvSpPr>
            <p:nvPr/>
          </p:nvSpPr>
          <p:spPr bwMode="auto">
            <a:xfrm>
              <a:off x="4232" y="1681"/>
              <a:ext cx="25" cy="132"/>
            </a:xfrm>
            <a:custGeom>
              <a:avLst/>
              <a:gdLst>
                <a:gd name="T0" fmla="*/ 6 w 50"/>
                <a:gd name="T1" fmla="*/ 0 h 263"/>
                <a:gd name="T2" fmla="*/ 13 w 50"/>
                <a:gd name="T3" fmla="*/ 15 h 263"/>
                <a:gd name="T4" fmla="*/ 13 w 50"/>
                <a:gd name="T5" fmla="*/ 66 h 263"/>
                <a:gd name="T6" fmla="*/ 0 w 50"/>
                <a:gd name="T7" fmla="*/ 66 h 263"/>
                <a:gd name="T8" fmla="*/ 0 w 50"/>
                <a:gd name="T9" fmla="*/ 15 h 263"/>
                <a:gd name="T10" fmla="*/ 6 w 50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263"/>
                <a:gd name="T20" fmla="*/ 50 w 50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263">
                  <a:moveTo>
                    <a:pt x="25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1996" name="Rectangle 16"/>
            <p:cNvSpPr>
              <a:spLocks noChangeArrowheads="1"/>
            </p:cNvSpPr>
            <p:nvPr/>
          </p:nvSpPr>
          <p:spPr bwMode="auto">
            <a:xfrm>
              <a:off x="4158" y="1716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1997" name="Rectangle 17"/>
            <p:cNvSpPr>
              <a:spLocks noChangeArrowheads="1"/>
            </p:cNvSpPr>
            <p:nvPr/>
          </p:nvSpPr>
          <p:spPr bwMode="auto">
            <a:xfrm>
              <a:off x="4158" y="1780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1998" name="Freeform 18"/>
            <p:cNvSpPr>
              <a:spLocks/>
            </p:cNvSpPr>
            <p:nvPr/>
          </p:nvSpPr>
          <p:spPr bwMode="auto">
            <a:xfrm>
              <a:off x="4881" y="1681"/>
              <a:ext cx="24" cy="132"/>
            </a:xfrm>
            <a:custGeom>
              <a:avLst/>
              <a:gdLst>
                <a:gd name="T0" fmla="*/ 6 w 50"/>
                <a:gd name="T1" fmla="*/ 0 h 263"/>
                <a:gd name="T2" fmla="*/ 12 w 50"/>
                <a:gd name="T3" fmla="*/ 15 h 263"/>
                <a:gd name="T4" fmla="*/ 12 w 50"/>
                <a:gd name="T5" fmla="*/ 66 h 263"/>
                <a:gd name="T6" fmla="*/ 0 w 50"/>
                <a:gd name="T7" fmla="*/ 66 h 263"/>
                <a:gd name="T8" fmla="*/ 0 w 50"/>
                <a:gd name="T9" fmla="*/ 15 h 263"/>
                <a:gd name="T10" fmla="*/ 6 w 50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263"/>
                <a:gd name="T20" fmla="*/ 50 w 50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263">
                  <a:moveTo>
                    <a:pt x="24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1999" name="Freeform 19"/>
            <p:cNvSpPr>
              <a:spLocks/>
            </p:cNvSpPr>
            <p:nvPr/>
          </p:nvSpPr>
          <p:spPr bwMode="auto">
            <a:xfrm>
              <a:off x="4917" y="1681"/>
              <a:ext cx="25" cy="132"/>
            </a:xfrm>
            <a:custGeom>
              <a:avLst/>
              <a:gdLst>
                <a:gd name="T0" fmla="*/ 6 w 49"/>
                <a:gd name="T1" fmla="*/ 0 h 263"/>
                <a:gd name="T2" fmla="*/ 13 w 49"/>
                <a:gd name="T3" fmla="*/ 15 h 263"/>
                <a:gd name="T4" fmla="*/ 13 w 49"/>
                <a:gd name="T5" fmla="*/ 66 h 263"/>
                <a:gd name="T6" fmla="*/ 0 w 49"/>
                <a:gd name="T7" fmla="*/ 66 h 263"/>
                <a:gd name="T8" fmla="*/ 0 w 49"/>
                <a:gd name="T9" fmla="*/ 15 h 263"/>
                <a:gd name="T10" fmla="*/ 6 w 49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63"/>
                <a:gd name="T20" fmla="*/ 49 w 49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63">
                  <a:moveTo>
                    <a:pt x="24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00" name="Freeform 20"/>
            <p:cNvSpPr>
              <a:spLocks/>
            </p:cNvSpPr>
            <p:nvPr/>
          </p:nvSpPr>
          <p:spPr bwMode="auto">
            <a:xfrm>
              <a:off x="4955" y="1681"/>
              <a:ext cx="25" cy="132"/>
            </a:xfrm>
            <a:custGeom>
              <a:avLst/>
              <a:gdLst>
                <a:gd name="T0" fmla="*/ 6 w 49"/>
                <a:gd name="T1" fmla="*/ 0 h 263"/>
                <a:gd name="T2" fmla="*/ 13 w 49"/>
                <a:gd name="T3" fmla="*/ 15 h 263"/>
                <a:gd name="T4" fmla="*/ 13 w 49"/>
                <a:gd name="T5" fmla="*/ 66 h 263"/>
                <a:gd name="T6" fmla="*/ 0 w 49"/>
                <a:gd name="T7" fmla="*/ 66 h 263"/>
                <a:gd name="T8" fmla="*/ 0 w 49"/>
                <a:gd name="T9" fmla="*/ 15 h 263"/>
                <a:gd name="T10" fmla="*/ 6 w 49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63"/>
                <a:gd name="T20" fmla="*/ 49 w 49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63">
                  <a:moveTo>
                    <a:pt x="24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01" name="Freeform 21"/>
            <p:cNvSpPr>
              <a:spLocks/>
            </p:cNvSpPr>
            <p:nvPr/>
          </p:nvSpPr>
          <p:spPr bwMode="auto">
            <a:xfrm>
              <a:off x="4993" y="1681"/>
              <a:ext cx="25" cy="132"/>
            </a:xfrm>
            <a:custGeom>
              <a:avLst/>
              <a:gdLst>
                <a:gd name="T0" fmla="*/ 6 w 49"/>
                <a:gd name="T1" fmla="*/ 0 h 263"/>
                <a:gd name="T2" fmla="*/ 13 w 49"/>
                <a:gd name="T3" fmla="*/ 15 h 263"/>
                <a:gd name="T4" fmla="*/ 13 w 49"/>
                <a:gd name="T5" fmla="*/ 66 h 263"/>
                <a:gd name="T6" fmla="*/ 0 w 49"/>
                <a:gd name="T7" fmla="*/ 66 h 263"/>
                <a:gd name="T8" fmla="*/ 0 w 49"/>
                <a:gd name="T9" fmla="*/ 15 h 263"/>
                <a:gd name="T10" fmla="*/ 6 w 49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63"/>
                <a:gd name="T20" fmla="*/ 49 w 49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63">
                  <a:moveTo>
                    <a:pt x="24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02" name="Freeform 22"/>
            <p:cNvSpPr>
              <a:spLocks/>
            </p:cNvSpPr>
            <p:nvPr/>
          </p:nvSpPr>
          <p:spPr bwMode="auto">
            <a:xfrm>
              <a:off x="5031" y="1681"/>
              <a:ext cx="25" cy="144"/>
            </a:xfrm>
            <a:custGeom>
              <a:avLst/>
              <a:gdLst>
                <a:gd name="T0" fmla="*/ 7 w 49"/>
                <a:gd name="T1" fmla="*/ 0 h 286"/>
                <a:gd name="T2" fmla="*/ 13 w 49"/>
                <a:gd name="T3" fmla="*/ 15 h 286"/>
                <a:gd name="T4" fmla="*/ 13 w 49"/>
                <a:gd name="T5" fmla="*/ 73 h 286"/>
                <a:gd name="T6" fmla="*/ 0 w 49"/>
                <a:gd name="T7" fmla="*/ 69 h 286"/>
                <a:gd name="T8" fmla="*/ 0 w 49"/>
                <a:gd name="T9" fmla="*/ 15 h 286"/>
                <a:gd name="T10" fmla="*/ 7 w 49"/>
                <a:gd name="T11" fmla="*/ 0 h 28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86"/>
                <a:gd name="T20" fmla="*/ 49 w 49"/>
                <a:gd name="T21" fmla="*/ 286 h 28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86">
                  <a:moveTo>
                    <a:pt x="25" y="0"/>
                  </a:moveTo>
                  <a:lnTo>
                    <a:pt x="49" y="57"/>
                  </a:lnTo>
                  <a:lnTo>
                    <a:pt x="49" y="286"/>
                  </a:lnTo>
                  <a:lnTo>
                    <a:pt x="0" y="272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03" name="Freeform 23"/>
            <p:cNvSpPr>
              <a:spLocks/>
            </p:cNvSpPr>
            <p:nvPr/>
          </p:nvSpPr>
          <p:spPr bwMode="auto">
            <a:xfrm>
              <a:off x="5069" y="1689"/>
              <a:ext cx="25" cy="148"/>
            </a:xfrm>
            <a:custGeom>
              <a:avLst/>
              <a:gdLst>
                <a:gd name="T0" fmla="*/ 6 w 50"/>
                <a:gd name="T1" fmla="*/ 0 h 295"/>
                <a:gd name="T2" fmla="*/ 13 w 50"/>
                <a:gd name="T3" fmla="*/ 14 h 295"/>
                <a:gd name="T4" fmla="*/ 13 w 50"/>
                <a:gd name="T5" fmla="*/ 74 h 295"/>
                <a:gd name="T6" fmla="*/ 0 w 50"/>
                <a:gd name="T7" fmla="*/ 69 h 295"/>
                <a:gd name="T8" fmla="*/ 0 w 50"/>
                <a:gd name="T9" fmla="*/ 14 h 295"/>
                <a:gd name="T10" fmla="*/ 6 w 50"/>
                <a:gd name="T11" fmla="*/ 0 h 2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295"/>
                <a:gd name="T20" fmla="*/ 50 w 50"/>
                <a:gd name="T21" fmla="*/ 295 h 29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295">
                  <a:moveTo>
                    <a:pt x="25" y="0"/>
                  </a:moveTo>
                  <a:lnTo>
                    <a:pt x="50" y="56"/>
                  </a:lnTo>
                  <a:lnTo>
                    <a:pt x="50" y="295"/>
                  </a:lnTo>
                  <a:lnTo>
                    <a:pt x="0" y="276"/>
                  </a:lnTo>
                  <a:lnTo>
                    <a:pt x="0" y="56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04" name="Freeform 24"/>
            <p:cNvSpPr>
              <a:spLocks/>
            </p:cNvSpPr>
            <p:nvPr/>
          </p:nvSpPr>
          <p:spPr bwMode="auto">
            <a:xfrm>
              <a:off x="5108" y="1697"/>
              <a:ext cx="24" cy="156"/>
            </a:xfrm>
            <a:custGeom>
              <a:avLst/>
              <a:gdLst>
                <a:gd name="T0" fmla="*/ 6 w 49"/>
                <a:gd name="T1" fmla="*/ 0 h 313"/>
                <a:gd name="T2" fmla="*/ 12 w 49"/>
                <a:gd name="T3" fmla="*/ 14 h 313"/>
                <a:gd name="T4" fmla="*/ 12 w 49"/>
                <a:gd name="T5" fmla="*/ 78 h 313"/>
                <a:gd name="T6" fmla="*/ 0 w 49"/>
                <a:gd name="T7" fmla="*/ 72 h 313"/>
                <a:gd name="T8" fmla="*/ 0 w 49"/>
                <a:gd name="T9" fmla="*/ 14 h 313"/>
                <a:gd name="T10" fmla="*/ 6 w 49"/>
                <a:gd name="T11" fmla="*/ 0 h 3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313"/>
                <a:gd name="T20" fmla="*/ 49 w 49"/>
                <a:gd name="T21" fmla="*/ 313 h 3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313">
                  <a:moveTo>
                    <a:pt x="24" y="0"/>
                  </a:moveTo>
                  <a:lnTo>
                    <a:pt x="49" y="57"/>
                  </a:lnTo>
                  <a:lnTo>
                    <a:pt x="49" y="313"/>
                  </a:lnTo>
                  <a:lnTo>
                    <a:pt x="0" y="290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05" name="Freeform 25"/>
            <p:cNvSpPr>
              <a:spLocks/>
            </p:cNvSpPr>
            <p:nvPr/>
          </p:nvSpPr>
          <p:spPr bwMode="auto">
            <a:xfrm>
              <a:off x="5146" y="1707"/>
              <a:ext cx="24" cy="169"/>
            </a:xfrm>
            <a:custGeom>
              <a:avLst/>
              <a:gdLst>
                <a:gd name="T0" fmla="*/ 6 w 50"/>
                <a:gd name="T1" fmla="*/ 0 h 340"/>
                <a:gd name="T2" fmla="*/ 12 w 50"/>
                <a:gd name="T3" fmla="*/ 14 h 340"/>
                <a:gd name="T4" fmla="*/ 12 w 50"/>
                <a:gd name="T5" fmla="*/ 84 h 340"/>
                <a:gd name="T6" fmla="*/ 0 w 50"/>
                <a:gd name="T7" fmla="*/ 77 h 340"/>
                <a:gd name="T8" fmla="*/ 0 w 50"/>
                <a:gd name="T9" fmla="*/ 14 h 340"/>
                <a:gd name="T10" fmla="*/ 6 w 50"/>
                <a:gd name="T11" fmla="*/ 0 h 3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340"/>
                <a:gd name="T20" fmla="*/ 50 w 50"/>
                <a:gd name="T21" fmla="*/ 340 h 3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340">
                  <a:moveTo>
                    <a:pt x="24" y="0"/>
                  </a:moveTo>
                  <a:lnTo>
                    <a:pt x="50" y="58"/>
                  </a:lnTo>
                  <a:lnTo>
                    <a:pt x="50" y="340"/>
                  </a:lnTo>
                  <a:lnTo>
                    <a:pt x="0" y="309"/>
                  </a:lnTo>
                  <a:lnTo>
                    <a:pt x="0" y="58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06" name="Freeform 26"/>
            <p:cNvSpPr>
              <a:spLocks/>
            </p:cNvSpPr>
            <p:nvPr/>
          </p:nvSpPr>
          <p:spPr bwMode="auto">
            <a:xfrm>
              <a:off x="5184" y="1722"/>
              <a:ext cx="24" cy="186"/>
            </a:xfrm>
            <a:custGeom>
              <a:avLst/>
              <a:gdLst>
                <a:gd name="T0" fmla="*/ 6 w 50"/>
                <a:gd name="T1" fmla="*/ 0 h 373"/>
                <a:gd name="T2" fmla="*/ 12 w 50"/>
                <a:gd name="T3" fmla="*/ 14 h 373"/>
                <a:gd name="T4" fmla="*/ 12 w 50"/>
                <a:gd name="T5" fmla="*/ 93 h 373"/>
                <a:gd name="T6" fmla="*/ 0 w 50"/>
                <a:gd name="T7" fmla="*/ 81 h 373"/>
                <a:gd name="T8" fmla="*/ 0 w 50"/>
                <a:gd name="T9" fmla="*/ 14 h 373"/>
                <a:gd name="T10" fmla="*/ 6 w 50"/>
                <a:gd name="T11" fmla="*/ 0 h 37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373"/>
                <a:gd name="T20" fmla="*/ 50 w 50"/>
                <a:gd name="T21" fmla="*/ 373 h 37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373">
                  <a:moveTo>
                    <a:pt x="24" y="0"/>
                  </a:moveTo>
                  <a:lnTo>
                    <a:pt x="50" y="58"/>
                  </a:lnTo>
                  <a:lnTo>
                    <a:pt x="50" y="373"/>
                  </a:lnTo>
                  <a:lnTo>
                    <a:pt x="0" y="326"/>
                  </a:lnTo>
                  <a:lnTo>
                    <a:pt x="0" y="58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07" name="Freeform 27"/>
            <p:cNvSpPr>
              <a:spLocks/>
            </p:cNvSpPr>
            <p:nvPr/>
          </p:nvSpPr>
          <p:spPr bwMode="auto">
            <a:xfrm>
              <a:off x="5222" y="1739"/>
              <a:ext cx="24" cy="216"/>
            </a:xfrm>
            <a:custGeom>
              <a:avLst/>
              <a:gdLst>
                <a:gd name="T0" fmla="*/ 6 w 50"/>
                <a:gd name="T1" fmla="*/ 0 h 430"/>
                <a:gd name="T2" fmla="*/ 12 w 50"/>
                <a:gd name="T3" fmla="*/ 14 h 430"/>
                <a:gd name="T4" fmla="*/ 12 w 50"/>
                <a:gd name="T5" fmla="*/ 109 h 430"/>
                <a:gd name="T6" fmla="*/ 0 w 50"/>
                <a:gd name="T7" fmla="*/ 93 h 430"/>
                <a:gd name="T8" fmla="*/ 0 w 50"/>
                <a:gd name="T9" fmla="*/ 14 h 430"/>
                <a:gd name="T10" fmla="*/ 6 w 50"/>
                <a:gd name="T11" fmla="*/ 0 h 43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430"/>
                <a:gd name="T20" fmla="*/ 50 w 50"/>
                <a:gd name="T21" fmla="*/ 430 h 43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430">
                  <a:moveTo>
                    <a:pt x="26" y="0"/>
                  </a:moveTo>
                  <a:lnTo>
                    <a:pt x="50" y="56"/>
                  </a:lnTo>
                  <a:lnTo>
                    <a:pt x="50" y="430"/>
                  </a:lnTo>
                  <a:lnTo>
                    <a:pt x="0" y="368"/>
                  </a:lnTo>
                  <a:lnTo>
                    <a:pt x="0" y="56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08" name="Freeform 28"/>
            <p:cNvSpPr>
              <a:spLocks/>
            </p:cNvSpPr>
            <p:nvPr/>
          </p:nvSpPr>
          <p:spPr bwMode="auto">
            <a:xfrm>
              <a:off x="5260" y="1776"/>
              <a:ext cx="6" cy="213"/>
            </a:xfrm>
            <a:custGeom>
              <a:avLst/>
              <a:gdLst>
                <a:gd name="T0" fmla="*/ 3 w 13"/>
                <a:gd name="T1" fmla="*/ 0 h 427"/>
                <a:gd name="T2" fmla="*/ 3 w 13"/>
                <a:gd name="T3" fmla="*/ 106 h 427"/>
                <a:gd name="T4" fmla="*/ 0 w 13"/>
                <a:gd name="T5" fmla="*/ 99 h 427"/>
                <a:gd name="T6" fmla="*/ 0 w 13"/>
                <a:gd name="T7" fmla="*/ 7 h 427"/>
                <a:gd name="T8" fmla="*/ 3 w 13"/>
                <a:gd name="T9" fmla="*/ 0 h 42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3"/>
                <a:gd name="T16" fmla="*/ 0 h 427"/>
                <a:gd name="T17" fmla="*/ 13 w 13"/>
                <a:gd name="T18" fmla="*/ 427 h 42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3" h="427">
                  <a:moveTo>
                    <a:pt x="13" y="0"/>
                  </a:moveTo>
                  <a:lnTo>
                    <a:pt x="13" y="427"/>
                  </a:lnTo>
                  <a:lnTo>
                    <a:pt x="0" y="396"/>
                  </a:lnTo>
                  <a:lnTo>
                    <a:pt x="0" y="29"/>
                  </a:lnTo>
                  <a:lnTo>
                    <a:pt x="1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09" name="Freeform 29"/>
            <p:cNvSpPr>
              <a:spLocks/>
            </p:cNvSpPr>
            <p:nvPr/>
          </p:nvSpPr>
          <p:spPr bwMode="auto">
            <a:xfrm>
              <a:off x="4868" y="1716"/>
              <a:ext cx="398" cy="105"/>
            </a:xfrm>
            <a:custGeom>
              <a:avLst/>
              <a:gdLst>
                <a:gd name="T0" fmla="*/ 2 w 796"/>
                <a:gd name="T1" fmla="*/ 8 h 208"/>
                <a:gd name="T2" fmla="*/ 7 w 796"/>
                <a:gd name="T3" fmla="*/ 8 h 208"/>
                <a:gd name="T4" fmla="*/ 15 w 796"/>
                <a:gd name="T5" fmla="*/ 8 h 208"/>
                <a:gd name="T6" fmla="*/ 26 w 796"/>
                <a:gd name="T7" fmla="*/ 8 h 208"/>
                <a:gd name="T8" fmla="*/ 37 w 796"/>
                <a:gd name="T9" fmla="*/ 8 h 208"/>
                <a:gd name="T10" fmla="*/ 48 w 796"/>
                <a:gd name="T11" fmla="*/ 8 h 208"/>
                <a:gd name="T12" fmla="*/ 55 w 796"/>
                <a:gd name="T13" fmla="*/ 8 h 208"/>
                <a:gd name="T14" fmla="*/ 61 w 796"/>
                <a:gd name="T15" fmla="*/ 8 h 208"/>
                <a:gd name="T16" fmla="*/ 65 w 796"/>
                <a:gd name="T17" fmla="*/ 8 h 208"/>
                <a:gd name="T18" fmla="*/ 74 w 796"/>
                <a:gd name="T19" fmla="*/ 8 h 208"/>
                <a:gd name="T20" fmla="*/ 88 w 796"/>
                <a:gd name="T21" fmla="*/ 10 h 208"/>
                <a:gd name="T22" fmla="*/ 105 w 796"/>
                <a:gd name="T23" fmla="*/ 14 h 208"/>
                <a:gd name="T24" fmla="*/ 125 w 796"/>
                <a:gd name="T25" fmla="*/ 18 h 208"/>
                <a:gd name="T26" fmla="*/ 148 w 796"/>
                <a:gd name="T27" fmla="*/ 25 h 208"/>
                <a:gd name="T28" fmla="*/ 170 w 796"/>
                <a:gd name="T29" fmla="*/ 35 h 208"/>
                <a:gd name="T30" fmla="*/ 190 w 796"/>
                <a:gd name="T31" fmla="*/ 46 h 208"/>
                <a:gd name="T32" fmla="*/ 199 w 796"/>
                <a:gd name="T33" fmla="*/ 41 h 208"/>
                <a:gd name="T34" fmla="*/ 180 w 796"/>
                <a:gd name="T35" fmla="*/ 29 h 208"/>
                <a:gd name="T36" fmla="*/ 159 w 796"/>
                <a:gd name="T37" fmla="*/ 19 h 208"/>
                <a:gd name="T38" fmla="*/ 137 w 796"/>
                <a:gd name="T39" fmla="*/ 12 h 208"/>
                <a:gd name="T40" fmla="*/ 115 w 796"/>
                <a:gd name="T41" fmla="*/ 7 h 208"/>
                <a:gd name="T42" fmla="*/ 96 w 796"/>
                <a:gd name="T43" fmla="*/ 3 h 208"/>
                <a:gd name="T44" fmla="*/ 80 w 796"/>
                <a:gd name="T45" fmla="*/ 2 h 208"/>
                <a:gd name="T46" fmla="*/ 69 w 796"/>
                <a:gd name="T47" fmla="*/ 1 h 208"/>
                <a:gd name="T48" fmla="*/ 63 w 796"/>
                <a:gd name="T49" fmla="*/ 0 h 208"/>
                <a:gd name="T50" fmla="*/ 59 w 796"/>
                <a:gd name="T51" fmla="*/ 0 h 208"/>
                <a:gd name="T52" fmla="*/ 51 w 796"/>
                <a:gd name="T53" fmla="*/ 0 h 208"/>
                <a:gd name="T54" fmla="*/ 43 w 796"/>
                <a:gd name="T55" fmla="*/ 0 h 208"/>
                <a:gd name="T56" fmla="*/ 31 w 796"/>
                <a:gd name="T57" fmla="*/ 0 h 208"/>
                <a:gd name="T58" fmla="*/ 21 w 796"/>
                <a:gd name="T59" fmla="*/ 0 h 208"/>
                <a:gd name="T60" fmla="*/ 12 w 796"/>
                <a:gd name="T61" fmla="*/ 0 h 208"/>
                <a:gd name="T62" fmla="*/ 4 w 796"/>
                <a:gd name="T63" fmla="*/ 0 h 208"/>
                <a:gd name="T64" fmla="*/ 0 w 796"/>
                <a:gd name="T65" fmla="*/ 0 h 208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96"/>
                <a:gd name="T100" fmla="*/ 0 h 208"/>
                <a:gd name="T101" fmla="*/ 796 w 796"/>
                <a:gd name="T102" fmla="*/ 208 h 208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96" h="208">
                  <a:moveTo>
                    <a:pt x="0" y="29"/>
                  </a:moveTo>
                  <a:lnTo>
                    <a:pt x="6" y="29"/>
                  </a:lnTo>
                  <a:lnTo>
                    <a:pt x="16" y="29"/>
                  </a:lnTo>
                  <a:lnTo>
                    <a:pt x="29" y="29"/>
                  </a:lnTo>
                  <a:lnTo>
                    <a:pt x="45" y="29"/>
                  </a:lnTo>
                  <a:lnTo>
                    <a:pt x="63" y="29"/>
                  </a:lnTo>
                  <a:lnTo>
                    <a:pt x="83" y="29"/>
                  </a:lnTo>
                  <a:lnTo>
                    <a:pt x="105" y="29"/>
                  </a:lnTo>
                  <a:lnTo>
                    <a:pt x="127" y="29"/>
                  </a:lnTo>
                  <a:lnTo>
                    <a:pt x="147" y="29"/>
                  </a:lnTo>
                  <a:lnTo>
                    <a:pt x="169" y="29"/>
                  </a:lnTo>
                  <a:lnTo>
                    <a:pt x="189" y="29"/>
                  </a:lnTo>
                  <a:lnTo>
                    <a:pt x="207" y="29"/>
                  </a:lnTo>
                  <a:lnTo>
                    <a:pt x="223" y="29"/>
                  </a:lnTo>
                  <a:lnTo>
                    <a:pt x="236" y="29"/>
                  </a:lnTo>
                  <a:lnTo>
                    <a:pt x="246" y="29"/>
                  </a:lnTo>
                  <a:lnTo>
                    <a:pt x="252" y="29"/>
                  </a:lnTo>
                  <a:lnTo>
                    <a:pt x="259" y="29"/>
                  </a:lnTo>
                  <a:lnTo>
                    <a:pt x="274" y="30"/>
                  </a:lnTo>
                  <a:lnTo>
                    <a:pt x="294" y="32"/>
                  </a:lnTo>
                  <a:lnTo>
                    <a:pt x="319" y="36"/>
                  </a:lnTo>
                  <a:lnTo>
                    <a:pt x="349" y="40"/>
                  </a:lnTo>
                  <a:lnTo>
                    <a:pt x="384" y="46"/>
                  </a:lnTo>
                  <a:lnTo>
                    <a:pt x="420" y="53"/>
                  </a:lnTo>
                  <a:lnTo>
                    <a:pt x="461" y="62"/>
                  </a:lnTo>
                  <a:lnTo>
                    <a:pt x="503" y="72"/>
                  </a:lnTo>
                  <a:lnTo>
                    <a:pt x="546" y="85"/>
                  </a:lnTo>
                  <a:lnTo>
                    <a:pt x="590" y="100"/>
                  </a:lnTo>
                  <a:lnTo>
                    <a:pt x="635" y="116"/>
                  </a:lnTo>
                  <a:lnTo>
                    <a:pt x="677" y="136"/>
                  </a:lnTo>
                  <a:lnTo>
                    <a:pt x="719" y="158"/>
                  </a:lnTo>
                  <a:lnTo>
                    <a:pt x="759" y="182"/>
                  </a:lnTo>
                  <a:lnTo>
                    <a:pt x="796" y="208"/>
                  </a:lnTo>
                  <a:lnTo>
                    <a:pt x="796" y="161"/>
                  </a:lnTo>
                  <a:lnTo>
                    <a:pt x="759" y="135"/>
                  </a:lnTo>
                  <a:lnTo>
                    <a:pt x="719" y="112"/>
                  </a:lnTo>
                  <a:lnTo>
                    <a:pt x="677" y="91"/>
                  </a:lnTo>
                  <a:lnTo>
                    <a:pt x="634" y="74"/>
                  </a:lnTo>
                  <a:lnTo>
                    <a:pt x="590" y="57"/>
                  </a:lnTo>
                  <a:lnTo>
                    <a:pt x="546" y="45"/>
                  </a:lnTo>
                  <a:lnTo>
                    <a:pt x="502" y="33"/>
                  </a:lnTo>
                  <a:lnTo>
                    <a:pt x="461" y="25"/>
                  </a:lnTo>
                  <a:lnTo>
                    <a:pt x="420" y="17"/>
                  </a:lnTo>
                  <a:lnTo>
                    <a:pt x="384" y="11"/>
                  </a:lnTo>
                  <a:lnTo>
                    <a:pt x="349" y="7"/>
                  </a:lnTo>
                  <a:lnTo>
                    <a:pt x="319" y="5"/>
                  </a:lnTo>
                  <a:lnTo>
                    <a:pt x="294" y="2"/>
                  </a:lnTo>
                  <a:lnTo>
                    <a:pt x="274" y="1"/>
                  </a:lnTo>
                  <a:lnTo>
                    <a:pt x="259" y="0"/>
                  </a:lnTo>
                  <a:lnTo>
                    <a:pt x="252" y="0"/>
                  </a:lnTo>
                  <a:lnTo>
                    <a:pt x="246" y="0"/>
                  </a:lnTo>
                  <a:lnTo>
                    <a:pt x="236" y="0"/>
                  </a:lnTo>
                  <a:lnTo>
                    <a:pt x="223" y="0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47" y="0"/>
                  </a:lnTo>
                  <a:lnTo>
                    <a:pt x="127" y="0"/>
                  </a:lnTo>
                  <a:lnTo>
                    <a:pt x="105" y="0"/>
                  </a:lnTo>
                  <a:lnTo>
                    <a:pt x="83" y="0"/>
                  </a:lnTo>
                  <a:lnTo>
                    <a:pt x="63" y="0"/>
                  </a:lnTo>
                  <a:lnTo>
                    <a:pt x="45" y="0"/>
                  </a:lnTo>
                  <a:lnTo>
                    <a:pt x="29" y="0"/>
                  </a:lnTo>
                  <a:lnTo>
                    <a:pt x="16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29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10" name="Freeform 30"/>
            <p:cNvSpPr>
              <a:spLocks/>
            </p:cNvSpPr>
            <p:nvPr/>
          </p:nvSpPr>
          <p:spPr bwMode="auto">
            <a:xfrm>
              <a:off x="4868" y="1780"/>
              <a:ext cx="398" cy="154"/>
            </a:xfrm>
            <a:custGeom>
              <a:avLst/>
              <a:gdLst>
                <a:gd name="T0" fmla="*/ 2 w 796"/>
                <a:gd name="T1" fmla="*/ 8 h 307"/>
                <a:gd name="T2" fmla="*/ 7 w 796"/>
                <a:gd name="T3" fmla="*/ 8 h 307"/>
                <a:gd name="T4" fmla="*/ 15 w 796"/>
                <a:gd name="T5" fmla="*/ 8 h 307"/>
                <a:gd name="T6" fmla="*/ 26 w 796"/>
                <a:gd name="T7" fmla="*/ 8 h 307"/>
                <a:gd name="T8" fmla="*/ 37 w 796"/>
                <a:gd name="T9" fmla="*/ 8 h 307"/>
                <a:gd name="T10" fmla="*/ 48 w 796"/>
                <a:gd name="T11" fmla="*/ 8 h 307"/>
                <a:gd name="T12" fmla="*/ 55 w 796"/>
                <a:gd name="T13" fmla="*/ 8 h 307"/>
                <a:gd name="T14" fmla="*/ 61 w 796"/>
                <a:gd name="T15" fmla="*/ 8 h 307"/>
                <a:gd name="T16" fmla="*/ 75 w 796"/>
                <a:gd name="T17" fmla="*/ 9 h 307"/>
                <a:gd name="T18" fmla="*/ 98 w 796"/>
                <a:gd name="T19" fmla="*/ 12 h 307"/>
                <a:gd name="T20" fmla="*/ 118 w 796"/>
                <a:gd name="T21" fmla="*/ 18 h 307"/>
                <a:gd name="T22" fmla="*/ 138 w 796"/>
                <a:gd name="T23" fmla="*/ 26 h 307"/>
                <a:gd name="T24" fmla="*/ 155 w 796"/>
                <a:gd name="T25" fmla="*/ 35 h 307"/>
                <a:gd name="T26" fmla="*/ 171 w 796"/>
                <a:gd name="T27" fmla="*/ 47 h 307"/>
                <a:gd name="T28" fmla="*/ 184 w 796"/>
                <a:gd name="T29" fmla="*/ 59 h 307"/>
                <a:gd name="T30" fmla="*/ 195 w 796"/>
                <a:gd name="T31" fmla="*/ 71 h 307"/>
                <a:gd name="T32" fmla="*/ 199 w 796"/>
                <a:gd name="T33" fmla="*/ 64 h 307"/>
                <a:gd name="T34" fmla="*/ 190 w 796"/>
                <a:gd name="T35" fmla="*/ 52 h 307"/>
                <a:gd name="T36" fmla="*/ 177 w 796"/>
                <a:gd name="T37" fmla="*/ 41 h 307"/>
                <a:gd name="T38" fmla="*/ 163 w 796"/>
                <a:gd name="T39" fmla="*/ 30 h 307"/>
                <a:gd name="T40" fmla="*/ 147 w 796"/>
                <a:gd name="T41" fmla="*/ 20 h 307"/>
                <a:gd name="T42" fmla="*/ 129 w 796"/>
                <a:gd name="T43" fmla="*/ 12 h 307"/>
                <a:gd name="T44" fmla="*/ 108 w 796"/>
                <a:gd name="T45" fmla="*/ 6 h 307"/>
                <a:gd name="T46" fmla="*/ 87 w 796"/>
                <a:gd name="T47" fmla="*/ 2 h 307"/>
                <a:gd name="T48" fmla="*/ 63 w 796"/>
                <a:gd name="T49" fmla="*/ 0 h 307"/>
                <a:gd name="T50" fmla="*/ 59 w 796"/>
                <a:gd name="T51" fmla="*/ 0 h 307"/>
                <a:gd name="T52" fmla="*/ 51 w 796"/>
                <a:gd name="T53" fmla="*/ 0 h 307"/>
                <a:gd name="T54" fmla="*/ 43 w 796"/>
                <a:gd name="T55" fmla="*/ 0 h 307"/>
                <a:gd name="T56" fmla="*/ 31 w 796"/>
                <a:gd name="T57" fmla="*/ 0 h 307"/>
                <a:gd name="T58" fmla="*/ 21 w 796"/>
                <a:gd name="T59" fmla="*/ 0 h 307"/>
                <a:gd name="T60" fmla="*/ 12 w 796"/>
                <a:gd name="T61" fmla="*/ 0 h 307"/>
                <a:gd name="T62" fmla="*/ 4 w 796"/>
                <a:gd name="T63" fmla="*/ 0 h 307"/>
                <a:gd name="T64" fmla="*/ 0 w 796"/>
                <a:gd name="T65" fmla="*/ 0 h 307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w 796"/>
                <a:gd name="T100" fmla="*/ 0 h 307"/>
                <a:gd name="T101" fmla="*/ 796 w 796"/>
                <a:gd name="T102" fmla="*/ 307 h 307"/>
              </a:gdLst>
              <a:ahLst/>
              <a:cxnLst>
                <a:cxn ang="T66">
                  <a:pos x="T0" y="T1"/>
                </a:cxn>
                <a:cxn ang="T67">
                  <a:pos x="T2" y="T3"/>
                </a:cxn>
                <a:cxn ang="T68">
                  <a:pos x="T4" y="T5"/>
                </a:cxn>
                <a:cxn ang="T69">
                  <a:pos x="T6" y="T7"/>
                </a:cxn>
                <a:cxn ang="T70">
                  <a:pos x="T8" y="T9"/>
                </a:cxn>
                <a:cxn ang="T71">
                  <a:pos x="T10" y="T11"/>
                </a:cxn>
                <a:cxn ang="T72">
                  <a:pos x="T12" y="T13"/>
                </a:cxn>
                <a:cxn ang="T73">
                  <a:pos x="T14" y="T15"/>
                </a:cxn>
                <a:cxn ang="T74">
                  <a:pos x="T16" y="T17"/>
                </a:cxn>
                <a:cxn ang="T75">
                  <a:pos x="T18" y="T19"/>
                </a:cxn>
                <a:cxn ang="T76">
                  <a:pos x="T20" y="T21"/>
                </a:cxn>
                <a:cxn ang="T77">
                  <a:pos x="T22" y="T23"/>
                </a:cxn>
                <a:cxn ang="T78">
                  <a:pos x="T24" y="T25"/>
                </a:cxn>
                <a:cxn ang="T79">
                  <a:pos x="T26" y="T27"/>
                </a:cxn>
                <a:cxn ang="T80">
                  <a:pos x="T28" y="T29"/>
                </a:cxn>
                <a:cxn ang="T81">
                  <a:pos x="T30" y="T31"/>
                </a:cxn>
                <a:cxn ang="T82">
                  <a:pos x="T32" y="T33"/>
                </a:cxn>
                <a:cxn ang="T83">
                  <a:pos x="T34" y="T35"/>
                </a:cxn>
                <a:cxn ang="T84">
                  <a:pos x="T36" y="T37"/>
                </a:cxn>
                <a:cxn ang="T85">
                  <a:pos x="T38" y="T39"/>
                </a:cxn>
                <a:cxn ang="T86">
                  <a:pos x="T40" y="T41"/>
                </a:cxn>
                <a:cxn ang="T87">
                  <a:pos x="T42" y="T43"/>
                </a:cxn>
                <a:cxn ang="T88">
                  <a:pos x="T44" y="T45"/>
                </a:cxn>
                <a:cxn ang="T89">
                  <a:pos x="T46" y="T47"/>
                </a:cxn>
                <a:cxn ang="T90">
                  <a:pos x="T48" y="T49"/>
                </a:cxn>
                <a:cxn ang="T91">
                  <a:pos x="T50" y="T51"/>
                </a:cxn>
                <a:cxn ang="T92">
                  <a:pos x="T52" y="T53"/>
                </a:cxn>
                <a:cxn ang="T93">
                  <a:pos x="T54" y="T55"/>
                </a:cxn>
                <a:cxn ang="T94">
                  <a:pos x="T56" y="T57"/>
                </a:cxn>
                <a:cxn ang="T95">
                  <a:pos x="T58" y="T59"/>
                </a:cxn>
                <a:cxn ang="T96">
                  <a:pos x="T60" y="T61"/>
                </a:cxn>
                <a:cxn ang="T97">
                  <a:pos x="T62" y="T63"/>
                </a:cxn>
                <a:cxn ang="T98">
                  <a:pos x="T64" y="T65"/>
                </a:cxn>
              </a:cxnLst>
              <a:rect l="T99" t="T100" r="T101" b="T102"/>
              <a:pathLst>
                <a:path w="796" h="307">
                  <a:moveTo>
                    <a:pt x="0" y="32"/>
                  </a:moveTo>
                  <a:lnTo>
                    <a:pt x="6" y="32"/>
                  </a:lnTo>
                  <a:lnTo>
                    <a:pt x="16" y="32"/>
                  </a:lnTo>
                  <a:lnTo>
                    <a:pt x="29" y="32"/>
                  </a:lnTo>
                  <a:lnTo>
                    <a:pt x="45" y="32"/>
                  </a:lnTo>
                  <a:lnTo>
                    <a:pt x="63" y="32"/>
                  </a:lnTo>
                  <a:lnTo>
                    <a:pt x="83" y="32"/>
                  </a:lnTo>
                  <a:lnTo>
                    <a:pt x="105" y="32"/>
                  </a:lnTo>
                  <a:lnTo>
                    <a:pt x="127" y="32"/>
                  </a:lnTo>
                  <a:lnTo>
                    <a:pt x="147" y="32"/>
                  </a:lnTo>
                  <a:lnTo>
                    <a:pt x="169" y="32"/>
                  </a:lnTo>
                  <a:lnTo>
                    <a:pt x="189" y="32"/>
                  </a:lnTo>
                  <a:lnTo>
                    <a:pt x="207" y="32"/>
                  </a:lnTo>
                  <a:lnTo>
                    <a:pt x="223" y="32"/>
                  </a:lnTo>
                  <a:lnTo>
                    <a:pt x="236" y="32"/>
                  </a:lnTo>
                  <a:lnTo>
                    <a:pt x="246" y="32"/>
                  </a:lnTo>
                  <a:lnTo>
                    <a:pt x="252" y="32"/>
                  </a:lnTo>
                  <a:lnTo>
                    <a:pt x="299" y="33"/>
                  </a:lnTo>
                  <a:lnTo>
                    <a:pt x="346" y="39"/>
                  </a:lnTo>
                  <a:lnTo>
                    <a:pt x="390" y="46"/>
                  </a:lnTo>
                  <a:lnTo>
                    <a:pt x="433" y="56"/>
                  </a:lnTo>
                  <a:lnTo>
                    <a:pt x="473" y="69"/>
                  </a:lnTo>
                  <a:lnTo>
                    <a:pt x="514" y="85"/>
                  </a:lnTo>
                  <a:lnTo>
                    <a:pt x="551" y="101"/>
                  </a:lnTo>
                  <a:lnTo>
                    <a:pt x="586" y="120"/>
                  </a:lnTo>
                  <a:lnTo>
                    <a:pt x="620" y="140"/>
                  </a:lnTo>
                  <a:lnTo>
                    <a:pt x="652" y="162"/>
                  </a:lnTo>
                  <a:lnTo>
                    <a:pt x="681" y="185"/>
                  </a:lnTo>
                  <a:lnTo>
                    <a:pt x="708" y="209"/>
                  </a:lnTo>
                  <a:lnTo>
                    <a:pt x="734" y="233"/>
                  </a:lnTo>
                  <a:lnTo>
                    <a:pt x="757" y="257"/>
                  </a:lnTo>
                  <a:lnTo>
                    <a:pt x="778" y="283"/>
                  </a:lnTo>
                  <a:lnTo>
                    <a:pt x="796" y="307"/>
                  </a:lnTo>
                  <a:lnTo>
                    <a:pt x="796" y="255"/>
                  </a:lnTo>
                  <a:lnTo>
                    <a:pt x="778" y="231"/>
                  </a:lnTo>
                  <a:lnTo>
                    <a:pt x="757" y="208"/>
                  </a:lnTo>
                  <a:lnTo>
                    <a:pt x="734" y="184"/>
                  </a:lnTo>
                  <a:lnTo>
                    <a:pt x="708" y="161"/>
                  </a:lnTo>
                  <a:lnTo>
                    <a:pt x="681" y="139"/>
                  </a:lnTo>
                  <a:lnTo>
                    <a:pt x="652" y="118"/>
                  </a:lnTo>
                  <a:lnTo>
                    <a:pt x="620" y="99"/>
                  </a:lnTo>
                  <a:lnTo>
                    <a:pt x="586" y="79"/>
                  </a:lnTo>
                  <a:lnTo>
                    <a:pt x="551" y="62"/>
                  </a:lnTo>
                  <a:lnTo>
                    <a:pt x="514" y="47"/>
                  </a:lnTo>
                  <a:lnTo>
                    <a:pt x="473" y="33"/>
                  </a:lnTo>
                  <a:lnTo>
                    <a:pt x="433" y="21"/>
                  </a:lnTo>
                  <a:lnTo>
                    <a:pt x="390" y="12"/>
                  </a:lnTo>
                  <a:lnTo>
                    <a:pt x="346" y="5"/>
                  </a:lnTo>
                  <a:lnTo>
                    <a:pt x="299" y="1"/>
                  </a:lnTo>
                  <a:lnTo>
                    <a:pt x="252" y="0"/>
                  </a:lnTo>
                  <a:lnTo>
                    <a:pt x="246" y="0"/>
                  </a:lnTo>
                  <a:lnTo>
                    <a:pt x="236" y="0"/>
                  </a:lnTo>
                  <a:lnTo>
                    <a:pt x="223" y="0"/>
                  </a:lnTo>
                  <a:lnTo>
                    <a:pt x="207" y="0"/>
                  </a:lnTo>
                  <a:lnTo>
                    <a:pt x="189" y="0"/>
                  </a:lnTo>
                  <a:lnTo>
                    <a:pt x="169" y="0"/>
                  </a:lnTo>
                  <a:lnTo>
                    <a:pt x="147" y="0"/>
                  </a:lnTo>
                  <a:lnTo>
                    <a:pt x="127" y="0"/>
                  </a:lnTo>
                  <a:lnTo>
                    <a:pt x="105" y="0"/>
                  </a:lnTo>
                  <a:lnTo>
                    <a:pt x="83" y="0"/>
                  </a:lnTo>
                  <a:lnTo>
                    <a:pt x="63" y="0"/>
                  </a:lnTo>
                  <a:lnTo>
                    <a:pt x="45" y="0"/>
                  </a:lnTo>
                  <a:lnTo>
                    <a:pt x="29" y="0"/>
                  </a:lnTo>
                  <a:lnTo>
                    <a:pt x="16" y="0"/>
                  </a:lnTo>
                  <a:lnTo>
                    <a:pt x="6" y="0"/>
                  </a:lnTo>
                  <a:lnTo>
                    <a:pt x="0" y="0"/>
                  </a:lnTo>
                  <a:lnTo>
                    <a:pt x="0" y="32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11" name="Freeform 31"/>
            <p:cNvSpPr>
              <a:spLocks/>
            </p:cNvSpPr>
            <p:nvPr/>
          </p:nvSpPr>
          <p:spPr bwMode="auto">
            <a:xfrm>
              <a:off x="4264" y="1681"/>
              <a:ext cx="24" cy="132"/>
            </a:xfrm>
            <a:custGeom>
              <a:avLst/>
              <a:gdLst>
                <a:gd name="T0" fmla="*/ 6 w 50"/>
                <a:gd name="T1" fmla="*/ 0 h 263"/>
                <a:gd name="T2" fmla="*/ 12 w 50"/>
                <a:gd name="T3" fmla="*/ 15 h 263"/>
                <a:gd name="T4" fmla="*/ 12 w 50"/>
                <a:gd name="T5" fmla="*/ 66 h 263"/>
                <a:gd name="T6" fmla="*/ 0 w 50"/>
                <a:gd name="T7" fmla="*/ 66 h 263"/>
                <a:gd name="T8" fmla="*/ 0 w 50"/>
                <a:gd name="T9" fmla="*/ 15 h 263"/>
                <a:gd name="T10" fmla="*/ 6 w 50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263"/>
                <a:gd name="T20" fmla="*/ 50 w 50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263">
                  <a:moveTo>
                    <a:pt x="26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12" name="Freeform 32"/>
            <p:cNvSpPr>
              <a:spLocks/>
            </p:cNvSpPr>
            <p:nvPr/>
          </p:nvSpPr>
          <p:spPr bwMode="auto">
            <a:xfrm>
              <a:off x="4300" y="1681"/>
              <a:ext cx="25" cy="132"/>
            </a:xfrm>
            <a:custGeom>
              <a:avLst/>
              <a:gdLst>
                <a:gd name="T0" fmla="*/ 6 w 49"/>
                <a:gd name="T1" fmla="*/ 0 h 263"/>
                <a:gd name="T2" fmla="*/ 13 w 49"/>
                <a:gd name="T3" fmla="*/ 15 h 263"/>
                <a:gd name="T4" fmla="*/ 13 w 49"/>
                <a:gd name="T5" fmla="*/ 66 h 263"/>
                <a:gd name="T6" fmla="*/ 0 w 49"/>
                <a:gd name="T7" fmla="*/ 66 h 263"/>
                <a:gd name="T8" fmla="*/ 0 w 49"/>
                <a:gd name="T9" fmla="*/ 15 h 263"/>
                <a:gd name="T10" fmla="*/ 6 w 49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63"/>
                <a:gd name="T20" fmla="*/ 49 w 49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63">
                  <a:moveTo>
                    <a:pt x="24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13" name="Freeform 33"/>
            <p:cNvSpPr>
              <a:spLocks/>
            </p:cNvSpPr>
            <p:nvPr/>
          </p:nvSpPr>
          <p:spPr bwMode="auto">
            <a:xfrm>
              <a:off x="4338" y="1681"/>
              <a:ext cx="25" cy="132"/>
            </a:xfrm>
            <a:custGeom>
              <a:avLst/>
              <a:gdLst>
                <a:gd name="T0" fmla="*/ 6 w 50"/>
                <a:gd name="T1" fmla="*/ 0 h 263"/>
                <a:gd name="T2" fmla="*/ 13 w 50"/>
                <a:gd name="T3" fmla="*/ 15 h 263"/>
                <a:gd name="T4" fmla="*/ 13 w 50"/>
                <a:gd name="T5" fmla="*/ 66 h 263"/>
                <a:gd name="T6" fmla="*/ 0 w 50"/>
                <a:gd name="T7" fmla="*/ 66 h 263"/>
                <a:gd name="T8" fmla="*/ 0 w 50"/>
                <a:gd name="T9" fmla="*/ 15 h 263"/>
                <a:gd name="T10" fmla="*/ 6 w 50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263"/>
                <a:gd name="T20" fmla="*/ 50 w 50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263">
                  <a:moveTo>
                    <a:pt x="24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14" name="Rectangle 34"/>
            <p:cNvSpPr>
              <a:spLocks noChangeArrowheads="1"/>
            </p:cNvSpPr>
            <p:nvPr/>
          </p:nvSpPr>
          <p:spPr bwMode="auto">
            <a:xfrm>
              <a:off x="4264" y="1716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15" name="Rectangle 35"/>
            <p:cNvSpPr>
              <a:spLocks noChangeArrowheads="1"/>
            </p:cNvSpPr>
            <p:nvPr/>
          </p:nvSpPr>
          <p:spPr bwMode="auto">
            <a:xfrm>
              <a:off x="4264" y="1780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16" name="Freeform 36"/>
            <p:cNvSpPr>
              <a:spLocks/>
            </p:cNvSpPr>
            <p:nvPr/>
          </p:nvSpPr>
          <p:spPr bwMode="auto">
            <a:xfrm>
              <a:off x="4370" y="1681"/>
              <a:ext cx="24" cy="132"/>
            </a:xfrm>
            <a:custGeom>
              <a:avLst/>
              <a:gdLst>
                <a:gd name="T0" fmla="*/ 6 w 50"/>
                <a:gd name="T1" fmla="*/ 0 h 263"/>
                <a:gd name="T2" fmla="*/ 12 w 50"/>
                <a:gd name="T3" fmla="*/ 15 h 263"/>
                <a:gd name="T4" fmla="*/ 12 w 50"/>
                <a:gd name="T5" fmla="*/ 66 h 263"/>
                <a:gd name="T6" fmla="*/ 0 w 50"/>
                <a:gd name="T7" fmla="*/ 66 h 263"/>
                <a:gd name="T8" fmla="*/ 0 w 50"/>
                <a:gd name="T9" fmla="*/ 15 h 263"/>
                <a:gd name="T10" fmla="*/ 6 w 50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263"/>
                <a:gd name="T20" fmla="*/ 50 w 50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263">
                  <a:moveTo>
                    <a:pt x="25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17" name="Freeform 37"/>
            <p:cNvSpPr>
              <a:spLocks/>
            </p:cNvSpPr>
            <p:nvPr/>
          </p:nvSpPr>
          <p:spPr bwMode="auto">
            <a:xfrm>
              <a:off x="4405" y="1681"/>
              <a:ext cx="25" cy="132"/>
            </a:xfrm>
            <a:custGeom>
              <a:avLst/>
              <a:gdLst>
                <a:gd name="T0" fmla="*/ 7 w 49"/>
                <a:gd name="T1" fmla="*/ 0 h 263"/>
                <a:gd name="T2" fmla="*/ 13 w 49"/>
                <a:gd name="T3" fmla="*/ 15 h 263"/>
                <a:gd name="T4" fmla="*/ 13 w 49"/>
                <a:gd name="T5" fmla="*/ 66 h 263"/>
                <a:gd name="T6" fmla="*/ 0 w 49"/>
                <a:gd name="T7" fmla="*/ 66 h 263"/>
                <a:gd name="T8" fmla="*/ 0 w 49"/>
                <a:gd name="T9" fmla="*/ 15 h 263"/>
                <a:gd name="T10" fmla="*/ 7 w 49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63"/>
                <a:gd name="T20" fmla="*/ 49 w 49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63">
                  <a:moveTo>
                    <a:pt x="25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18" name="Freeform 38"/>
            <p:cNvSpPr>
              <a:spLocks/>
            </p:cNvSpPr>
            <p:nvPr/>
          </p:nvSpPr>
          <p:spPr bwMode="auto">
            <a:xfrm>
              <a:off x="4444" y="1681"/>
              <a:ext cx="25" cy="132"/>
            </a:xfrm>
            <a:custGeom>
              <a:avLst/>
              <a:gdLst>
                <a:gd name="T0" fmla="*/ 6 w 50"/>
                <a:gd name="T1" fmla="*/ 0 h 263"/>
                <a:gd name="T2" fmla="*/ 13 w 50"/>
                <a:gd name="T3" fmla="*/ 15 h 263"/>
                <a:gd name="T4" fmla="*/ 13 w 50"/>
                <a:gd name="T5" fmla="*/ 66 h 263"/>
                <a:gd name="T6" fmla="*/ 0 w 50"/>
                <a:gd name="T7" fmla="*/ 66 h 263"/>
                <a:gd name="T8" fmla="*/ 0 w 50"/>
                <a:gd name="T9" fmla="*/ 15 h 263"/>
                <a:gd name="T10" fmla="*/ 6 w 50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263"/>
                <a:gd name="T20" fmla="*/ 50 w 50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263">
                  <a:moveTo>
                    <a:pt x="24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19" name="Rectangle 39"/>
            <p:cNvSpPr>
              <a:spLocks noChangeArrowheads="1"/>
            </p:cNvSpPr>
            <p:nvPr/>
          </p:nvSpPr>
          <p:spPr bwMode="auto">
            <a:xfrm>
              <a:off x="4370" y="1716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20" name="Rectangle 40"/>
            <p:cNvSpPr>
              <a:spLocks noChangeArrowheads="1"/>
            </p:cNvSpPr>
            <p:nvPr/>
          </p:nvSpPr>
          <p:spPr bwMode="auto">
            <a:xfrm>
              <a:off x="4370" y="1780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21" name="Freeform 41"/>
            <p:cNvSpPr>
              <a:spLocks/>
            </p:cNvSpPr>
            <p:nvPr/>
          </p:nvSpPr>
          <p:spPr bwMode="auto">
            <a:xfrm>
              <a:off x="4476" y="1681"/>
              <a:ext cx="24" cy="132"/>
            </a:xfrm>
            <a:custGeom>
              <a:avLst/>
              <a:gdLst>
                <a:gd name="T0" fmla="*/ 6 w 49"/>
                <a:gd name="T1" fmla="*/ 0 h 263"/>
                <a:gd name="T2" fmla="*/ 12 w 49"/>
                <a:gd name="T3" fmla="*/ 15 h 263"/>
                <a:gd name="T4" fmla="*/ 12 w 49"/>
                <a:gd name="T5" fmla="*/ 66 h 263"/>
                <a:gd name="T6" fmla="*/ 0 w 49"/>
                <a:gd name="T7" fmla="*/ 66 h 263"/>
                <a:gd name="T8" fmla="*/ 0 w 49"/>
                <a:gd name="T9" fmla="*/ 15 h 263"/>
                <a:gd name="T10" fmla="*/ 6 w 49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63"/>
                <a:gd name="T20" fmla="*/ 49 w 49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63">
                  <a:moveTo>
                    <a:pt x="25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22" name="Freeform 42"/>
            <p:cNvSpPr>
              <a:spLocks/>
            </p:cNvSpPr>
            <p:nvPr/>
          </p:nvSpPr>
          <p:spPr bwMode="auto">
            <a:xfrm>
              <a:off x="4511" y="1681"/>
              <a:ext cx="25" cy="132"/>
            </a:xfrm>
            <a:custGeom>
              <a:avLst/>
              <a:gdLst>
                <a:gd name="T0" fmla="*/ 7 w 49"/>
                <a:gd name="T1" fmla="*/ 0 h 263"/>
                <a:gd name="T2" fmla="*/ 13 w 49"/>
                <a:gd name="T3" fmla="*/ 15 h 263"/>
                <a:gd name="T4" fmla="*/ 13 w 49"/>
                <a:gd name="T5" fmla="*/ 66 h 263"/>
                <a:gd name="T6" fmla="*/ 0 w 49"/>
                <a:gd name="T7" fmla="*/ 66 h 263"/>
                <a:gd name="T8" fmla="*/ 0 w 49"/>
                <a:gd name="T9" fmla="*/ 15 h 263"/>
                <a:gd name="T10" fmla="*/ 7 w 49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63"/>
                <a:gd name="T20" fmla="*/ 49 w 49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63">
                  <a:moveTo>
                    <a:pt x="25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23" name="Freeform 43"/>
            <p:cNvSpPr>
              <a:spLocks/>
            </p:cNvSpPr>
            <p:nvPr/>
          </p:nvSpPr>
          <p:spPr bwMode="auto">
            <a:xfrm>
              <a:off x="4549" y="1681"/>
              <a:ext cx="25" cy="132"/>
            </a:xfrm>
            <a:custGeom>
              <a:avLst/>
              <a:gdLst>
                <a:gd name="T0" fmla="*/ 7 w 49"/>
                <a:gd name="T1" fmla="*/ 0 h 263"/>
                <a:gd name="T2" fmla="*/ 13 w 49"/>
                <a:gd name="T3" fmla="*/ 15 h 263"/>
                <a:gd name="T4" fmla="*/ 13 w 49"/>
                <a:gd name="T5" fmla="*/ 66 h 263"/>
                <a:gd name="T6" fmla="*/ 0 w 49"/>
                <a:gd name="T7" fmla="*/ 66 h 263"/>
                <a:gd name="T8" fmla="*/ 0 w 49"/>
                <a:gd name="T9" fmla="*/ 15 h 263"/>
                <a:gd name="T10" fmla="*/ 7 w 49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63"/>
                <a:gd name="T20" fmla="*/ 49 w 49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63">
                  <a:moveTo>
                    <a:pt x="25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24" name="Rectangle 44"/>
            <p:cNvSpPr>
              <a:spLocks noChangeArrowheads="1"/>
            </p:cNvSpPr>
            <p:nvPr/>
          </p:nvSpPr>
          <p:spPr bwMode="auto">
            <a:xfrm>
              <a:off x="4476" y="1716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25" name="Rectangle 45"/>
            <p:cNvSpPr>
              <a:spLocks noChangeArrowheads="1"/>
            </p:cNvSpPr>
            <p:nvPr/>
          </p:nvSpPr>
          <p:spPr bwMode="auto">
            <a:xfrm>
              <a:off x="4476" y="1780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26" name="Freeform 46"/>
            <p:cNvSpPr>
              <a:spLocks/>
            </p:cNvSpPr>
            <p:nvPr/>
          </p:nvSpPr>
          <p:spPr bwMode="auto">
            <a:xfrm>
              <a:off x="4581" y="1681"/>
              <a:ext cx="25" cy="132"/>
            </a:xfrm>
            <a:custGeom>
              <a:avLst/>
              <a:gdLst>
                <a:gd name="T0" fmla="*/ 6 w 50"/>
                <a:gd name="T1" fmla="*/ 0 h 263"/>
                <a:gd name="T2" fmla="*/ 13 w 50"/>
                <a:gd name="T3" fmla="*/ 15 h 263"/>
                <a:gd name="T4" fmla="*/ 13 w 50"/>
                <a:gd name="T5" fmla="*/ 66 h 263"/>
                <a:gd name="T6" fmla="*/ 0 w 50"/>
                <a:gd name="T7" fmla="*/ 66 h 263"/>
                <a:gd name="T8" fmla="*/ 0 w 50"/>
                <a:gd name="T9" fmla="*/ 15 h 263"/>
                <a:gd name="T10" fmla="*/ 6 w 50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263"/>
                <a:gd name="T20" fmla="*/ 50 w 50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263">
                  <a:moveTo>
                    <a:pt x="26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27" name="Freeform 47"/>
            <p:cNvSpPr>
              <a:spLocks/>
            </p:cNvSpPr>
            <p:nvPr/>
          </p:nvSpPr>
          <p:spPr bwMode="auto">
            <a:xfrm>
              <a:off x="4617" y="1681"/>
              <a:ext cx="25" cy="132"/>
            </a:xfrm>
            <a:custGeom>
              <a:avLst/>
              <a:gdLst>
                <a:gd name="T0" fmla="*/ 6 w 49"/>
                <a:gd name="T1" fmla="*/ 0 h 263"/>
                <a:gd name="T2" fmla="*/ 13 w 49"/>
                <a:gd name="T3" fmla="*/ 15 h 263"/>
                <a:gd name="T4" fmla="*/ 13 w 49"/>
                <a:gd name="T5" fmla="*/ 66 h 263"/>
                <a:gd name="T6" fmla="*/ 0 w 49"/>
                <a:gd name="T7" fmla="*/ 66 h 263"/>
                <a:gd name="T8" fmla="*/ 0 w 49"/>
                <a:gd name="T9" fmla="*/ 15 h 263"/>
                <a:gd name="T10" fmla="*/ 6 w 49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63"/>
                <a:gd name="T20" fmla="*/ 49 w 49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63">
                  <a:moveTo>
                    <a:pt x="24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28" name="Freeform 48"/>
            <p:cNvSpPr>
              <a:spLocks/>
            </p:cNvSpPr>
            <p:nvPr/>
          </p:nvSpPr>
          <p:spPr bwMode="auto">
            <a:xfrm>
              <a:off x="4655" y="1681"/>
              <a:ext cx="25" cy="132"/>
            </a:xfrm>
            <a:custGeom>
              <a:avLst/>
              <a:gdLst>
                <a:gd name="T0" fmla="*/ 7 w 49"/>
                <a:gd name="T1" fmla="*/ 0 h 263"/>
                <a:gd name="T2" fmla="*/ 13 w 49"/>
                <a:gd name="T3" fmla="*/ 15 h 263"/>
                <a:gd name="T4" fmla="*/ 13 w 49"/>
                <a:gd name="T5" fmla="*/ 66 h 263"/>
                <a:gd name="T6" fmla="*/ 0 w 49"/>
                <a:gd name="T7" fmla="*/ 66 h 263"/>
                <a:gd name="T8" fmla="*/ 0 w 49"/>
                <a:gd name="T9" fmla="*/ 15 h 263"/>
                <a:gd name="T10" fmla="*/ 7 w 49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63"/>
                <a:gd name="T20" fmla="*/ 49 w 49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63">
                  <a:moveTo>
                    <a:pt x="25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29" name="Rectangle 49"/>
            <p:cNvSpPr>
              <a:spLocks noChangeArrowheads="1"/>
            </p:cNvSpPr>
            <p:nvPr/>
          </p:nvSpPr>
          <p:spPr bwMode="auto">
            <a:xfrm>
              <a:off x="4581" y="1716"/>
              <a:ext cx="108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30" name="Rectangle 50"/>
            <p:cNvSpPr>
              <a:spLocks noChangeArrowheads="1"/>
            </p:cNvSpPr>
            <p:nvPr/>
          </p:nvSpPr>
          <p:spPr bwMode="auto">
            <a:xfrm>
              <a:off x="4581" y="1780"/>
              <a:ext cx="108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31" name="Freeform 51"/>
            <p:cNvSpPr>
              <a:spLocks/>
            </p:cNvSpPr>
            <p:nvPr/>
          </p:nvSpPr>
          <p:spPr bwMode="auto">
            <a:xfrm>
              <a:off x="4687" y="1681"/>
              <a:ext cx="25" cy="132"/>
            </a:xfrm>
            <a:custGeom>
              <a:avLst/>
              <a:gdLst>
                <a:gd name="T0" fmla="*/ 6 w 50"/>
                <a:gd name="T1" fmla="*/ 0 h 263"/>
                <a:gd name="T2" fmla="*/ 13 w 50"/>
                <a:gd name="T3" fmla="*/ 15 h 263"/>
                <a:gd name="T4" fmla="*/ 13 w 50"/>
                <a:gd name="T5" fmla="*/ 66 h 263"/>
                <a:gd name="T6" fmla="*/ 0 w 50"/>
                <a:gd name="T7" fmla="*/ 66 h 263"/>
                <a:gd name="T8" fmla="*/ 0 w 50"/>
                <a:gd name="T9" fmla="*/ 15 h 263"/>
                <a:gd name="T10" fmla="*/ 6 w 50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263"/>
                <a:gd name="T20" fmla="*/ 50 w 50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263">
                  <a:moveTo>
                    <a:pt x="26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32" name="Freeform 52"/>
            <p:cNvSpPr>
              <a:spLocks/>
            </p:cNvSpPr>
            <p:nvPr/>
          </p:nvSpPr>
          <p:spPr bwMode="auto">
            <a:xfrm>
              <a:off x="4723" y="1681"/>
              <a:ext cx="25" cy="132"/>
            </a:xfrm>
            <a:custGeom>
              <a:avLst/>
              <a:gdLst>
                <a:gd name="T0" fmla="*/ 6 w 49"/>
                <a:gd name="T1" fmla="*/ 0 h 263"/>
                <a:gd name="T2" fmla="*/ 13 w 49"/>
                <a:gd name="T3" fmla="*/ 15 h 263"/>
                <a:gd name="T4" fmla="*/ 13 w 49"/>
                <a:gd name="T5" fmla="*/ 66 h 263"/>
                <a:gd name="T6" fmla="*/ 0 w 49"/>
                <a:gd name="T7" fmla="*/ 66 h 263"/>
                <a:gd name="T8" fmla="*/ 0 w 49"/>
                <a:gd name="T9" fmla="*/ 15 h 263"/>
                <a:gd name="T10" fmla="*/ 6 w 49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63"/>
                <a:gd name="T20" fmla="*/ 49 w 49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63">
                  <a:moveTo>
                    <a:pt x="24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33" name="Freeform 53"/>
            <p:cNvSpPr>
              <a:spLocks/>
            </p:cNvSpPr>
            <p:nvPr/>
          </p:nvSpPr>
          <p:spPr bwMode="auto">
            <a:xfrm>
              <a:off x="4761" y="1681"/>
              <a:ext cx="25" cy="132"/>
            </a:xfrm>
            <a:custGeom>
              <a:avLst/>
              <a:gdLst>
                <a:gd name="T0" fmla="*/ 6 w 49"/>
                <a:gd name="T1" fmla="*/ 0 h 263"/>
                <a:gd name="T2" fmla="*/ 13 w 49"/>
                <a:gd name="T3" fmla="*/ 15 h 263"/>
                <a:gd name="T4" fmla="*/ 13 w 49"/>
                <a:gd name="T5" fmla="*/ 66 h 263"/>
                <a:gd name="T6" fmla="*/ 0 w 49"/>
                <a:gd name="T7" fmla="*/ 66 h 263"/>
                <a:gd name="T8" fmla="*/ 0 w 49"/>
                <a:gd name="T9" fmla="*/ 15 h 263"/>
                <a:gd name="T10" fmla="*/ 6 w 49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63"/>
                <a:gd name="T20" fmla="*/ 49 w 49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63">
                  <a:moveTo>
                    <a:pt x="24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34" name="Rectangle 54"/>
            <p:cNvSpPr>
              <a:spLocks noChangeArrowheads="1"/>
            </p:cNvSpPr>
            <p:nvPr/>
          </p:nvSpPr>
          <p:spPr bwMode="auto">
            <a:xfrm>
              <a:off x="4687" y="1716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35" name="Rectangle 55"/>
            <p:cNvSpPr>
              <a:spLocks noChangeArrowheads="1"/>
            </p:cNvSpPr>
            <p:nvPr/>
          </p:nvSpPr>
          <p:spPr bwMode="auto">
            <a:xfrm>
              <a:off x="4687" y="1780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36" name="Freeform 56"/>
            <p:cNvSpPr>
              <a:spLocks/>
            </p:cNvSpPr>
            <p:nvPr/>
          </p:nvSpPr>
          <p:spPr bwMode="auto">
            <a:xfrm>
              <a:off x="4793" y="1681"/>
              <a:ext cx="25" cy="132"/>
            </a:xfrm>
            <a:custGeom>
              <a:avLst/>
              <a:gdLst>
                <a:gd name="T0" fmla="*/ 6 w 50"/>
                <a:gd name="T1" fmla="*/ 0 h 263"/>
                <a:gd name="T2" fmla="*/ 13 w 50"/>
                <a:gd name="T3" fmla="*/ 15 h 263"/>
                <a:gd name="T4" fmla="*/ 13 w 50"/>
                <a:gd name="T5" fmla="*/ 66 h 263"/>
                <a:gd name="T6" fmla="*/ 0 w 50"/>
                <a:gd name="T7" fmla="*/ 66 h 263"/>
                <a:gd name="T8" fmla="*/ 0 w 50"/>
                <a:gd name="T9" fmla="*/ 15 h 263"/>
                <a:gd name="T10" fmla="*/ 6 w 50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50"/>
                <a:gd name="T19" fmla="*/ 0 h 263"/>
                <a:gd name="T20" fmla="*/ 50 w 50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50" h="263">
                  <a:moveTo>
                    <a:pt x="24" y="0"/>
                  </a:moveTo>
                  <a:lnTo>
                    <a:pt x="50" y="57"/>
                  </a:lnTo>
                  <a:lnTo>
                    <a:pt x="50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37" name="Freeform 57"/>
            <p:cNvSpPr>
              <a:spLocks/>
            </p:cNvSpPr>
            <p:nvPr/>
          </p:nvSpPr>
          <p:spPr bwMode="auto">
            <a:xfrm>
              <a:off x="4829" y="1681"/>
              <a:ext cx="25" cy="132"/>
            </a:xfrm>
            <a:custGeom>
              <a:avLst/>
              <a:gdLst>
                <a:gd name="T0" fmla="*/ 7 w 49"/>
                <a:gd name="T1" fmla="*/ 0 h 263"/>
                <a:gd name="T2" fmla="*/ 13 w 49"/>
                <a:gd name="T3" fmla="*/ 15 h 263"/>
                <a:gd name="T4" fmla="*/ 13 w 49"/>
                <a:gd name="T5" fmla="*/ 66 h 263"/>
                <a:gd name="T6" fmla="*/ 0 w 49"/>
                <a:gd name="T7" fmla="*/ 66 h 263"/>
                <a:gd name="T8" fmla="*/ 0 w 49"/>
                <a:gd name="T9" fmla="*/ 15 h 263"/>
                <a:gd name="T10" fmla="*/ 7 w 49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63"/>
                <a:gd name="T20" fmla="*/ 49 w 49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63">
                  <a:moveTo>
                    <a:pt x="25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5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38" name="Freeform 58"/>
            <p:cNvSpPr>
              <a:spLocks/>
            </p:cNvSpPr>
            <p:nvPr/>
          </p:nvSpPr>
          <p:spPr bwMode="auto">
            <a:xfrm>
              <a:off x="4867" y="1681"/>
              <a:ext cx="25" cy="132"/>
            </a:xfrm>
            <a:custGeom>
              <a:avLst/>
              <a:gdLst>
                <a:gd name="T0" fmla="*/ 6 w 49"/>
                <a:gd name="T1" fmla="*/ 0 h 263"/>
                <a:gd name="T2" fmla="*/ 13 w 49"/>
                <a:gd name="T3" fmla="*/ 15 h 263"/>
                <a:gd name="T4" fmla="*/ 13 w 49"/>
                <a:gd name="T5" fmla="*/ 66 h 263"/>
                <a:gd name="T6" fmla="*/ 0 w 49"/>
                <a:gd name="T7" fmla="*/ 66 h 263"/>
                <a:gd name="T8" fmla="*/ 0 w 49"/>
                <a:gd name="T9" fmla="*/ 15 h 263"/>
                <a:gd name="T10" fmla="*/ 6 w 49"/>
                <a:gd name="T11" fmla="*/ 0 h 26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49"/>
                <a:gd name="T19" fmla="*/ 0 h 263"/>
                <a:gd name="T20" fmla="*/ 49 w 49"/>
                <a:gd name="T21" fmla="*/ 263 h 26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49" h="263">
                  <a:moveTo>
                    <a:pt x="24" y="0"/>
                  </a:moveTo>
                  <a:lnTo>
                    <a:pt x="49" y="57"/>
                  </a:lnTo>
                  <a:lnTo>
                    <a:pt x="49" y="263"/>
                  </a:lnTo>
                  <a:lnTo>
                    <a:pt x="0" y="263"/>
                  </a:lnTo>
                  <a:lnTo>
                    <a:pt x="0" y="57"/>
                  </a:lnTo>
                  <a:lnTo>
                    <a:pt x="2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39" name="Rectangle 59"/>
            <p:cNvSpPr>
              <a:spLocks noChangeArrowheads="1"/>
            </p:cNvSpPr>
            <p:nvPr/>
          </p:nvSpPr>
          <p:spPr bwMode="auto">
            <a:xfrm>
              <a:off x="4793" y="1716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40" name="Rectangle 60"/>
            <p:cNvSpPr>
              <a:spLocks noChangeArrowheads="1"/>
            </p:cNvSpPr>
            <p:nvPr/>
          </p:nvSpPr>
          <p:spPr bwMode="auto">
            <a:xfrm>
              <a:off x="4793" y="1780"/>
              <a:ext cx="107" cy="1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41" name="Freeform 61"/>
            <p:cNvSpPr>
              <a:spLocks/>
            </p:cNvSpPr>
            <p:nvPr/>
          </p:nvSpPr>
          <p:spPr bwMode="auto">
            <a:xfrm>
              <a:off x="4898" y="1471"/>
              <a:ext cx="304" cy="420"/>
            </a:xfrm>
            <a:custGeom>
              <a:avLst/>
              <a:gdLst>
                <a:gd name="T0" fmla="*/ 13 w 607"/>
                <a:gd name="T1" fmla="*/ 97 h 841"/>
                <a:gd name="T2" fmla="*/ 35 w 607"/>
                <a:gd name="T3" fmla="*/ 107 h 841"/>
                <a:gd name="T4" fmla="*/ 55 w 607"/>
                <a:gd name="T5" fmla="*/ 134 h 841"/>
                <a:gd name="T6" fmla="*/ 66 w 607"/>
                <a:gd name="T7" fmla="*/ 190 h 841"/>
                <a:gd name="T8" fmla="*/ 76 w 607"/>
                <a:gd name="T9" fmla="*/ 196 h 841"/>
                <a:gd name="T10" fmla="*/ 78 w 607"/>
                <a:gd name="T11" fmla="*/ 162 h 841"/>
                <a:gd name="T12" fmla="*/ 91 w 607"/>
                <a:gd name="T13" fmla="*/ 126 h 841"/>
                <a:gd name="T14" fmla="*/ 125 w 607"/>
                <a:gd name="T15" fmla="*/ 94 h 841"/>
                <a:gd name="T16" fmla="*/ 146 w 607"/>
                <a:gd name="T17" fmla="*/ 84 h 841"/>
                <a:gd name="T18" fmla="*/ 130 w 607"/>
                <a:gd name="T19" fmla="*/ 89 h 841"/>
                <a:gd name="T20" fmla="*/ 109 w 607"/>
                <a:gd name="T21" fmla="*/ 102 h 841"/>
                <a:gd name="T22" fmla="*/ 89 w 607"/>
                <a:gd name="T23" fmla="*/ 124 h 841"/>
                <a:gd name="T24" fmla="*/ 82 w 607"/>
                <a:gd name="T25" fmla="*/ 133 h 841"/>
                <a:gd name="T26" fmla="*/ 86 w 607"/>
                <a:gd name="T27" fmla="*/ 109 h 841"/>
                <a:gd name="T28" fmla="*/ 95 w 607"/>
                <a:gd name="T29" fmla="*/ 76 h 841"/>
                <a:gd name="T30" fmla="*/ 114 w 607"/>
                <a:gd name="T31" fmla="*/ 40 h 841"/>
                <a:gd name="T32" fmla="*/ 117 w 607"/>
                <a:gd name="T33" fmla="*/ 32 h 841"/>
                <a:gd name="T34" fmla="*/ 103 w 607"/>
                <a:gd name="T35" fmla="*/ 54 h 841"/>
                <a:gd name="T36" fmla="*/ 99 w 607"/>
                <a:gd name="T37" fmla="*/ 52 h 841"/>
                <a:gd name="T38" fmla="*/ 105 w 607"/>
                <a:gd name="T39" fmla="*/ 20 h 841"/>
                <a:gd name="T40" fmla="*/ 105 w 607"/>
                <a:gd name="T41" fmla="*/ 18 h 841"/>
                <a:gd name="T42" fmla="*/ 98 w 607"/>
                <a:gd name="T43" fmla="*/ 48 h 841"/>
                <a:gd name="T44" fmla="*/ 91 w 607"/>
                <a:gd name="T45" fmla="*/ 78 h 841"/>
                <a:gd name="T46" fmla="*/ 75 w 607"/>
                <a:gd name="T47" fmla="*/ 132 h 841"/>
                <a:gd name="T48" fmla="*/ 67 w 607"/>
                <a:gd name="T49" fmla="*/ 145 h 841"/>
                <a:gd name="T50" fmla="*/ 61 w 607"/>
                <a:gd name="T51" fmla="*/ 96 h 841"/>
                <a:gd name="T52" fmla="*/ 69 w 607"/>
                <a:gd name="T53" fmla="*/ 42 h 841"/>
                <a:gd name="T54" fmla="*/ 80 w 607"/>
                <a:gd name="T55" fmla="*/ 8 h 841"/>
                <a:gd name="T56" fmla="*/ 79 w 607"/>
                <a:gd name="T57" fmla="*/ 9 h 841"/>
                <a:gd name="T58" fmla="*/ 65 w 607"/>
                <a:gd name="T59" fmla="*/ 50 h 841"/>
                <a:gd name="T60" fmla="*/ 55 w 607"/>
                <a:gd name="T61" fmla="*/ 58 h 841"/>
                <a:gd name="T62" fmla="*/ 38 w 607"/>
                <a:gd name="T63" fmla="*/ 29 h 841"/>
                <a:gd name="T64" fmla="*/ 37 w 607"/>
                <a:gd name="T65" fmla="*/ 29 h 841"/>
                <a:gd name="T66" fmla="*/ 55 w 607"/>
                <a:gd name="T67" fmla="*/ 65 h 841"/>
                <a:gd name="T68" fmla="*/ 58 w 607"/>
                <a:gd name="T69" fmla="*/ 90 h 841"/>
                <a:gd name="T70" fmla="*/ 46 w 607"/>
                <a:gd name="T71" fmla="*/ 91 h 841"/>
                <a:gd name="T72" fmla="*/ 27 w 607"/>
                <a:gd name="T73" fmla="*/ 53 h 841"/>
                <a:gd name="T74" fmla="*/ 25 w 607"/>
                <a:gd name="T75" fmla="*/ 42 h 841"/>
                <a:gd name="T76" fmla="*/ 21 w 607"/>
                <a:gd name="T77" fmla="*/ 56 h 841"/>
                <a:gd name="T78" fmla="*/ 12 w 607"/>
                <a:gd name="T79" fmla="*/ 36 h 841"/>
                <a:gd name="T80" fmla="*/ 11 w 607"/>
                <a:gd name="T81" fmla="*/ 37 h 841"/>
                <a:gd name="T82" fmla="*/ 20 w 607"/>
                <a:gd name="T83" fmla="*/ 58 h 841"/>
                <a:gd name="T84" fmla="*/ 32 w 607"/>
                <a:gd name="T85" fmla="*/ 75 h 841"/>
                <a:gd name="T86" fmla="*/ 40 w 607"/>
                <a:gd name="T87" fmla="*/ 90 h 841"/>
                <a:gd name="T88" fmla="*/ 49 w 607"/>
                <a:gd name="T89" fmla="*/ 99 h 841"/>
                <a:gd name="T90" fmla="*/ 57 w 607"/>
                <a:gd name="T91" fmla="*/ 115 h 841"/>
                <a:gd name="T92" fmla="*/ 56 w 607"/>
                <a:gd name="T93" fmla="*/ 125 h 841"/>
                <a:gd name="T94" fmla="*/ 44 w 607"/>
                <a:gd name="T95" fmla="*/ 109 h 841"/>
                <a:gd name="T96" fmla="*/ 34 w 607"/>
                <a:gd name="T97" fmla="*/ 94 h 841"/>
                <a:gd name="T98" fmla="*/ 33 w 607"/>
                <a:gd name="T99" fmla="*/ 96 h 841"/>
                <a:gd name="T100" fmla="*/ 27 w 607"/>
                <a:gd name="T101" fmla="*/ 99 h 841"/>
                <a:gd name="T102" fmla="*/ 8 w 607"/>
                <a:gd name="T103" fmla="*/ 94 h 841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07"/>
                <a:gd name="T157" fmla="*/ 0 h 841"/>
                <a:gd name="T158" fmla="*/ 607 w 607"/>
                <a:gd name="T159" fmla="*/ 841 h 841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07" h="841">
                  <a:moveTo>
                    <a:pt x="0" y="379"/>
                  </a:moveTo>
                  <a:lnTo>
                    <a:pt x="15" y="383"/>
                  </a:lnTo>
                  <a:lnTo>
                    <a:pt x="32" y="386"/>
                  </a:lnTo>
                  <a:lnTo>
                    <a:pt x="52" y="391"/>
                  </a:lnTo>
                  <a:lnTo>
                    <a:pt x="73" y="397"/>
                  </a:lnTo>
                  <a:lnTo>
                    <a:pt x="93" y="405"/>
                  </a:lnTo>
                  <a:lnTo>
                    <a:pt x="116" y="415"/>
                  </a:lnTo>
                  <a:lnTo>
                    <a:pt x="138" y="429"/>
                  </a:lnTo>
                  <a:lnTo>
                    <a:pt x="160" y="447"/>
                  </a:lnTo>
                  <a:lnTo>
                    <a:pt x="181" y="471"/>
                  </a:lnTo>
                  <a:lnTo>
                    <a:pt x="202" y="501"/>
                  </a:lnTo>
                  <a:lnTo>
                    <a:pt x="219" y="537"/>
                  </a:lnTo>
                  <a:lnTo>
                    <a:pt x="235" y="580"/>
                  </a:lnTo>
                  <a:lnTo>
                    <a:pt x="248" y="631"/>
                  </a:lnTo>
                  <a:lnTo>
                    <a:pt x="258" y="691"/>
                  </a:lnTo>
                  <a:lnTo>
                    <a:pt x="264" y="761"/>
                  </a:lnTo>
                  <a:lnTo>
                    <a:pt x="266" y="841"/>
                  </a:lnTo>
                  <a:lnTo>
                    <a:pt x="301" y="841"/>
                  </a:lnTo>
                  <a:lnTo>
                    <a:pt x="301" y="815"/>
                  </a:lnTo>
                  <a:lnTo>
                    <a:pt x="301" y="787"/>
                  </a:lnTo>
                  <a:lnTo>
                    <a:pt x="301" y="756"/>
                  </a:lnTo>
                  <a:lnTo>
                    <a:pt x="302" y="722"/>
                  </a:lnTo>
                  <a:lnTo>
                    <a:pt x="304" y="687"/>
                  </a:lnTo>
                  <a:lnTo>
                    <a:pt x="310" y="651"/>
                  </a:lnTo>
                  <a:lnTo>
                    <a:pt x="318" y="613"/>
                  </a:lnTo>
                  <a:lnTo>
                    <a:pt x="329" y="576"/>
                  </a:lnTo>
                  <a:lnTo>
                    <a:pt x="344" y="539"/>
                  </a:lnTo>
                  <a:lnTo>
                    <a:pt x="364" y="504"/>
                  </a:lnTo>
                  <a:lnTo>
                    <a:pt x="388" y="468"/>
                  </a:lnTo>
                  <a:lnTo>
                    <a:pt x="419" y="435"/>
                  </a:lnTo>
                  <a:lnTo>
                    <a:pt x="455" y="405"/>
                  </a:lnTo>
                  <a:lnTo>
                    <a:pt x="499" y="376"/>
                  </a:lnTo>
                  <a:lnTo>
                    <a:pt x="548" y="351"/>
                  </a:lnTo>
                  <a:lnTo>
                    <a:pt x="607" y="330"/>
                  </a:lnTo>
                  <a:lnTo>
                    <a:pt x="597" y="332"/>
                  </a:lnTo>
                  <a:lnTo>
                    <a:pt x="584" y="336"/>
                  </a:lnTo>
                  <a:lnTo>
                    <a:pt x="570" y="339"/>
                  </a:lnTo>
                  <a:lnTo>
                    <a:pt x="554" y="344"/>
                  </a:lnTo>
                  <a:lnTo>
                    <a:pt x="536" y="351"/>
                  </a:lnTo>
                  <a:lnTo>
                    <a:pt x="517" y="359"/>
                  </a:lnTo>
                  <a:lnTo>
                    <a:pt x="498" y="368"/>
                  </a:lnTo>
                  <a:lnTo>
                    <a:pt x="477" y="378"/>
                  </a:lnTo>
                  <a:lnTo>
                    <a:pt x="456" y="392"/>
                  </a:lnTo>
                  <a:lnTo>
                    <a:pt x="434" y="408"/>
                  </a:lnTo>
                  <a:lnTo>
                    <a:pt x="414" y="426"/>
                  </a:lnTo>
                  <a:lnTo>
                    <a:pt x="394" y="447"/>
                  </a:lnTo>
                  <a:lnTo>
                    <a:pt x="373" y="471"/>
                  </a:lnTo>
                  <a:lnTo>
                    <a:pt x="355" y="498"/>
                  </a:lnTo>
                  <a:lnTo>
                    <a:pt x="338" y="528"/>
                  </a:lnTo>
                  <a:lnTo>
                    <a:pt x="321" y="562"/>
                  </a:lnTo>
                  <a:lnTo>
                    <a:pt x="324" y="550"/>
                  </a:lnTo>
                  <a:lnTo>
                    <a:pt x="326" y="533"/>
                  </a:lnTo>
                  <a:lnTo>
                    <a:pt x="328" y="514"/>
                  </a:lnTo>
                  <a:lnTo>
                    <a:pt x="332" y="491"/>
                  </a:lnTo>
                  <a:lnTo>
                    <a:pt x="335" y="464"/>
                  </a:lnTo>
                  <a:lnTo>
                    <a:pt x="341" y="437"/>
                  </a:lnTo>
                  <a:lnTo>
                    <a:pt x="348" y="407"/>
                  </a:lnTo>
                  <a:lnTo>
                    <a:pt x="356" y="375"/>
                  </a:lnTo>
                  <a:lnTo>
                    <a:pt x="366" y="341"/>
                  </a:lnTo>
                  <a:lnTo>
                    <a:pt x="379" y="306"/>
                  </a:lnTo>
                  <a:lnTo>
                    <a:pt x="394" y="270"/>
                  </a:lnTo>
                  <a:lnTo>
                    <a:pt x="411" y="234"/>
                  </a:lnTo>
                  <a:lnTo>
                    <a:pt x="431" y="196"/>
                  </a:lnTo>
                  <a:lnTo>
                    <a:pt x="454" y="160"/>
                  </a:lnTo>
                  <a:lnTo>
                    <a:pt x="480" y="123"/>
                  </a:lnTo>
                  <a:lnTo>
                    <a:pt x="510" y="87"/>
                  </a:lnTo>
                  <a:lnTo>
                    <a:pt x="486" y="109"/>
                  </a:lnTo>
                  <a:lnTo>
                    <a:pt x="467" y="131"/>
                  </a:lnTo>
                  <a:lnTo>
                    <a:pt x="449" y="153"/>
                  </a:lnTo>
                  <a:lnTo>
                    <a:pt x="434" y="175"/>
                  </a:lnTo>
                  <a:lnTo>
                    <a:pt x="422" y="196"/>
                  </a:lnTo>
                  <a:lnTo>
                    <a:pt x="411" y="216"/>
                  </a:lnTo>
                  <a:lnTo>
                    <a:pt x="402" y="234"/>
                  </a:lnTo>
                  <a:lnTo>
                    <a:pt x="394" y="250"/>
                  </a:lnTo>
                  <a:lnTo>
                    <a:pt x="394" y="233"/>
                  </a:lnTo>
                  <a:lnTo>
                    <a:pt x="396" y="208"/>
                  </a:lnTo>
                  <a:lnTo>
                    <a:pt x="400" y="179"/>
                  </a:lnTo>
                  <a:lnTo>
                    <a:pt x="406" y="146"/>
                  </a:lnTo>
                  <a:lnTo>
                    <a:pt x="412" y="114"/>
                  </a:lnTo>
                  <a:lnTo>
                    <a:pt x="420" y="82"/>
                  </a:lnTo>
                  <a:lnTo>
                    <a:pt x="430" y="57"/>
                  </a:lnTo>
                  <a:lnTo>
                    <a:pt x="440" y="38"/>
                  </a:lnTo>
                  <a:lnTo>
                    <a:pt x="430" y="53"/>
                  </a:lnTo>
                  <a:lnTo>
                    <a:pt x="419" y="73"/>
                  </a:lnTo>
                  <a:lnTo>
                    <a:pt x="410" y="97"/>
                  </a:lnTo>
                  <a:lnTo>
                    <a:pt x="402" y="126"/>
                  </a:lnTo>
                  <a:lnTo>
                    <a:pt x="394" y="158"/>
                  </a:lnTo>
                  <a:lnTo>
                    <a:pt x="389" y="192"/>
                  </a:lnTo>
                  <a:lnTo>
                    <a:pt x="385" y="227"/>
                  </a:lnTo>
                  <a:lnTo>
                    <a:pt x="384" y="263"/>
                  </a:lnTo>
                  <a:lnTo>
                    <a:pt x="374" y="283"/>
                  </a:lnTo>
                  <a:lnTo>
                    <a:pt x="362" y="315"/>
                  </a:lnTo>
                  <a:lnTo>
                    <a:pt x="346" y="359"/>
                  </a:lnTo>
                  <a:lnTo>
                    <a:pt x="329" y="410"/>
                  </a:lnTo>
                  <a:lnTo>
                    <a:pt x="313" y="468"/>
                  </a:lnTo>
                  <a:lnTo>
                    <a:pt x="300" y="529"/>
                  </a:lnTo>
                  <a:lnTo>
                    <a:pt x="289" y="590"/>
                  </a:lnTo>
                  <a:lnTo>
                    <a:pt x="283" y="650"/>
                  </a:lnTo>
                  <a:lnTo>
                    <a:pt x="274" y="617"/>
                  </a:lnTo>
                  <a:lnTo>
                    <a:pt x="265" y="581"/>
                  </a:lnTo>
                  <a:lnTo>
                    <a:pt x="257" y="538"/>
                  </a:lnTo>
                  <a:lnTo>
                    <a:pt x="249" y="491"/>
                  </a:lnTo>
                  <a:lnTo>
                    <a:pt x="244" y="440"/>
                  </a:lnTo>
                  <a:lnTo>
                    <a:pt x="242" y="386"/>
                  </a:lnTo>
                  <a:lnTo>
                    <a:pt x="245" y="330"/>
                  </a:lnTo>
                  <a:lnTo>
                    <a:pt x="253" y="271"/>
                  </a:lnTo>
                  <a:lnTo>
                    <a:pt x="265" y="216"/>
                  </a:lnTo>
                  <a:lnTo>
                    <a:pt x="276" y="168"/>
                  </a:lnTo>
                  <a:lnTo>
                    <a:pt x="287" y="125"/>
                  </a:lnTo>
                  <a:lnTo>
                    <a:pt x="297" y="89"/>
                  </a:lnTo>
                  <a:lnTo>
                    <a:pt x="308" y="59"/>
                  </a:lnTo>
                  <a:lnTo>
                    <a:pt x="318" y="34"/>
                  </a:lnTo>
                  <a:lnTo>
                    <a:pt x="326" y="15"/>
                  </a:lnTo>
                  <a:lnTo>
                    <a:pt x="334" y="0"/>
                  </a:lnTo>
                  <a:lnTo>
                    <a:pt x="326" y="15"/>
                  </a:lnTo>
                  <a:lnTo>
                    <a:pt x="313" y="39"/>
                  </a:lnTo>
                  <a:lnTo>
                    <a:pt x="300" y="72"/>
                  </a:lnTo>
                  <a:lnTo>
                    <a:pt x="285" y="111"/>
                  </a:lnTo>
                  <a:lnTo>
                    <a:pt x="270" y="155"/>
                  </a:lnTo>
                  <a:lnTo>
                    <a:pt x="257" y="200"/>
                  </a:lnTo>
                  <a:lnTo>
                    <a:pt x="248" y="245"/>
                  </a:lnTo>
                  <a:lnTo>
                    <a:pt x="243" y="288"/>
                  </a:lnTo>
                  <a:lnTo>
                    <a:pt x="233" y="263"/>
                  </a:lnTo>
                  <a:lnTo>
                    <a:pt x="218" y="234"/>
                  </a:lnTo>
                  <a:lnTo>
                    <a:pt x="200" y="206"/>
                  </a:lnTo>
                  <a:lnTo>
                    <a:pt x="182" y="175"/>
                  </a:lnTo>
                  <a:lnTo>
                    <a:pt x="165" y="145"/>
                  </a:lnTo>
                  <a:lnTo>
                    <a:pt x="150" y="116"/>
                  </a:lnTo>
                  <a:lnTo>
                    <a:pt x="139" y="88"/>
                  </a:lnTo>
                  <a:lnTo>
                    <a:pt x="136" y="63"/>
                  </a:lnTo>
                  <a:lnTo>
                    <a:pt x="136" y="86"/>
                  </a:lnTo>
                  <a:lnTo>
                    <a:pt x="145" y="116"/>
                  </a:lnTo>
                  <a:lnTo>
                    <a:pt x="160" y="152"/>
                  </a:lnTo>
                  <a:lnTo>
                    <a:pt x="180" y="189"/>
                  </a:lnTo>
                  <a:lnTo>
                    <a:pt x="199" y="227"/>
                  </a:lnTo>
                  <a:lnTo>
                    <a:pt x="217" y="261"/>
                  </a:lnTo>
                  <a:lnTo>
                    <a:pt x="230" y="290"/>
                  </a:lnTo>
                  <a:lnTo>
                    <a:pt x="236" y="309"/>
                  </a:lnTo>
                  <a:lnTo>
                    <a:pt x="233" y="336"/>
                  </a:lnTo>
                  <a:lnTo>
                    <a:pt x="229" y="363"/>
                  </a:lnTo>
                  <a:lnTo>
                    <a:pt x="226" y="390"/>
                  </a:lnTo>
                  <a:lnTo>
                    <a:pt x="226" y="414"/>
                  </a:lnTo>
                  <a:lnTo>
                    <a:pt x="204" y="392"/>
                  </a:lnTo>
                  <a:lnTo>
                    <a:pt x="181" y="366"/>
                  </a:lnTo>
                  <a:lnTo>
                    <a:pt x="158" y="334"/>
                  </a:lnTo>
                  <a:lnTo>
                    <a:pt x="136" y="299"/>
                  </a:lnTo>
                  <a:lnTo>
                    <a:pt x="119" y="259"/>
                  </a:lnTo>
                  <a:lnTo>
                    <a:pt x="107" y="214"/>
                  </a:lnTo>
                  <a:lnTo>
                    <a:pt x="101" y="163"/>
                  </a:lnTo>
                  <a:lnTo>
                    <a:pt x="105" y="108"/>
                  </a:lnTo>
                  <a:lnTo>
                    <a:pt x="99" y="134"/>
                  </a:lnTo>
                  <a:lnTo>
                    <a:pt x="98" y="171"/>
                  </a:lnTo>
                  <a:lnTo>
                    <a:pt x="100" y="212"/>
                  </a:lnTo>
                  <a:lnTo>
                    <a:pt x="107" y="252"/>
                  </a:lnTo>
                  <a:lnTo>
                    <a:pt x="94" y="240"/>
                  </a:lnTo>
                  <a:lnTo>
                    <a:pt x="82" y="224"/>
                  </a:lnTo>
                  <a:lnTo>
                    <a:pt x="70" y="206"/>
                  </a:lnTo>
                  <a:lnTo>
                    <a:pt x="61" y="185"/>
                  </a:lnTo>
                  <a:lnTo>
                    <a:pt x="52" y="164"/>
                  </a:lnTo>
                  <a:lnTo>
                    <a:pt x="45" y="145"/>
                  </a:lnTo>
                  <a:lnTo>
                    <a:pt x="41" y="128"/>
                  </a:lnTo>
                  <a:lnTo>
                    <a:pt x="39" y="116"/>
                  </a:lnTo>
                  <a:lnTo>
                    <a:pt x="39" y="130"/>
                  </a:lnTo>
                  <a:lnTo>
                    <a:pt x="43" y="148"/>
                  </a:lnTo>
                  <a:lnTo>
                    <a:pt x="47" y="169"/>
                  </a:lnTo>
                  <a:lnTo>
                    <a:pt x="55" y="191"/>
                  </a:lnTo>
                  <a:lnTo>
                    <a:pt x="66" y="214"/>
                  </a:lnTo>
                  <a:lnTo>
                    <a:pt x="78" y="234"/>
                  </a:lnTo>
                  <a:lnTo>
                    <a:pt x="94" y="254"/>
                  </a:lnTo>
                  <a:lnTo>
                    <a:pt x="113" y="269"/>
                  </a:lnTo>
                  <a:lnTo>
                    <a:pt x="119" y="285"/>
                  </a:lnTo>
                  <a:lnTo>
                    <a:pt x="127" y="301"/>
                  </a:lnTo>
                  <a:lnTo>
                    <a:pt x="134" y="318"/>
                  </a:lnTo>
                  <a:lnTo>
                    <a:pt x="143" y="333"/>
                  </a:lnTo>
                  <a:lnTo>
                    <a:pt x="151" y="348"/>
                  </a:lnTo>
                  <a:lnTo>
                    <a:pt x="160" y="361"/>
                  </a:lnTo>
                  <a:lnTo>
                    <a:pt x="169" y="372"/>
                  </a:lnTo>
                  <a:lnTo>
                    <a:pt x="177" y="382"/>
                  </a:lnTo>
                  <a:lnTo>
                    <a:pt x="185" y="389"/>
                  </a:lnTo>
                  <a:lnTo>
                    <a:pt x="194" y="397"/>
                  </a:lnTo>
                  <a:lnTo>
                    <a:pt x="203" y="407"/>
                  </a:lnTo>
                  <a:lnTo>
                    <a:pt x="211" y="420"/>
                  </a:lnTo>
                  <a:lnTo>
                    <a:pt x="219" y="438"/>
                  </a:lnTo>
                  <a:lnTo>
                    <a:pt x="227" y="462"/>
                  </a:lnTo>
                  <a:lnTo>
                    <a:pt x="233" y="496"/>
                  </a:lnTo>
                  <a:lnTo>
                    <a:pt x="238" y="537"/>
                  </a:lnTo>
                  <a:lnTo>
                    <a:pt x="230" y="521"/>
                  </a:lnTo>
                  <a:lnTo>
                    <a:pt x="221" y="502"/>
                  </a:lnTo>
                  <a:lnTo>
                    <a:pt x="210" y="485"/>
                  </a:lnTo>
                  <a:lnTo>
                    <a:pt x="197" y="468"/>
                  </a:lnTo>
                  <a:lnTo>
                    <a:pt x="184" y="453"/>
                  </a:lnTo>
                  <a:lnTo>
                    <a:pt x="173" y="439"/>
                  </a:lnTo>
                  <a:lnTo>
                    <a:pt x="164" y="429"/>
                  </a:lnTo>
                  <a:lnTo>
                    <a:pt x="156" y="422"/>
                  </a:lnTo>
                  <a:lnTo>
                    <a:pt x="145" y="405"/>
                  </a:lnTo>
                  <a:lnTo>
                    <a:pt x="134" y="379"/>
                  </a:lnTo>
                  <a:lnTo>
                    <a:pt x="126" y="357"/>
                  </a:lnTo>
                  <a:lnTo>
                    <a:pt x="122" y="348"/>
                  </a:lnTo>
                  <a:lnTo>
                    <a:pt x="124" y="366"/>
                  </a:lnTo>
                  <a:lnTo>
                    <a:pt x="130" y="387"/>
                  </a:lnTo>
                  <a:lnTo>
                    <a:pt x="136" y="406"/>
                  </a:lnTo>
                  <a:lnTo>
                    <a:pt x="138" y="414"/>
                  </a:lnTo>
                  <a:lnTo>
                    <a:pt x="122" y="406"/>
                  </a:lnTo>
                  <a:lnTo>
                    <a:pt x="105" y="398"/>
                  </a:lnTo>
                  <a:lnTo>
                    <a:pt x="86" y="391"/>
                  </a:lnTo>
                  <a:lnTo>
                    <a:pt x="67" y="386"/>
                  </a:lnTo>
                  <a:lnTo>
                    <a:pt x="48" y="382"/>
                  </a:lnTo>
                  <a:lnTo>
                    <a:pt x="30" y="379"/>
                  </a:lnTo>
                  <a:lnTo>
                    <a:pt x="14" y="378"/>
                  </a:lnTo>
                  <a:lnTo>
                    <a:pt x="0" y="379"/>
                  </a:lnTo>
                  <a:close/>
                </a:path>
              </a:pathLst>
            </a:custGeom>
            <a:solidFill>
              <a:srgbClr val="0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42" name="Freeform 62"/>
            <p:cNvSpPr>
              <a:spLocks/>
            </p:cNvSpPr>
            <p:nvPr/>
          </p:nvSpPr>
          <p:spPr bwMode="auto">
            <a:xfrm>
              <a:off x="4812" y="1406"/>
              <a:ext cx="426" cy="307"/>
            </a:xfrm>
            <a:custGeom>
              <a:avLst/>
              <a:gdLst>
                <a:gd name="T0" fmla="*/ 97 w 854"/>
                <a:gd name="T1" fmla="*/ 23 h 614"/>
                <a:gd name="T2" fmla="*/ 88 w 854"/>
                <a:gd name="T3" fmla="*/ 15 h 614"/>
                <a:gd name="T4" fmla="*/ 84 w 854"/>
                <a:gd name="T5" fmla="*/ 10 h 614"/>
                <a:gd name="T6" fmla="*/ 68 w 854"/>
                <a:gd name="T7" fmla="*/ 12 h 614"/>
                <a:gd name="T8" fmla="*/ 51 w 854"/>
                <a:gd name="T9" fmla="*/ 26 h 614"/>
                <a:gd name="T10" fmla="*/ 36 w 854"/>
                <a:gd name="T11" fmla="*/ 37 h 614"/>
                <a:gd name="T12" fmla="*/ 31 w 854"/>
                <a:gd name="T13" fmla="*/ 51 h 614"/>
                <a:gd name="T14" fmla="*/ 33 w 854"/>
                <a:gd name="T15" fmla="*/ 67 h 614"/>
                <a:gd name="T16" fmla="*/ 49 w 854"/>
                <a:gd name="T17" fmla="*/ 72 h 614"/>
                <a:gd name="T18" fmla="*/ 61 w 854"/>
                <a:gd name="T19" fmla="*/ 62 h 614"/>
                <a:gd name="T20" fmla="*/ 78 w 854"/>
                <a:gd name="T21" fmla="*/ 61 h 614"/>
                <a:gd name="T22" fmla="*/ 87 w 854"/>
                <a:gd name="T23" fmla="*/ 61 h 614"/>
                <a:gd name="T24" fmla="*/ 81 w 854"/>
                <a:gd name="T25" fmla="*/ 77 h 614"/>
                <a:gd name="T26" fmla="*/ 60 w 854"/>
                <a:gd name="T27" fmla="*/ 79 h 614"/>
                <a:gd name="T28" fmla="*/ 43 w 854"/>
                <a:gd name="T29" fmla="*/ 81 h 614"/>
                <a:gd name="T30" fmla="*/ 9 w 854"/>
                <a:gd name="T31" fmla="*/ 86 h 614"/>
                <a:gd name="T32" fmla="*/ 0 w 854"/>
                <a:gd name="T33" fmla="*/ 113 h 614"/>
                <a:gd name="T34" fmla="*/ 9 w 854"/>
                <a:gd name="T35" fmla="*/ 135 h 614"/>
                <a:gd name="T36" fmla="*/ 38 w 854"/>
                <a:gd name="T37" fmla="*/ 137 h 614"/>
                <a:gd name="T38" fmla="*/ 71 w 854"/>
                <a:gd name="T39" fmla="*/ 130 h 614"/>
                <a:gd name="T40" fmla="*/ 91 w 854"/>
                <a:gd name="T41" fmla="*/ 117 h 614"/>
                <a:gd name="T42" fmla="*/ 106 w 854"/>
                <a:gd name="T43" fmla="*/ 122 h 614"/>
                <a:gd name="T44" fmla="*/ 112 w 854"/>
                <a:gd name="T45" fmla="*/ 125 h 614"/>
                <a:gd name="T46" fmla="*/ 125 w 854"/>
                <a:gd name="T47" fmla="*/ 152 h 614"/>
                <a:gd name="T48" fmla="*/ 168 w 854"/>
                <a:gd name="T49" fmla="*/ 150 h 614"/>
                <a:gd name="T50" fmla="*/ 175 w 854"/>
                <a:gd name="T51" fmla="*/ 133 h 614"/>
                <a:gd name="T52" fmla="*/ 153 w 854"/>
                <a:gd name="T53" fmla="*/ 115 h 614"/>
                <a:gd name="T54" fmla="*/ 156 w 854"/>
                <a:gd name="T55" fmla="*/ 114 h 614"/>
                <a:gd name="T56" fmla="*/ 180 w 854"/>
                <a:gd name="T57" fmla="*/ 128 h 614"/>
                <a:gd name="T58" fmla="*/ 200 w 854"/>
                <a:gd name="T59" fmla="*/ 121 h 614"/>
                <a:gd name="T60" fmla="*/ 210 w 854"/>
                <a:gd name="T61" fmla="*/ 102 h 614"/>
                <a:gd name="T62" fmla="*/ 202 w 854"/>
                <a:gd name="T63" fmla="*/ 73 h 614"/>
                <a:gd name="T64" fmla="*/ 180 w 854"/>
                <a:gd name="T65" fmla="*/ 67 h 614"/>
                <a:gd name="T66" fmla="*/ 164 w 854"/>
                <a:gd name="T67" fmla="*/ 79 h 614"/>
                <a:gd name="T68" fmla="*/ 148 w 854"/>
                <a:gd name="T69" fmla="*/ 73 h 614"/>
                <a:gd name="T70" fmla="*/ 126 w 854"/>
                <a:gd name="T71" fmla="*/ 75 h 614"/>
                <a:gd name="T72" fmla="*/ 114 w 854"/>
                <a:gd name="T73" fmla="*/ 86 h 614"/>
                <a:gd name="T74" fmla="*/ 119 w 854"/>
                <a:gd name="T75" fmla="*/ 71 h 614"/>
                <a:gd name="T76" fmla="*/ 131 w 854"/>
                <a:gd name="T77" fmla="*/ 61 h 614"/>
                <a:gd name="T78" fmla="*/ 160 w 854"/>
                <a:gd name="T79" fmla="*/ 56 h 614"/>
                <a:gd name="T80" fmla="*/ 191 w 854"/>
                <a:gd name="T81" fmla="*/ 55 h 614"/>
                <a:gd name="T82" fmla="*/ 188 w 854"/>
                <a:gd name="T83" fmla="*/ 40 h 614"/>
                <a:gd name="T84" fmla="*/ 189 w 854"/>
                <a:gd name="T85" fmla="*/ 31 h 614"/>
                <a:gd name="T86" fmla="*/ 176 w 854"/>
                <a:gd name="T87" fmla="*/ 27 h 614"/>
                <a:gd name="T88" fmla="*/ 150 w 854"/>
                <a:gd name="T89" fmla="*/ 33 h 614"/>
                <a:gd name="T90" fmla="*/ 163 w 854"/>
                <a:gd name="T91" fmla="*/ 11 h 614"/>
                <a:gd name="T92" fmla="*/ 149 w 854"/>
                <a:gd name="T93" fmla="*/ 7 h 614"/>
                <a:gd name="T94" fmla="*/ 134 w 854"/>
                <a:gd name="T95" fmla="*/ 0 h 614"/>
                <a:gd name="T96" fmla="*/ 107 w 854"/>
                <a:gd name="T97" fmla="*/ 7 h 614"/>
                <a:gd name="T98" fmla="*/ 105 w 854"/>
                <a:gd name="T99" fmla="*/ 25 h 614"/>
                <a:gd name="T100" fmla="*/ 101 w 854"/>
                <a:gd name="T101" fmla="*/ 34 h 614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854"/>
                <a:gd name="T154" fmla="*/ 0 h 614"/>
                <a:gd name="T155" fmla="*/ 854 w 854"/>
                <a:gd name="T156" fmla="*/ 614 h 614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854" h="614">
                  <a:moveTo>
                    <a:pt x="393" y="145"/>
                  </a:moveTo>
                  <a:lnTo>
                    <a:pt x="396" y="135"/>
                  </a:lnTo>
                  <a:lnTo>
                    <a:pt x="396" y="123"/>
                  </a:lnTo>
                  <a:lnTo>
                    <a:pt x="394" y="108"/>
                  </a:lnTo>
                  <a:lnTo>
                    <a:pt x="388" y="94"/>
                  </a:lnTo>
                  <a:lnTo>
                    <a:pt x="380" y="81"/>
                  </a:lnTo>
                  <a:lnTo>
                    <a:pt x="371" y="71"/>
                  </a:lnTo>
                  <a:lnTo>
                    <a:pt x="361" y="66"/>
                  </a:lnTo>
                  <a:lnTo>
                    <a:pt x="349" y="67"/>
                  </a:lnTo>
                  <a:lnTo>
                    <a:pt x="355" y="61"/>
                  </a:lnTo>
                  <a:lnTo>
                    <a:pt x="358" y="55"/>
                  </a:lnTo>
                  <a:lnTo>
                    <a:pt x="357" y="50"/>
                  </a:lnTo>
                  <a:lnTo>
                    <a:pt x="354" y="46"/>
                  </a:lnTo>
                  <a:lnTo>
                    <a:pt x="348" y="42"/>
                  </a:lnTo>
                  <a:lnTo>
                    <a:pt x="339" y="40"/>
                  </a:lnTo>
                  <a:lnTo>
                    <a:pt x="330" y="40"/>
                  </a:lnTo>
                  <a:lnTo>
                    <a:pt x="317" y="40"/>
                  </a:lnTo>
                  <a:lnTo>
                    <a:pt x="304" y="41"/>
                  </a:lnTo>
                  <a:lnTo>
                    <a:pt x="290" y="44"/>
                  </a:lnTo>
                  <a:lnTo>
                    <a:pt x="275" y="50"/>
                  </a:lnTo>
                  <a:lnTo>
                    <a:pt x="260" y="57"/>
                  </a:lnTo>
                  <a:lnTo>
                    <a:pt x="245" y="65"/>
                  </a:lnTo>
                  <a:lnTo>
                    <a:pt x="230" y="77"/>
                  </a:lnTo>
                  <a:lnTo>
                    <a:pt x="217" y="89"/>
                  </a:lnTo>
                  <a:lnTo>
                    <a:pt x="204" y="104"/>
                  </a:lnTo>
                  <a:lnTo>
                    <a:pt x="191" y="105"/>
                  </a:lnTo>
                  <a:lnTo>
                    <a:pt x="179" y="111"/>
                  </a:lnTo>
                  <a:lnTo>
                    <a:pt x="165" y="120"/>
                  </a:lnTo>
                  <a:lnTo>
                    <a:pt x="153" y="133"/>
                  </a:lnTo>
                  <a:lnTo>
                    <a:pt x="145" y="147"/>
                  </a:lnTo>
                  <a:lnTo>
                    <a:pt x="142" y="161"/>
                  </a:lnTo>
                  <a:lnTo>
                    <a:pt x="145" y="173"/>
                  </a:lnTo>
                  <a:lnTo>
                    <a:pt x="156" y="183"/>
                  </a:lnTo>
                  <a:lnTo>
                    <a:pt x="138" y="194"/>
                  </a:lnTo>
                  <a:lnTo>
                    <a:pt x="127" y="207"/>
                  </a:lnTo>
                  <a:lnTo>
                    <a:pt x="121" y="221"/>
                  </a:lnTo>
                  <a:lnTo>
                    <a:pt x="119" y="233"/>
                  </a:lnTo>
                  <a:lnTo>
                    <a:pt x="121" y="246"/>
                  </a:lnTo>
                  <a:lnTo>
                    <a:pt x="127" y="257"/>
                  </a:lnTo>
                  <a:lnTo>
                    <a:pt x="135" y="268"/>
                  </a:lnTo>
                  <a:lnTo>
                    <a:pt x="145" y="277"/>
                  </a:lnTo>
                  <a:lnTo>
                    <a:pt x="158" y="284"/>
                  </a:lnTo>
                  <a:lnTo>
                    <a:pt x="171" y="288"/>
                  </a:lnTo>
                  <a:lnTo>
                    <a:pt x="184" y="290"/>
                  </a:lnTo>
                  <a:lnTo>
                    <a:pt x="198" y="287"/>
                  </a:lnTo>
                  <a:lnTo>
                    <a:pt x="211" y="282"/>
                  </a:lnTo>
                  <a:lnTo>
                    <a:pt x="222" y="272"/>
                  </a:lnTo>
                  <a:lnTo>
                    <a:pt x="232" y="257"/>
                  </a:lnTo>
                  <a:lnTo>
                    <a:pt x="238" y="238"/>
                  </a:lnTo>
                  <a:lnTo>
                    <a:pt x="245" y="248"/>
                  </a:lnTo>
                  <a:lnTo>
                    <a:pt x="256" y="255"/>
                  </a:lnTo>
                  <a:lnTo>
                    <a:pt x="270" y="258"/>
                  </a:lnTo>
                  <a:lnTo>
                    <a:pt x="285" y="257"/>
                  </a:lnTo>
                  <a:lnTo>
                    <a:pt x="300" y="253"/>
                  </a:lnTo>
                  <a:lnTo>
                    <a:pt x="312" y="244"/>
                  </a:lnTo>
                  <a:lnTo>
                    <a:pt x="324" y="231"/>
                  </a:lnTo>
                  <a:lnTo>
                    <a:pt x="332" y="215"/>
                  </a:lnTo>
                  <a:lnTo>
                    <a:pt x="338" y="227"/>
                  </a:lnTo>
                  <a:lnTo>
                    <a:pt x="344" y="237"/>
                  </a:lnTo>
                  <a:lnTo>
                    <a:pt x="350" y="244"/>
                  </a:lnTo>
                  <a:lnTo>
                    <a:pt x="353" y="246"/>
                  </a:lnTo>
                  <a:lnTo>
                    <a:pt x="336" y="260"/>
                  </a:lnTo>
                  <a:lnTo>
                    <a:pt x="327" y="278"/>
                  </a:lnTo>
                  <a:lnTo>
                    <a:pt x="323" y="296"/>
                  </a:lnTo>
                  <a:lnTo>
                    <a:pt x="324" y="310"/>
                  </a:lnTo>
                  <a:lnTo>
                    <a:pt x="315" y="308"/>
                  </a:lnTo>
                  <a:lnTo>
                    <a:pt x="301" y="307"/>
                  </a:lnTo>
                  <a:lnTo>
                    <a:pt x="282" y="309"/>
                  </a:lnTo>
                  <a:lnTo>
                    <a:pt x="262" y="313"/>
                  </a:lnTo>
                  <a:lnTo>
                    <a:pt x="240" y="318"/>
                  </a:lnTo>
                  <a:lnTo>
                    <a:pt x="220" y="328"/>
                  </a:lnTo>
                  <a:lnTo>
                    <a:pt x="202" y="338"/>
                  </a:lnTo>
                  <a:lnTo>
                    <a:pt x="189" y="351"/>
                  </a:lnTo>
                  <a:lnTo>
                    <a:pt x="185" y="337"/>
                  </a:lnTo>
                  <a:lnTo>
                    <a:pt x="172" y="325"/>
                  </a:lnTo>
                  <a:lnTo>
                    <a:pt x="150" y="317"/>
                  </a:lnTo>
                  <a:lnTo>
                    <a:pt x="123" y="314"/>
                  </a:lnTo>
                  <a:lnTo>
                    <a:pt x="93" y="316"/>
                  </a:lnTo>
                  <a:lnTo>
                    <a:pt x="65" y="326"/>
                  </a:lnTo>
                  <a:lnTo>
                    <a:pt x="38" y="345"/>
                  </a:lnTo>
                  <a:lnTo>
                    <a:pt x="17" y="374"/>
                  </a:lnTo>
                  <a:lnTo>
                    <a:pt x="9" y="392"/>
                  </a:lnTo>
                  <a:lnTo>
                    <a:pt x="5" y="412"/>
                  </a:lnTo>
                  <a:lnTo>
                    <a:pt x="1" y="432"/>
                  </a:lnTo>
                  <a:lnTo>
                    <a:pt x="0" y="453"/>
                  </a:lnTo>
                  <a:lnTo>
                    <a:pt x="2" y="474"/>
                  </a:lnTo>
                  <a:lnTo>
                    <a:pt x="7" y="493"/>
                  </a:lnTo>
                  <a:lnTo>
                    <a:pt x="15" y="512"/>
                  </a:lnTo>
                  <a:lnTo>
                    <a:pt x="25" y="528"/>
                  </a:lnTo>
                  <a:lnTo>
                    <a:pt x="38" y="540"/>
                  </a:lnTo>
                  <a:lnTo>
                    <a:pt x="54" y="551"/>
                  </a:lnTo>
                  <a:lnTo>
                    <a:pt x="74" y="558"/>
                  </a:lnTo>
                  <a:lnTo>
                    <a:pt x="97" y="559"/>
                  </a:lnTo>
                  <a:lnTo>
                    <a:pt x="122" y="555"/>
                  </a:lnTo>
                  <a:lnTo>
                    <a:pt x="152" y="547"/>
                  </a:lnTo>
                  <a:lnTo>
                    <a:pt x="184" y="531"/>
                  </a:lnTo>
                  <a:lnTo>
                    <a:pt x="221" y="509"/>
                  </a:lnTo>
                  <a:lnTo>
                    <a:pt x="241" y="517"/>
                  </a:lnTo>
                  <a:lnTo>
                    <a:pt x="263" y="520"/>
                  </a:lnTo>
                  <a:lnTo>
                    <a:pt x="285" y="517"/>
                  </a:lnTo>
                  <a:lnTo>
                    <a:pt x="306" y="513"/>
                  </a:lnTo>
                  <a:lnTo>
                    <a:pt x="326" y="505"/>
                  </a:lnTo>
                  <a:lnTo>
                    <a:pt x="343" y="494"/>
                  </a:lnTo>
                  <a:lnTo>
                    <a:pt x="357" y="483"/>
                  </a:lnTo>
                  <a:lnTo>
                    <a:pt x="364" y="471"/>
                  </a:lnTo>
                  <a:lnTo>
                    <a:pt x="369" y="483"/>
                  </a:lnTo>
                  <a:lnTo>
                    <a:pt x="378" y="490"/>
                  </a:lnTo>
                  <a:lnTo>
                    <a:pt x="392" y="493"/>
                  </a:lnTo>
                  <a:lnTo>
                    <a:pt x="407" y="492"/>
                  </a:lnTo>
                  <a:lnTo>
                    <a:pt x="424" y="489"/>
                  </a:lnTo>
                  <a:lnTo>
                    <a:pt x="439" y="482"/>
                  </a:lnTo>
                  <a:lnTo>
                    <a:pt x="453" y="471"/>
                  </a:lnTo>
                  <a:lnTo>
                    <a:pt x="463" y="459"/>
                  </a:lnTo>
                  <a:lnTo>
                    <a:pt x="459" y="478"/>
                  </a:lnTo>
                  <a:lnTo>
                    <a:pt x="452" y="501"/>
                  </a:lnTo>
                  <a:lnTo>
                    <a:pt x="448" y="527"/>
                  </a:lnTo>
                  <a:lnTo>
                    <a:pt x="448" y="551"/>
                  </a:lnTo>
                  <a:lnTo>
                    <a:pt x="456" y="574"/>
                  </a:lnTo>
                  <a:lnTo>
                    <a:pt x="472" y="593"/>
                  </a:lnTo>
                  <a:lnTo>
                    <a:pt x="502" y="607"/>
                  </a:lnTo>
                  <a:lnTo>
                    <a:pt x="546" y="614"/>
                  </a:lnTo>
                  <a:lnTo>
                    <a:pt x="593" y="614"/>
                  </a:lnTo>
                  <a:lnTo>
                    <a:pt x="629" y="612"/>
                  </a:lnTo>
                  <a:lnTo>
                    <a:pt x="657" y="606"/>
                  </a:lnTo>
                  <a:lnTo>
                    <a:pt x="676" y="597"/>
                  </a:lnTo>
                  <a:lnTo>
                    <a:pt x="690" y="588"/>
                  </a:lnTo>
                  <a:lnTo>
                    <a:pt x="697" y="576"/>
                  </a:lnTo>
                  <a:lnTo>
                    <a:pt x="702" y="563"/>
                  </a:lnTo>
                  <a:lnTo>
                    <a:pt x="704" y="550"/>
                  </a:lnTo>
                  <a:lnTo>
                    <a:pt x="702" y="531"/>
                  </a:lnTo>
                  <a:lnTo>
                    <a:pt x="692" y="513"/>
                  </a:lnTo>
                  <a:lnTo>
                    <a:pt x="677" y="494"/>
                  </a:lnTo>
                  <a:lnTo>
                    <a:pt x="659" y="481"/>
                  </a:lnTo>
                  <a:lnTo>
                    <a:pt x="637" y="469"/>
                  </a:lnTo>
                  <a:lnTo>
                    <a:pt x="615" y="463"/>
                  </a:lnTo>
                  <a:lnTo>
                    <a:pt x="594" y="464"/>
                  </a:lnTo>
                  <a:lnTo>
                    <a:pt x="576" y="474"/>
                  </a:lnTo>
                  <a:lnTo>
                    <a:pt x="586" y="467"/>
                  </a:lnTo>
                  <a:lnTo>
                    <a:pt x="604" y="460"/>
                  </a:lnTo>
                  <a:lnTo>
                    <a:pt x="626" y="456"/>
                  </a:lnTo>
                  <a:lnTo>
                    <a:pt x="649" y="455"/>
                  </a:lnTo>
                  <a:lnTo>
                    <a:pt x="673" y="459"/>
                  </a:lnTo>
                  <a:lnTo>
                    <a:pt x="695" y="469"/>
                  </a:lnTo>
                  <a:lnTo>
                    <a:pt x="712" y="486"/>
                  </a:lnTo>
                  <a:lnTo>
                    <a:pt x="722" y="512"/>
                  </a:lnTo>
                  <a:lnTo>
                    <a:pt x="735" y="516"/>
                  </a:lnTo>
                  <a:lnTo>
                    <a:pt x="751" y="515"/>
                  </a:lnTo>
                  <a:lnTo>
                    <a:pt x="770" y="508"/>
                  </a:lnTo>
                  <a:lnTo>
                    <a:pt x="788" y="498"/>
                  </a:lnTo>
                  <a:lnTo>
                    <a:pt x="803" y="484"/>
                  </a:lnTo>
                  <a:lnTo>
                    <a:pt x="813" y="468"/>
                  </a:lnTo>
                  <a:lnTo>
                    <a:pt x="817" y="451"/>
                  </a:lnTo>
                  <a:lnTo>
                    <a:pt x="812" y="433"/>
                  </a:lnTo>
                  <a:lnTo>
                    <a:pt x="828" y="428"/>
                  </a:lnTo>
                  <a:lnTo>
                    <a:pt x="841" y="408"/>
                  </a:lnTo>
                  <a:lnTo>
                    <a:pt x="850" y="382"/>
                  </a:lnTo>
                  <a:lnTo>
                    <a:pt x="854" y="351"/>
                  </a:lnTo>
                  <a:lnTo>
                    <a:pt x="849" y="322"/>
                  </a:lnTo>
                  <a:lnTo>
                    <a:pt x="836" y="300"/>
                  </a:lnTo>
                  <a:lnTo>
                    <a:pt x="812" y="291"/>
                  </a:lnTo>
                  <a:lnTo>
                    <a:pt x="778" y="300"/>
                  </a:lnTo>
                  <a:lnTo>
                    <a:pt x="773" y="285"/>
                  </a:lnTo>
                  <a:lnTo>
                    <a:pt x="762" y="275"/>
                  </a:lnTo>
                  <a:lnTo>
                    <a:pt x="743" y="269"/>
                  </a:lnTo>
                  <a:lnTo>
                    <a:pt x="722" y="268"/>
                  </a:lnTo>
                  <a:lnTo>
                    <a:pt x="700" y="272"/>
                  </a:lnTo>
                  <a:lnTo>
                    <a:pt x="682" y="283"/>
                  </a:lnTo>
                  <a:lnTo>
                    <a:pt x="668" y="299"/>
                  </a:lnTo>
                  <a:lnTo>
                    <a:pt x="661" y="323"/>
                  </a:lnTo>
                  <a:lnTo>
                    <a:pt x="657" y="316"/>
                  </a:lnTo>
                  <a:lnTo>
                    <a:pt x="649" y="309"/>
                  </a:lnTo>
                  <a:lnTo>
                    <a:pt x="637" y="303"/>
                  </a:lnTo>
                  <a:lnTo>
                    <a:pt x="624" y="299"/>
                  </a:lnTo>
                  <a:lnTo>
                    <a:pt x="609" y="294"/>
                  </a:lnTo>
                  <a:lnTo>
                    <a:pt x="593" y="292"/>
                  </a:lnTo>
                  <a:lnTo>
                    <a:pt x="576" y="291"/>
                  </a:lnTo>
                  <a:lnTo>
                    <a:pt x="559" y="290"/>
                  </a:lnTo>
                  <a:lnTo>
                    <a:pt x="541" y="291"/>
                  </a:lnTo>
                  <a:lnTo>
                    <a:pt x="524" y="294"/>
                  </a:lnTo>
                  <a:lnTo>
                    <a:pt x="508" y="298"/>
                  </a:lnTo>
                  <a:lnTo>
                    <a:pt x="494" y="303"/>
                  </a:lnTo>
                  <a:lnTo>
                    <a:pt x="482" y="311"/>
                  </a:lnTo>
                  <a:lnTo>
                    <a:pt x="471" y="321"/>
                  </a:lnTo>
                  <a:lnTo>
                    <a:pt x="464" y="332"/>
                  </a:lnTo>
                  <a:lnTo>
                    <a:pt x="460" y="346"/>
                  </a:lnTo>
                  <a:lnTo>
                    <a:pt x="454" y="330"/>
                  </a:lnTo>
                  <a:lnTo>
                    <a:pt x="454" y="315"/>
                  </a:lnTo>
                  <a:lnTo>
                    <a:pt x="459" y="301"/>
                  </a:lnTo>
                  <a:lnTo>
                    <a:pt x="467" y="290"/>
                  </a:lnTo>
                  <a:lnTo>
                    <a:pt x="477" y="282"/>
                  </a:lnTo>
                  <a:lnTo>
                    <a:pt x="487" y="276"/>
                  </a:lnTo>
                  <a:lnTo>
                    <a:pt x="499" y="273"/>
                  </a:lnTo>
                  <a:lnTo>
                    <a:pt x="510" y="276"/>
                  </a:lnTo>
                  <a:lnTo>
                    <a:pt x="515" y="260"/>
                  </a:lnTo>
                  <a:lnTo>
                    <a:pt x="527" y="245"/>
                  </a:lnTo>
                  <a:lnTo>
                    <a:pt x="543" y="231"/>
                  </a:lnTo>
                  <a:lnTo>
                    <a:pt x="563" y="221"/>
                  </a:lnTo>
                  <a:lnTo>
                    <a:pt x="588" y="215"/>
                  </a:lnTo>
                  <a:lnTo>
                    <a:pt x="614" y="215"/>
                  </a:lnTo>
                  <a:lnTo>
                    <a:pt x="642" y="224"/>
                  </a:lnTo>
                  <a:lnTo>
                    <a:pt x="669" y="242"/>
                  </a:lnTo>
                  <a:lnTo>
                    <a:pt x="691" y="252"/>
                  </a:lnTo>
                  <a:lnTo>
                    <a:pt x="718" y="249"/>
                  </a:lnTo>
                  <a:lnTo>
                    <a:pt x="743" y="238"/>
                  </a:lnTo>
                  <a:lnTo>
                    <a:pt x="765" y="222"/>
                  </a:lnTo>
                  <a:lnTo>
                    <a:pt x="779" y="203"/>
                  </a:lnTo>
                  <a:lnTo>
                    <a:pt x="783" y="185"/>
                  </a:lnTo>
                  <a:lnTo>
                    <a:pt x="774" y="172"/>
                  </a:lnTo>
                  <a:lnTo>
                    <a:pt x="747" y="165"/>
                  </a:lnTo>
                  <a:lnTo>
                    <a:pt x="753" y="160"/>
                  </a:lnTo>
                  <a:lnTo>
                    <a:pt x="758" y="154"/>
                  </a:lnTo>
                  <a:lnTo>
                    <a:pt x="762" y="147"/>
                  </a:lnTo>
                  <a:lnTo>
                    <a:pt x="762" y="140"/>
                  </a:lnTo>
                  <a:lnTo>
                    <a:pt x="760" y="133"/>
                  </a:lnTo>
                  <a:lnTo>
                    <a:pt x="757" y="127"/>
                  </a:lnTo>
                  <a:lnTo>
                    <a:pt x="751" y="120"/>
                  </a:lnTo>
                  <a:lnTo>
                    <a:pt x="743" y="116"/>
                  </a:lnTo>
                  <a:lnTo>
                    <a:pt x="733" y="111"/>
                  </a:lnTo>
                  <a:lnTo>
                    <a:pt x="720" y="109"/>
                  </a:lnTo>
                  <a:lnTo>
                    <a:pt x="706" y="108"/>
                  </a:lnTo>
                  <a:lnTo>
                    <a:pt x="689" y="108"/>
                  </a:lnTo>
                  <a:lnTo>
                    <a:pt x="671" y="110"/>
                  </a:lnTo>
                  <a:lnTo>
                    <a:pt x="650" y="115"/>
                  </a:lnTo>
                  <a:lnTo>
                    <a:pt x="627" y="122"/>
                  </a:lnTo>
                  <a:lnTo>
                    <a:pt x="601" y="132"/>
                  </a:lnTo>
                  <a:lnTo>
                    <a:pt x="623" y="119"/>
                  </a:lnTo>
                  <a:lnTo>
                    <a:pt x="642" y="101"/>
                  </a:lnTo>
                  <a:lnTo>
                    <a:pt x="654" y="81"/>
                  </a:lnTo>
                  <a:lnTo>
                    <a:pt x="659" y="62"/>
                  </a:lnTo>
                  <a:lnTo>
                    <a:pt x="656" y="47"/>
                  </a:lnTo>
                  <a:lnTo>
                    <a:pt x="642" y="39"/>
                  </a:lnTo>
                  <a:lnTo>
                    <a:pt x="618" y="40"/>
                  </a:lnTo>
                  <a:lnTo>
                    <a:pt x="581" y="55"/>
                  </a:lnTo>
                  <a:lnTo>
                    <a:pt x="594" y="40"/>
                  </a:lnTo>
                  <a:lnTo>
                    <a:pt x="600" y="28"/>
                  </a:lnTo>
                  <a:lnTo>
                    <a:pt x="598" y="18"/>
                  </a:lnTo>
                  <a:lnTo>
                    <a:pt x="589" y="10"/>
                  </a:lnTo>
                  <a:lnTo>
                    <a:pt x="575" y="4"/>
                  </a:lnTo>
                  <a:lnTo>
                    <a:pt x="558" y="1"/>
                  </a:lnTo>
                  <a:lnTo>
                    <a:pt x="537" y="0"/>
                  </a:lnTo>
                  <a:lnTo>
                    <a:pt x="514" y="1"/>
                  </a:lnTo>
                  <a:lnTo>
                    <a:pt x="491" y="4"/>
                  </a:lnTo>
                  <a:lnTo>
                    <a:pt x="469" y="10"/>
                  </a:lnTo>
                  <a:lnTo>
                    <a:pt x="449" y="18"/>
                  </a:lnTo>
                  <a:lnTo>
                    <a:pt x="432" y="28"/>
                  </a:lnTo>
                  <a:lnTo>
                    <a:pt x="419" y="41"/>
                  </a:lnTo>
                  <a:lnTo>
                    <a:pt x="412" y="57"/>
                  </a:lnTo>
                  <a:lnTo>
                    <a:pt x="412" y="74"/>
                  </a:lnTo>
                  <a:lnTo>
                    <a:pt x="421" y="95"/>
                  </a:lnTo>
                  <a:lnTo>
                    <a:pt x="423" y="101"/>
                  </a:lnTo>
                  <a:lnTo>
                    <a:pt x="423" y="108"/>
                  </a:lnTo>
                  <a:lnTo>
                    <a:pt x="421" y="115"/>
                  </a:lnTo>
                  <a:lnTo>
                    <a:pt x="417" y="122"/>
                  </a:lnTo>
                  <a:lnTo>
                    <a:pt x="411" y="128"/>
                  </a:lnTo>
                  <a:lnTo>
                    <a:pt x="406" y="135"/>
                  </a:lnTo>
                  <a:lnTo>
                    <a:pt x="399" y="140"/>
                  </a:lnTo>
                  <a:lnTo>
                    <a:pt x="393" y="145"/>
                  </a:lnTo>
                  <a:close/>
                </a:path>
              </a:pathLst>
            </a:custGeom>
            <a:solidFill>
              <a:srgbClr val="007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43" name="Freeform 63"/>
            <p:cNvSpPr>
              <a:spLocks/>
            </p:cNvSpPr>
            <p:nvPr/>
          </p:nvSpPr>
          <p:spPr bwMode="auto">
            <a:xfrm>
              <a:off x="3033" y="1505"/>
              <a:ext cx="1125" cy="308"/>
            </a:xfrm>
            <a:custGeom>
              <a:avLst/>
              <a:gdLst>
                <a:gd name="T0" fmla="*/ 562 w 2252"/>
                <a:gd name="T1" fmla="*/ 154 h 615"/>
                <a:gd name="T2" fmla="*/ 561 w 2252"/>
                <a:gd name="T3" fmla="*/ 34 h 615"/>
                <a:gd name="T4" fmla="*/ 555 w 2252"/>
                <a:gd name="T5" fmla="*/ 28 h 615"/>
                <a:gd name="T6" fmla="*/ 547 w 2252"/>
                <a:gd name="T7" fmla="*/ 19 h 615"/>
                <a:gd name="T8" fmla="*/ 541 w 2252"/>
                <a:gd name="T9" fmla="*/ 13 h 615"/>
                <a:gd name="T10" fmla="*/ 540 w 2252"/>
                <a:gd name="T11" fmla="*/ 11 h 615"/>
                <a:gd name="T12" fmla="*/ 540 w 2252"/>
                <a:gd name="T13" fmla="*/ 2 h 615"/>
                <a:gd name="T14" fmla="*/ 532 w 2252"/>
                <a:gd name="T15" fmla="*/ 0 h 615"/>
                <a:gd name="T16" fmla="*/ 485 w 2252"/>
                <a:gd name="T17" fmla="*/ 9 h 615"/>
                <a:gd name="T18" fmla="*/ 470 w 2252"/>
                <a:gd name="T19" fmla="*/ 30 h 615"/>
                <a:gd name="T20" fmla="*/ 442 w 2252"/>
                <a:gd name="T21" fmla="*/ 54 h 615"/>
                <a:gd name="T22" fmla="*/ 455 w 2252"/>
                <a:gd name="T23" fmla="*/ 33 h 615"/>
                <a:gd name="T24" fmla="*/ 395 w 2252"/>
                <a:gd name="T25" fmla="*/ 16 h 615"/>
                <a:gd name="T26" fmla="*/ 385 w 2252"/>
                <a:gd name="T27" fmla="*/ 10 h 615"/>
                <a:gd name="T28" fmla="*/ 377 w 2252"/>
                <a:gd name="T29" fmla="*/ 16 h 615"/>
                <a:gd name="T30" fmla="*/ 303 w 2252"/>
                <a:gd name="T31" fmla="*/ 51 h 615"/>
                <a:gd name="T32" fmla="*/ 298 w 2252"/>
                <a:gd name="T33" fmla="*/ 26 h 615"/>
                <a:gd name="T34" fmla="*/ 290 w 2252"/>
                <a:gd name="T35" fmla="*/ 14 h 615"/>
                <a:gd name="T36" fmla="*/ 280 w 2252"/>
                <a:gd name="T37" fmla="*/ 16 h 615"/>
                <a:gd name="T38" fmla="*/ 270 w 2252"/>
                <a:gd name="T39" fmla="*/ 35 h 615"/>
                <a:gd name="T40" fmla="*/ 227 w 2252"/>
                <a:gd name="T41" fmla="*/ 32 h 615"/>
                <a:gd name="T42" fmla="*/ 182 w 2252"/>
                <a:gd name="T43" fmla="*/ 31 h 615"/>
                <a:gd name="T44" fmla="*/ 141 w 2252"/>
                <a:gd name="T45" fmla="*/ 51 h 615"/>
                <a:gd name="T46" fmla="*/ 134 w 2252"/>
                <a:gd name="T47" fmla="*/ 44 h 615"/>
                <a:gd name="T48" fmla="*/ 132 w 2252"/>
                <a:gd name="T49" fmla="*/ 28 h 615"/>
                <a:gd name="T50" fmla="*/ 128 w 2252"/>
                <a:gd name="T51" fmla="*/ 16 h 615"/>
                <a:gd name="T52" fmla="*/ 124 w 2252"/>
                <a:gd name="T53" fmla="*/ 16 h 615"/>
                <a:gd name="T54" fmla="*/ 120 w 2252"/>
                <a:gd name="T55" fmla="*/ 18 h 615"/>
                <a:gd name="T56" fmla="*/ 116 w 2252"/>
                <a:gd name="T57" fmla="*/ 13 h 615"/>
                <a:gd name="T58" fmla="*/ 111 w 2252"/>
                <a:gd name="T59" fmla="*/ 13 h 615"/>
                <a:gd name="T60" fmla="*/ 107 w 2252"/>
                <a:gd name="T61" fmla="*/ 22 h 615"/>
                <a:gd name="T62" fmla="*/ 103 w 2252"/>
                <a:gd name="T63" fmla="*/ 30 h 615"/>
                <a:gd name="T64" fmla="*/ 99 w 2252"/>
                <a:gd name="T65" fmla="*/ 41 h 615"/>
                <a:gd name="T66" fmla="*/ 90 w 2252"/>
                <a:gd name="T67" fmla="*/ 52 h 615"/>
                <a:gd name="T68" fmla="*/ 79 w 2252"/>
                <a:gd name="T69" fmla="*/ 27 h 615"/>
                <a:gd name="T70" fmla="*/ 32 w 2252"/>
                <a:gd name="T71" fmla="*/ 14 h 615"/>
                <a:gd name="T72" fmla="*/ 18 w 2252"/>
                <a:gd name="T73" fmla="*/ 54 h 615"/>
                <a:gd name="T74" fmla="*/ 0 w 2252"/>
                <a:gd name="T75" fmla="*/ 154 h 61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2252"/>
                <a:gd name="T115" fmla="*/ 0 h 615"/>
                <a:gd name="T116" fmla="*/ 2252 w 2252"/>
                <a:gd name="T117" fmla="*/ 615 h 61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2252" h="615">
                  <a:moveTo>
                    <a:pt x="0" y="615"/>
                  </a:moveTo>
                  <a:lnTo>
                    <a:pt x="2252" y="615"/>
                  </a:lnTo>
                  <a:lnTo>
                    <a:pt x="2252" y="138"/>
                  </a:lnTo>
                  <a:lnTo>
                    <a:pt x="2248" y="134"/>
                  </a:lnTo>
                  <a:lnTo>
                    <a:pt x="2238" y="123"/>
                  </a:lnTo>
                  <a:lnTo>
                    <a:pt x="2223" y="109"/>
                  </a:lnTo>
                  <a:lnTo>
                    <a:pt x="2207" y="92"/>
                  </a:lnTo>
                  <a:lnTo>
                    <a:pt x="2190" y="74"/>
                  </a:lnTo>
                  <a:lnTo>
                    <a:pt x="2176" y="61"/>
                  </a:lnTo>
                  <a:lnTo>
                    <a:pt x="2165" y="50"/>
                  </a:lnTo>
                  <a:lnTo>
                    <a:pt x="2162" y="48"/>
                  </a:lnTo>
                  <a:lnTo>
                    <a:pt x="2162" y="42"/>
                  </a:lnTo>
                  <a:lnTo>
                    <a:pt x="2162" y="25"/>
                  </a:lnTo>
                  <a:lnTo>
                    <a:pt x="2162" y="8"/>
                  </a:lnTo>
                  <a:lnTo>
                    <a:pt x="2162" y="0"/>
                  </a:lnTo>
                  <a:lnTo>
                    <a:pt x="2132" y="0"/>
                  </a:lnTo>
                  <a:lnTo>
                    <a:pt x="2132" y="33"/>
                  </a:lnTo>
                  <a:lnTo>
                    <a:pt x="1944" y="33"/>
                  </a:lnTo>
                  <a:lnTo>
                    <a:pt x="1858" y="120"/>
                  </a:lnTo>
                  <a:lnTo>
                    <a:pt x="1882" y="120"/>
                  </a:lnTo>
                  <a:lnTo>
                    <a:pt x="1882" y="214"/>
                  </a:lnTo>
                  <a:lnTo>
                    <a:pt x="1772" y="214"/>
                  </a:lnTo>
                  <a:lnTo>
                    <a:pt x="1772" y="132"/>
                  </a:lnTo>
                  <a:lnTo>
                    <a:pt x="1821" y="132"/>
                  </a:lnTo>
                  <a:lnTo>
                    <a:pt x="1776" y="63"/>
                  </a:lnTo>
                  <a:lnTo>
                    <a:pt x="1581" y="63"/>
                  </a:lnTo>
                  <a:lnTo>
                    <a:pt x="1581" y="39"/>
                  </a:lnTo>
                  <a:lnTo>
                    <a:pt x="1542" y="39"/>
                  </a:lnTo>
                  <a:lnTo>
                    <a:pt x="1542" y="63"/>
                  </a:lnTo>
                  <a:lnTo>
                    <a:pt x="1512" y="63"/>
                  </a:lnTo>
                  <a:lnTo>
                    <a:pt x="1454" y="204"/>
                  </a:lnTo>
                  <a:lnTo>
                    <a:pt x="1214" y="204"/>
                  </a:lnTo>
                  <a:lnTo>
                    <a:pt x="1208" y="147"/>
                  </a:lnTo>
                  <a:lnTo>
                    <a:pt x="1196" y="103"/>
                  </a:lnTo>
                  <a:lnTo>
                    <a:pt x="1180" y="72"/>
                  </a:lnTo>
                  <a:lnTo>
                    <a:pt x="1162" y="55"/>
                  </a:lnTo>
                  <a:lnTo>
                    <a:pt x="1141" y="51"/>
                  </a:lnTo>
                  <a:lnTo>
                    <a:pt x="1120" y="64"/>
                  </a:lnTo>
                  <a:lnTo>
                    <a:pt x="1099" y="92"/>
                  </a:lnTo>
                  <a:lnTo>
                    <a:pt x="1082" y="137"/>
                  </a:lnTo>
                  <a:lnTo>
                    <a:pt x="1012" y="0"/>
                  </a:lnTo>
                  <a:lnTo>
                    <a:pt x="909" y="126"/>
                  </a:lnTo>
                  <a:lnTo>
                    <a:pt x="824" y="5"/>
                  </a:lnTo>
                  <a:lnTo>
                    <a:pt x="728" y="123"/>
                  </a:lnTo>
                  <a:lnTo>
                    <a:pt x="566" y="123"/>
                  </a:lnTo>
                  <a:lnTo>
                    <a:pt x="566" y="204"/>
                  </a:lnTo>
                  <a:lnTo>
                    <a:pt x="538" y="208"/>
                  </a:lnTo>
                  <a:lnTo>
                    <a:pt x="537" y="176"/>
                  </a:lnTo>
                  <a:lnTo>
                    <a:pt x="534" y="141"/>
                  </a:lnTo>
                  <a:lnTo>
                    <a:pt x="529" y="110"/>
                  </a:lnTo>
                  <a:lnTo>
                    <a:pt x="522" y="83"/>
                  </a:lnTo>
                  <a:lnTo>
                    <a:pt x="514" y="64"/>
                  </a:lnTo>
                  <a:lnTo>
                    <a:pt x="505" y="56"/>
                  </a:lnTo>
                  <a:lnTo>
                    <a:pt x="496" y="63"/>
                  </a:lnTo>
                  <a:lnTo>
                    <a:pt x="485" y="88"/>
                  </a:lnTo>
                  <a:lnTo>
                    <a:pt x="481" y="71"/>
                  </a:lnTo>
                  <a:lnTo>
                    <a:pt x="474" y="57"/>
                  </a:lnTo>
                  <a:lnTo>
                    <a:pt x="466" y="49"/>
                  </a:lnTo>
                  <a:lnTo>
                    <a:pt x="455" y="47"/>
                  </a:lnTo>
                  <a:lnTo>
                    <a:pt x="446" y="51"/>
                  </a:lnTo>
                  <a:lnTo>
                    <a:pt x="437" y="65"/>
                  </a:lnTo>
                  <a:lnTo>
                    <a:pt x="430" y="88"/>
                  </a:lnTo>
                  <a:lnTo>
                    <a:pt x="427" y="123"/>
                  </a:lnTo>
                  <a:lnTo>
                    <a:pt x="415" y="119"/>
                  </a:lnTo>
                  <a:lnTo>
                    <a:pt x="405" y="132"/>
                  </a:lnTo>
                  <a:lnTo>
                    <a:pt x="399" y="163"/>
                  </a:lnTo>
                  <a:lnTo>
                    <a:pt x="397" y="208"/>
                  </a:lnTo>
                  <a:lnTo>
                    <a:pt x="363" y="208"/>
                  </a:lnTo>
                  <a:lnTo>
                    <a:pt x="363" y="153"/>
                  </a:lnTo>
                  <a:lnTo>
                    <a:pt x="317" y="107"/>
                  </a:lnTo>
                  <a:lnTo>
                    <a:pt x="180" y="107"/>
                  </a:lnTo>
                  <a:lnTo>
                    <a:pt x="128" y="55"/>
                  </a:lnTo>
                  <a:lnTo>
                    <a:pt x="74" y="135"/>
                  </a:lnTo>
                  <a:lnTo>
                    <a:pt x="74" y="216"/>
                  </a:lnTo>
                  <a:lnTo>
                    <a:pt x="2" y="216"/>
                  </a:lnTo>
                  <a:lnTo>
                    <a:pt x="0" y="615"/>
                  </a:lnTo>
                  <a:close/>
                </a:path>
              </a:pathLst>
            </a:custGeom>
            <a:solidFill>
              <a:srgbClr val="D8C6A5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44" name="Freeform 64"/>
            <p:cNvSpPr>
              <a:spLocks/>
            </p:cNvSpPr>
            <p:nvPr/>
          </p:nvSpPr>
          <p:spPr bwMode="auto">
            <a:xfrm>
              <a:off x="3058" y="1494"/>
              <a:ext cx="176" cy="319"/>
            </a:xfrm>
            <a:custGeom>
              <a:avLst/>
              <a:gdLst>
                <a:gd name="T0" fmla="*/ 38 w 351"/>
                <a:gd name="T1" fmla="*/ 1 h 638"/>
                <a:gd name="T2" fmla="*/ 30 w 351"/>
                <a:gd name="T3" fmla="*/ 12 h 638"/>
                <a:gd name="T4" fmla="*/ 24 w 351"/>
                <a:gd name="T5" fmla="*/ 29 h 638"/>
                <a:gd name="T6" fmla="*/ 21 w 351"/>
                <a:gd name="T7" fmla="*/ 46 h 638"/>
                <a:gd name="T8" fmla="*/ 19 w 351"/>
                <a:gd name="T9" fmla="*/ 48 h 638"/>
                <a:gd name="T10" fmla="*/ 17 w 351"/>
                <a:gd name="T11" fmla="*/ 37 h 638"/>
                <a:gd name="T12" fmla="*/ 12 w 351"/>
                <a:gd name="T13" fmla="*/ 47 h 638"/>
                <a:gd name="T14" fmla="*/ 8 w 351"/>
                <a:gd name="T15" fmla="*/ 67 h 638"/>
                <a:gd name="T16" fmla="*/ 8 w 351"/>
                <a:gd name="T17" fmla="*/ 80 h 638"/>
                <a:gd name="T18" fmla="*/ 12 w 351"/>
                <a:gd name="T19" fmla="*/ 89 h 638"/>
                <a:gd name="T20" fmla="*/ 12 w 351"/>
                <a:gd name="T21" fmla="*/ 90 h 638"/>
                <a:gd name="T22" fmla="*/ 7 w 351"/>
                <a:gd name="T23" fmla="*/ 87 h 638"/>
                <a:gd name="T24" fmla="*/ 4 w 351"/>
                <a:gd name="T25" fmla="*/ 85 h 638"/>
                <a:gd name="T26" fmla="*/ 3 w 351"/>
                <a:gd name="T27" fmla="*/ 84 h 638"/>
                <a:gd name="T28" fmla="*/ 2 w 351"/>
                <a:gd name="T29" fmla="*/ 91 h 638"/>
                <a:gd name="T30" fmla="*/ 0 w 351"/>
                <a:gd name="T31" fmla="*/ 113 h 638"/>
                <a:gd name="T32" fmla="*/ 2 w 351"/>
                <a:gd name="T33" fmla="*/ 137 h 638"/>
                <a:gd name="T34" fmla="*/ 10 w 351"/>
                <a:gd name="T35" fmla="*/ 155 h 638"/>
                <a:gd name="T36" fmla="*/ 18 w 351"/>
                <a:gd name="T37" fmla="*/ 160 h 638"/>
                <a:gd name="T38" fmla="*/ 25 w 351"/>
                <a:gd name="T39" fmla="*/ 160 h 638"/>
                <a:gd name="T40" fmla="*/ 34 w 351"/>
                <a:gd name="T41" fmla="*/ 160 h 638"/>
                <a:gd name="T42" fmla="*/ 44 w 351"/>
                <a:gd name="T43" fmla="*/ 160 h 638"/>
                <a:gd name="T44" fmla="*/ 54 w 351"/>
                <a:gd name="T45" fmla="*/ 160 h 638"/>
                <a:gd name="T46" fmla="*/ 63 w 351"/>
                <a:gd name="T47" fmla="*/ 160 h 638"/>
                <a:gd name="T48" fmla="*/ 71 w 351"/>
                <a:gd name="T49" fmla="*/ 160 h 638"/>
                <a:gd name="T50" fmla="*/ 75 w 351"/>
                <a:gd name="T51" fmla="*/ 160 h 638"/>
                <a:gd name="T52" fmla="*/ 79 w 351"/>
                <a:gd name="T53" fmla="*/ 156 h 638"/>
                <a:gd name="T54" fmla="*/ 84 w 351"/>
                <a:gd name="T55" fmla="*/ 141 h 638"/>
                <a:gd name="T56" fmla="*/ 88 w 351"/>
                <a:gd name="T57" fmla="*/ 122 h 638"/>
                <a:gd name="T58" fmla="*/ 88 w 351"/>
                <a:gd name="T59" fmla="*/ 106 h 638"/>
                <a:gd name="T60" fmla="*/ 86 w 351"/>
                <a:gd name="T61" fmla="*/ 104 h 638"/>
                <a:gd name="T62" fmla="*/ 83 w 351"/>
                <a:gd name="T63" fmla="*/ 110 h 638"/>
                <a:gd name="T64" fmla="*/ 80 w 351"/>
                <a:gd name="T65" fmla="*/ 115 h 638"/>
                <a:gd name="T66" fmla="*/ 77 w 351"/>
                <a:gd name="T67" fmla="*/ 119 h 638"/>
                <a:gd name="T68" fmla="*/ 78 w 351"/>
                <a:gd name="T69" fmla="*/ 116 h 638"/>
                <a:gd name="T70" fmla="*/ 81 w 351"/>
                <a:gd name="T71" fmla="*/ 103 h 638"/>
                <a:gd name="T72" fmla="*/ 82 w 351"/>
                <a:gd name="T73" fmla="*/ 85 h 638"/>
                <a:gd name="T74" fmla="*/ 78 w 351"/>
                <a:gd name="T75" fmla="*/ 64 h 638"/>
                <a:gd name="T76" fmla="*/ 74 w 351"/>
                <a:gd name="T77" fmla="*/ 55 h 638"/>
                <a:gd name="T78" fmla="*/ 72 w 351"/>
                <a:gd name="T79" fmla="*/ 61 h 638"/>
                <a:gd name="T80" fmla="*/ 68 w 351"/>
                <a:gd name="T81" fmla="*/ 67 h 638"/>
                <a:gd name="T82" fmla="*/ 65 w 351"/>
                <a:gd name="T83" fmla="*/ 71 h 638"/>
                <a:gd name="T84" fmla="*/ 66 w 351"/>
                <a:gd name="T85" fmla="*/ 67 h 638"/>
                <a:gd name="T86" fmla="*/ 66 w 351"/>
                <a:gd name="T87" fmla="*/ 52 h 638"/>
                <a:gd name="T88" fmla="*/ 65 w 351"/>
                <a:gd name="T89" fmla="*/ 35 h 638"/>
                <a:gd name="T90" fmla="*/ 60 w 351"/>
                <a:gd name="T91" fmla="*/ 18 h 638"/>
                <a:gd name="T92" fmla="*/ 57 w 351"/>
                <a:gd name="T93" fmla="*/ 19 h 638"/>
                <a:gd name="T94" fmla="*/ 54 w 351"/>
                <a:gd name="T95" fmla="*/ 27 h 638"/>
                <a:gd name="T96" fmla="*/ 53 w 351"/>
                <a:gd name="T97" fmla="*/ 24 h 638"/>
                <a:gd name="T98" fmla="*/ 50 w 351"/>
                <a:gd name="T99" fmla="*/ 15 h 638"/>
                <a:gd name="T100" fmla="*/ 46 w 351"/>
                <a:gd name="T101" fmla="*/ 6 h 638"/>
                <a:gd name="T102" fmla="*/ 42 w 351"/>
                <a:gd name="T103" fmla="*/ 1 h 63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351"/>
                <a:gd name="T157" fmla="*/ 0 h 638"/>
                <a:gd name="T158" fmla="*/ 351 w 351"/>
                <a:gd name="T159" fmla="*/ 638 h 63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351" h="638">
                  <a:moveTo>
                    <a:pt x="166" y="0"/>
                  </a:moveTo>
                  <a:lnTo>
                    <a:pt x="150" y="4"/>
                  </a:lnTo>
                  <a:lnTo>
                    <a:pt x="134" y="22"/>
                  </a:lnTo>
                  <a:lnTo>
                    <a:pt x="119" y="48"/>
                  </a:lnTo>
                  <a:lnTo>
                    <a:pt x="106" y="81"/>
                  </a:lnTo>
                  <a:lnTo>
                    <a:pt x="95" y="118"/>
                  </a:lnTo>
                  <a:lnTo>
                    <a:pt x="86" y="154"/>
                  </a:lnTo>
                  <a:lnTo>
                    <a:pt x="82" y="186"/>
                  </a:lnTo>
                  <a:lnTo>
                    <a:pt x="81" y="211"/>
                  </a:lnTo>
                  <a:lnTo>
                    <a:pt x="74" y="192"/>
                  </a:lnTo>
                  <a:lnTo>
                    <a:pt x="69" y="168"/>
                  </a:lnTo>
                  <a:lnTo>
                    <a:pt x="65" y="148"/>
                  </a:lnTo>
                  <a:lnTo>
                    <a:pt x="63" y="140"/>
                  </a:lnTo>
                  <a:lnTo>
                    <a:pt x="46" y="188"/>
                  </a:lnTo>
                  <a:lnTo>
                    <a:pt x="35" y="230"/>
                  </a:lnTo>
                  <a:lnTo>
                    <a:pt x="30" y="267"/>
                  </a:lnTo>
                  <a:lnTo>
                    <a:pt x="29" y="298"/>
                  </a:lnTo>
                  <a:lnTo>
                    <a:pt x="31" y="323"/>
                  </a:lnTo>
                  <a:lnTo>
                    <a:pt x="38" y="343"/>
                  </a:lnTo>
                  <a:lnTo>
                    <a:pt x="46" y="359"/>
                  </a:lnTo>
                  <a:lnTo>
                    <a:pt x="55" y="369"/>
                  </a:lnTo>
                  <a:lnTo>
                    <a:pt x="45" y="362"/>
                  </a:lnTo>
                  <a:lnTo>
                    <a:pt x="36" y="356"/>
                  </a:lnTo>
                  <a:lnTo>
                    <a:pt x="28" y="351"/>
                  </a:lnTo>
                  <a:lnTo>
                    <a:pt x="21" y="345"/>
                  </a:lnTo>
                  <a:lnTo>
                    <a:pt x="15" y="341"/>
                  </a:lnTo>
                  <a:lnTo>
                    <a:pt x="12" y="338"/>
                  </a:lnTo>
                  <a:lnTo>
                    <a:pt x="9" y="336"/>
                  </a:lnTo>
                  <a:lnTo>
                    <a:pt x="8" y="334"/>
                  </a:lnTo>
                  <a:lnTo>
                    <a:pt x="5" y="367"/>
                  </a:lnTo>
                  <a:lnTo>
                    <a:pt x="1" y="407"/>
                  </a:lnTo>
                  <a:lnTo>
                    <a:pt x="0" y="453"/>
                  </a:lnTo>
                  <a:lnTo>
                    <a:pt x="1" y="499"/>
                  </a:lnTo>
                  <a:lnTo>
                    <a:pt x="7" y="545"/>
                  </a:lnTo>
                  <a:lnTo>
                    <a:pt x="18" y="585"/>
                  </a:lnTo>
                  <a:lnTo>
                    <a:pt x="37" y="618"/>
                  </a:lnTo>
                  <a:lnTo>
                    <a:pt x="65" y="638"/>
                  </a:lnTo>
                  <a:lnTo>
                    <a:pt x="71" y="638"/>
                  </a:lnTo>
                  <a:lnTo>
                    <a:pt x="83" y="638"/>
                  </a:lnTo>
                  <a:lnTo>
                    <a:pt x="97" y="638"/>
                  </a:lnTo>
                  <a:lnTo>
                    <a:pt x="114" y="638"/>
                  </a:lnTo>
                  <a:lnTo>
                    <a:pt x="133" y="638"/>
                  </a:lnTo>
                  <a:lnTo>
                    <a:pt x="152" y="638"/>
                  </a:lnTo>
                  <a:lnTo>
                    <a:pt x="173" y="638"/>
                  </a:lnTo>
                  <a:lnTo>
                    <a:pt x="194" y="638"/>
                  </a:lnTo>
                  <a:lnTo>
                    <a:pt x="214" y="638"/>
                  </a:lnTo>
                  <a:lnTo>
                    <a:pt x="234" y="638"/>
                  </a:lnTo>
                  <a:lnTo>
                    <a:pt x="252" y="638"/>
                  </a:lnTo>
                  <a:lnTo>
                    <a:pt x="268" y="638"/>
                  </a:lnTo>
                  <a:lnTo>
                    <a:pt x="282" y="638"/>
                  </a:lnTo>
                  <a:lnTo>
                    <a:pt x="293" y="638"/>
                  </a:lnTo>
                  <a:lnTo>
                    <a:pt x="300" y="638"/>
                  </a:lnTo>
                  <a:lnTo>
                    <a:pt x="302" y="638"/>
                  </a:lnTo>
                  <a:lnTo>
                    <a:pt x="315" y="621"/>
                  </a:lnTo>
                  <a:lnTo>
                    <a:pt x="326" y="594"/>
                  </a:lnTo>
                  <a:lnTo>
                    <a:pt x="336" y="562"/>
                  </a:lnTo>
                  <a:lnTo>
                    <a:pt x="345" y="527"/>
                  </a:lnTo>
                  <a:lnTo>
                    <a:pt x="349" y="491"/>
                  </a:lnTo>
                  <a:lnTo>
                    <a:pt x="351" y="456"/>
                  </a:lnTo>
                  <a:lnTo>
                    <a:pt x="350" y="427"/>
                  </a:lnTo>
                  <a:lnTo>
                    <a:pt x="345" y="402"/>
                  </a:lnTo>
                  <a:lnTo>
                    <a:pt x="342" y="416"/>
                  </a:lnTo>
                  <a:lnTo>
                    <a:pt x="338" y="430"/>
                  </a:lnTo>
                  <a:lnTo>
                    <a:pt x="332" y="441"/>
                  </a:lnTo>
                  <a:lnTo>
                    <a:pt x="326" y="453"/>
                  </a:lnTo>
                  <a:lnTo>
                    <a:pt x="319" y="462"/>
                  </a:lnTo>
                  <a:lnTo>
                    <a:pt x="313" y="469"/>
                  </a:lnTo>
                  <a:lnTo>
                    <a:pt x="308" y="476"/>
                  </a:lnTo>
                  <a:lnTo>
                    <a:pt x="302" y="479"/>
                  </a:lnTo>
                  <a:lnTo>
                    <a:pt x="309" y="464"/>
                  </a:lnTo>
                  <a:lnTo>
                    <a:pt x="317" y="441"/>
                  </a:lnTo>
                  <a:lnTo>
                    <a:pt x="323" y="413"/>
                  </a:lnTo>
                  <a:lnTo>
                    <a:pt x="327" y="379"/>
                  </a:lnTo>
                  <a:lnTo>
                    <a:pt x="328" y="341"/>
                  </a:lnTo>
                  <a:lnTo>
                    <a:pt x="324" y="300"/>
                  </a:lnTo>
                  <a:lnTo>
                    <a:pt x="312" y="256"/>
                  </a:lnTo>
                  <a:lnTo>
                    <a:pt x="293" y="211"/>
                  </a:lnTo>
                  <a:lnTo>
                    <a:pt x="293" y="222"/>
                  </a:lnTo>
                  <a:lnTo>
                    <a:pt x="289" y="234"/>
                  </a:lnTo>
                  <a:lnTo>
                    <a:pt x="285" y="246"/>
                  </a:lnTo>
                  <a:lnTo>
                    <a:pt x="278" y="257"/>
                  </a:lnTo>
                  <a:lnTo>
                    <a:pt x="271" y="268"/>
                  </a:lnTo>
                  <a:lnTo>
                    <a:pt x="265" y="276"/>
                  </a:lnTo>
                  <a:lnTo>
                    <a:pt x="260" y="282"/>
                  </a:lnTo>
                  <a:lnTo>
                    <a:pt x="259" y="284"/>
                  </a:lnTo>
                  <a:lnTo>
                    <a:pt x="262" y="267"/>
                  </a:lnTo>
                  <a:lnTo>
                    <a:pt x="263" y="240"/>
                  </a:lnTo>
                  <a:lnTo>
                    <a:pt x="263" y="208"/>
                  </a:lnTo>
                  <a:lnTo>
                    <a:pt x="262" y="172"/>
                  </a:lnTo>
                  <a:lnTo>
                    <a:pt x="257" y="137"/>
                  </a:lnTo>
                  <a:lnTo>
                    <a:pt x="249" y="102"/>
                  </a:lnTo>
                  <a:lnTo>
                    <a:pt x="239" y="72"/>
                  </a:lnTo>
                  <a:lnTo>
                    <a:pt x="225" y="50"/>
                  </a:lnTo>
                  <a:lnTo>
                    <a:pt x="225" y="73"/>
                  </a:lnTo>
                  <a:lnTo>
                    <a:pt x="220" y="94"/>
                  </a:lnTo>
                  <a:lnTo>
                    <a:pt x="214" y="109"/>
                  </a:lnTo>
                  <a:lnTo>
                    <a:pt x="212" y="115"/>
                  </a:lnTo>
                  <a:lnTo>
                    <a:pt x="210" y="99"/>
                  </a:lnTo>
                  <a:lnTo>
                    <a:pt x="205" y="80"/>
                  </a:lnTo>
                  <a:lnTo>
                    <a:pt x="197" y="61"/>
                  </a:lnTo>
                  <a:lnTo>
                    <a:pt x="189" y="42"/>
                  </a:lnTo>
                  <a:lnTo>
                    <a:pt x="181" y="26"/>
                  </a:lnTo>
                  <a:lnTo>
                    <a:pt x="173" y="12"/>
                  </a:lnTo>
                  <a:lnTo>
                    <a:pt x="168" y="3"/>
                  </a:lnTo>
                  <a:lnTo>
                    <a:pt x="166" y="0"/>
                  </a:lnTo>
                  <a:close/>
                </a:path>
              </a:pathLst>
            </a:custGeom>
            <a:solidFill>
              <a:srgbClr val="007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45" name="Freeform 65"/>
            <p:cNvSpPr>
              <a:spLocks/>
            </p:cNvSpPr>
            <p:nvPr/>
          </p:nvSpPr>
          <p:spPr bwMode="auto">
            <a:xfrm>
              <a:off x="3127" y="1589"/>
              <a:ext cx="379" cy="224"/>
            </a:xfrm>
            <a:custGeom>
              <a:avLst/>
              <a:gdLst>
                <a:gd name="T0" fmla="*/ 0 w 758"/>
                <a:gd name="T1" fmla="*/ 57 h 449"/>
                <a:gd name="T2" fmla="*/ 38 w 758"/>
                <a:gd name="T3" fmla="*/ 0 h 449"/>
                <a:gd name="T4" fmla="*/ 75 w 758"/>
                <a:gd name="T5" fmla="*/ 57 h 449"/>
                <a:gd name="T6" fmla="*/ 190 w 758"/>
                <a:gd name="T7" fmla="*/ 57 h 449"/>
                <a:gd name="T8" fmla="*/ 190 w 758"/>
                <a:gd name="T9" fmla="*/ 112 h 449"/>
                <a:gd name="T10" fmla="*/ 0 w 758"/>
                <a:gd name="T11" fmla="*/ 112 h 449"/>
                <a:gd name="T12" fmla="*/ 0 w 758"/>
                <a:gd name="T13" fmla="*/ 57 h 449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758"/>
                <a:gd name="T22" fmla="*/ 0 h 449"/>
                <a:gd name="T23" fmla="*/ 758 w 758"/>
                <a:gd name="T24" fmla="*/ 449 h 449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758" h="449">
                  <a:moveTo>
                    <a:pt x="0" y="228"/>
                  </a:moveTo>
                  <a:lnTo>
                    <a:pt x="150" y="0"/>
                  </a:lnTo>
                  <a:lnTo>
                    <a:pt x="299" y="228"/>
                  </a:lnTo>
                  <a:lnTo>
                    <a:pt x="758" y="228"/>
                  </a:lnTo>
                  <a:lnTo>
                    <a:pt x="758" y="449"/>
                  </a:lnTo>
                  <a:lnTo>
                    <a:pt x="0" y="449"/>
                  </a:lnTo>
                  <a:lnTo>
                    <a:pt x="0" y="228"/>
                  </a:lnTo>
                  <a:close/>
                </a:path>
              </a:pathLst>
            </a:custGeom>
            <a:solidFill>
              <a:srgbClr val="B2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46" name="Freeform 66"/>
            <p:cNvSpPr>
              <a:spLocks/>
            </p:cNvSpPr>
            <p:nvPr/>
          </p:nvSpPr>
          <p:spPr bwMode="auto">
            <a:xfrm>
              <a:off x="3124" y="1570"/>
              <a:ext cx="386" cy="133"/>
            </a:xfrm>
            <a:custGeom>
              <a:avLst/>
              <a:gdLst>
                <a:gd name="T0" fmla="*/ 191 w 770"/>
                <a:gd name="T1" fmla="*/ 67 h 264"/>
                <a:gd name="T2" fmla="*/ 76 w 770"/>
                <a:gd name="T3" fmla="*/ 67 h 264"/>
                <a:gd name="T4" fmla="*/ 39 w 770"/>
                <a:gd name="T5" fmla="*/ 9 h 264"/>
                <a:gd name="T6" fmla="*/ 2 w 770"/>
                <a:gd name="T7" fmla="*/ 67 h 264"/>
                <a:gd name="T8" fmla="*/ 0 w 770"/>
                <a:gd name="T9" fmla="*/ 60 h 264"/>
                <a:gd name="T10" fmla="*/ 39 w 770"/>
                <a:gd name="T11" fmla="*/ 0 h 264"/>
                <a:gd name="T12" fmla="*/ 78 w 770"/>
                <a:gd name="T13" fmla="*/ 60 h 264"/>
                <a:gd name="T14" fmla="*/ 194 w 770"/>
                <a:gd name="T15" fmla="*/ 60 h 264"/>
                <a:gd name="T16" fmla="*/ 191 w 770"/>
                <a:gd name="T17" fmla="*/ 67 h 2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770"/>
                <a:gd name="T28" fmla="*/ 0 h 264"/>
                <a:gd name="T29" fmla="*/ 770 w 770"/>
                <a:gd name="T30" fmla="*/ 264 h 2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770" h="264">
                  <a:moveTo>
                    <a:pt x="763" y="264"/>
                  </a:moveTo>
                  <a:lnTo>
                    <a:pt x="304" y="264"/>
                  </a:lnTo>
                  <a:lnTo>
                    <a:pt x="155" y="36"/>
                  </a:lnTo>
                  <a:lnTo>
                    <a:pt x="5" y="264"/>
                  </a:lnTo>
                  <a:lnTo>
                    <a:pt x="0" y="237"/>
                  </a:lnTo>
                  <a:lnTo>
                    <a:pt x="155" y="0"/>
                  </a:lnTo>
                  <a:lnTo>
                    <a:pt x="309" y="237"/>
                  </a:lnTo>
                  <a:lnTo>
                    <a:pt x="770" y="237"/>
                  </a:lnTo>
                  <a:lnTo>
                    <a:pt x="763" y="26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47" name="Rectangle 67"/>
            <p:cNvSpPr>
              <a:spLocks noChangeArrowheads="1"/>
            </p:cNvSpPr>
            <p:nvPr/>
          </p:nvSpPr>
          <p:spPr bwMode="auto">
            <a:xfrm>
              <a:off x="3138" y="1711"/>
              <a:ext cx="134" cy="10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48" name="Freeform 68"/>
            <p:cNvSpPr>
              <a:spLocks/>
            </p:cNvSpPr>
            <p:nvPr/>
          </p:nvSpPr>
          <p:spPr bwMode="auto">
            <a:xfrm>
              <a:off x="3202" y="1570"/>
              <a:ext cx="308" cy="119"/>
            </a:xfrm>
            <a:custGeom>
              <a:avLst/>
              <a:gdLst>
                <a:gd name="T0" fmla="*/ 0 w 615"/>
                <a:gd name="T1" fmla="*/ 0 h 237"/>
                <a:gd name="T2" fmla="*/ 39 w 615"/>
                <a:gd name="T3" fmla="*/ 60 h 237"/>
                <a:gd name="T4" fmla="*/ 154 w 615"/>
                <a:gd name="T5" fmla="*/ 60 h 237"/>
                <a:gd name="T6" fmla="*/ 115 w 615"/>
                <a:gd name="T7" fmla="*/ 0 h 237"/>
                <a:gd name="T8" fmla="*/ 0 w 615"/>
                <a:gd name="T9" fmla="*/ 0 h 237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615"/>
                <a:gd name="T16" fmla="*/ 0 h 237"/>
                <a:gd name="T17" fmla="*/ 615 w 615"/>
                <a:gd name="T18" fmla="*/ 237 h 237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615" h="237">
                  <a:moveTo>
                    <a:pt x="0" y="0"/>
                  </a:moveTo>
                  <a:lnTo>
                    <a:pt x="154" y="237"/>
                  </a:lnTo>
                  <a:lnTo>
                    <a:pt x="615" y="237"/>
                  </a:lnTo>
                  <a:lnTo>
                    <a:pt x="46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49" name="Rectangle 69"/>
            <p:cNvSpPr>
              <a:spLocks noChangeArrowheads="1"/>
            </p:cNvSpPr>
            <p:nvPr/>
          </p:nvSpPr>
          <p:spPr bwMode="auto">
            <a:xfrm>
              <a:off x="3147" y="1719"/>
              <a:ext cx="114" cy="94"/>
            </a:xfrm>
            <a:prstGeom prst="rect">
              <a:avLst/>
            </a:pr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50" name="Rectangle 70"/>
            <p:cNvSpPr>
              <a:spLocks noChangeArrowheads="1"/>
            </p:cNvSpPr>
            <p:nvPr/>
          </p:nvSpPr>
          <p:spPr bwMode="auto">
            <a:xfrm>
              <a:off x="3032" y="1813"/>
              <a:ext cx="1126" cy="221"/>
            </a:xfrm>
            <a:prstGeom prst="rect">
              <a:avLst/>
            </a:prstGeom>
            <a:solidFill>
              <a:srgbClr val="33BF0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51" name="Freeform 71"/>
            <p:cNvSpPr>
              <a:spLocks/>
            </p:cNvSpPr>
            <p:nvPr/>
          </p:nvSpPr>
          <p:spPr bwMode="auto">
            <a:xfrm>
              <a:off x="3485" y="1432"/>
              <a:ext cx="435" cy="205"/>
            </a:xfrm>
            <a:custGeom>
              <a:avLst/>
              <a:gdLst>
                <a:gd name="T0" fmla="*/ 95 w 871"/>
                <a:gd name="T1" fmla="*/ 19 h 409"/>
                <a:gd name="T2" fmla="*/ 217 w 871"/>
                <a:gd name="T3" fmla="*/ 19 h 409"/>
                <a:gd name="T4" fmla="*/ 163 w 871"/>
                <a:gd name="T5" fmla="*/ 103 h 409"/>
                <a:gd name="T6" fmla="*/ 0 w 871"/>
                <a:gd name="T7" fmla="*/ 103 h 409"/>
                <a:gd name="T8" fmla="*/ 55 w 871"/>
                <a:gd name="T9" fmla="*/ 19 h 409"/>
                <a:gd name="T10" fmla="*/ 76 w 871"/>
                <a:gd name="T11" fmla="*/ 19 h 409"/>
                <a:gd name="T12" fmla="*/ 76 w 871"/>
                <a:gd name="T13" fmla="*/ 0 h 409"/>
                <a:gd name="T14" fmla="*/ 95 w 871"/>
                <a:gd name="T15" fmla="*/ 0 h 409"/>
                <a:gd name="T16" fmla="*/ 95 w 871"/>
                <a:gd name="T17" fmla="*/ 19 h 409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871"/>
                <a:gd name="T28" fmla="*/ 0 h 409"/>
                <a:gd name="T29" fmla="*/ 871 w 871"/>
                <a:gd name="T30" fmla="*/ 409 h 409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871" h="409">
                  <a:moveTo>
                    <a:pt x="380" y="73"/>
                  </a:moveTo>
                  <a:lnTo>
                    <a:pt x="871" y="73"/>
                  </a:lnTo>
                  <a:lnTo>
                    <a:pt x="652" y="409"/>
                  </a:lnTo>
                  <a:lnTo>
                    <a:pt x="0" y="409"/>
                  </a:lnTo>
                  <a:lnTo>
                    <a:pt x="220" y="73"/>
                  </a:lnTo>
                  <a:lnTo>
                    <a:pt x="306" y="73"/>
                  </a:lnTo>
                  <a:lnTo>
                    <a:pt x="306" y="0"/>
                  </a:lnTo>
                  <a:lnTo>
                    <a:pt x="380" y="0"/>
                  </a:lnTo>
                  <a:lnTo>
                    <a:pt x="380" y="73"/>
                  </a:lnTo>
                  <a:close/>
                </a:path>
              </a:pathLst>
            </a:cu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52" name="Freeform 72"/>
            <p:cNvSpPr>
              <a:spLocks/>
            </p:cNvSpPr>
            <p:nvPr/>
          </p:nvSpPr>
          <p:spPr bwMode="auto">
            <a:xfrm>
              <a:off x="3489" y="1495"/>
              <a:ext cx="537" cy="318"/>
            </a:xfrm>
            <a:custGeom>
              <a:avLst/>
              <a:gdLst>
                <a:gd name="T0" fmla="*/ 269 w 1073"/>
                <a:gd name="T1" fmla="*/ 80 h 636"/>
                <a:gd name="T2" fmla="*/ 216 w 1073"/>
                <a:gd name="T3" fmla="*/ 0 h 636"/>
                <a:gd name="T4" fmla="*/ 163 w 1073"/>
                <a:gd name="T5" fmla="*/ 80 h 636"/>
                <a:gd name="T6" fmla="*/ 0 w 1073"/>
                <a:gd name="T7" fmla="*/ 80 h 636"/>
                <a:gd name="T8" fmla="*/ 0 w 1073"/>
                <a:gd name="T9" fmla="*/ 159 h 636"/>
                <a:gd name="T10" fmla="*/ 269 w 1073"/>
                <a:gd name="T11" fmla="*/ 159 h 636"/>
                <a:gd name="T12" fmla="*/ 269 w 1073"/>
                <a:gd name="T13" fmla="*/ 80 h 6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1073"/>
                <a:gd name="T22" fmla="*/ 0 h 636"/>
                <a:gd name="T23" fmla="*/ 1073 w 1073"/>
                <a:gd name="T24" fmla="*/ 636 h 636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1073" h="636">
                  <a:moveTo>
                    <a:pt x="1073" y="323"/>
                  </a:moveTo>
                  <a:lnTo>
                    <a:pt x="862" y="0"/>
                  </a:lnTo>
                  <a:lnTo>
                    <a:pt x="651" y="323"/>
                  </a:lnTo>
                  <a:lnTo>
                    <a:pt x="0" y="323"/>
                  </a:lnTo>
                  <a:lnTo>
                    <a:pt x="0" y="636"/>
                  </a:lnTo>
                  <a:lnTo>
                    <a:pt x="1073" y="636"/>
                  </a:lnTo>
                  <a:lnTo>
                    <a:pt x="1073" y="323"/>
                  </a:lnTo>
                  <a:close/>
                </a:path>
              </a:pathLst>
            </a:custGeom>
            <a:solidFill>
              <a:srgbClr val="B2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53" name="Rectangle 73"/>
            <p:cNvSpPr>
              <a:spLocks noChangeArrowheads="1"/>
            </p:cNvSpPr>
            <p:nvPr/>
          </p:nvSpPr>
          <p:spPr bwMode="auto">
            <a:xfrm>
              <a:off x="3498" y="1668"/>
              <a:ext cx="312" cy="139"/>
            </a:xfrm>
            <a:prstGeom prst="rect">
              <a:avLst/>
            </a:prstGeom>
            <a:solidFill>
              <a:srgbClr val="D8B27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54" name="Freeform 74"/>
            <p:cNvSpPr>
              <a:spLocks/>
            </p:cNvSpPr>
            <p:nvPr/>
          </p:nvSpPr>
          <p:spPr bwMode="auto">
            <a:xfrm>
              <a:off x="3937" y="1757"/>
              <a:ext cx="174" cy="56"/>
            </a:xfrm>
            <a:custGeom>
              <a:avLst/>
              <a:gdLst>
                <a:gd name="T0" fmla="*/ 76 w 348"/>
                <a:gd name="T1" fmla="*/ 13 h 113"/>
                <a:gd name="T2" fmla="*/ 76 w 348"/>
                <a:gd name="T3" fmla="*/ 0 h 113"/>
                <a:gd name="T4" fmla="*/ 0 w 348"/>
                <a:gd name="T5" fmla="*/ 0 h 113"/>
                <a:gd name="T6" fmla="*/ 0 w 348"/>
                <a:gd name="T7" fmla="*/ 28 h 113"/>
                <a:gd name="T8" fmla="*/ 87 w 348"/>
                <a:gd name="T9" fmla="*/ 28 h 113"/>
                <a:gd name="T10" fmla="*/ 87 w 348"/>
                <a:gd name="T11" fmla="*/ 13 h 113"/>
                <a:gd name="T12" fmla="*/ 76 w 348"/>
                <a:gd name="T13" fmla="*/ 13 h 113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348"/>
                <a:gd name="T22" fmla="*/ 0 h 113"/>
                <a:gd name="T23" fmla="*/ 348 w 348"/>
                <a:gd name="T24" fmla="*/ 113 h 113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348" h="113">
                  <a:moveTo>
                    <a:pt x="303" y="55"/>
                  </a:moveTo>
                  <a:lnTo>
                    <a:pt x="303" y="0"/>
                  </a:lnTo>
                  <a:lnTo>
                    <a:pt x="0" y="0"/>
                  </a:lnTo>
                  <a:lnTo>
                    <a:pt x="0" y="113"/>
                  </a:lnTo>
                  <a:lnTo>
                    <a:pt x="348" y="113"/>
                  </a:lnTo>
                  <a:lnTo>
                    <a:pt x="348" y="55"/>
                  </a:lnTo>
                  <a:lnTo>
                    <a:pt x="303" y="55"/>
                  </a:lnTo>
                  <a:close/>
                </a:path>
              </a:pathLst>
            </a:cu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55" name="Rectangle 75"/>
            <p:cNvSpPr>
              <a:spLocks noChangeArrowheads="1"/>
            </p:cNvSpPr>
            <p:nvPr/>
          </p:nvSpPr>
          <p:spPr bwMode="auto">
            <a:xfrm>
              <a:off x="3937" y="1665"/>
              <a:ext cx="74" cy="92"/>
            </a:xfrm>
            <a:prstGeom prst="rect">
              <a:avLst/>
            </a:prstGeom>
            <a:solidFill>
              <a:srgbClr val="C184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56" name="Rectangle 76"/>
            <p:cNvSpPr>
              <a:spLocks noChangeArrowheads="1"/>
            </p:cNvSpPr>
            <p:nvPr/>
          </p:nvSpPr>
          <p:spPr bwMode="auto">
            <a:xfrm>
              <a:off x="3646" y="1683"/>
              <a:ext cx="134" cy="104"/>
            </a:xfrm>
            <a:prstGeom prst="rect">
              <a:avLst/>
            </a:prstGeom>
            <a:solidFill>
              <a:srgbClr val="C1841E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57" name="Rectangle 77"/>
            <p:cNvSpPr>
              <a:spLocks noChangeArrowheads="1"/>
            </p:cNvSpPr>
            <p:nvPr/>
          </p:nvSpPr>
          <p:spPr bwMode="auto">
            <a:xfrm>
              <a:off x="3952" y="1675"/>
              <a:ext cx="45" cy="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58" name="Freeform 78"/>
            <p:cNvSpPr>
              <a:spLocks/>
            </p:cNvSpPr>
            <p:nvPr/>
          </p:nvSpPr>
          <p:spPr bwMode="auto">
            <a:xfrm>
              <a:off x="3485" y="1469"/>
              <a:ext cx="545" cy="188"/>
            </a:xfrm>
            <a:custGeom>
              <a:avLst/>
              <a:gdLst>
                <a:gd name="T0" fmla="*/ 2 w 1091"/>
                <a:gd name="T1" fmla="*/ 94 h 375"/>
                <a:gd name="T2" fmla="*/ 165 w 1091"/>
                <a:gd name="T3" fmla="*/ 94 h 375"/>
                <a:gd name="T4" fmla="*/ 217 w 1091"/>
                <a:gd name="T5" fmla="*/ 13 h 375"/>
                <a:gd name="T6" fmla="*/ 270 w 1091"/>
                <a:gd name="T7" fmla="*/ 94 h 375"/>
                <a:gd name="T8" fmla="*/ 272 w 1091"/>
                <a:gd name="T9" fmla="*/ 84 h 375"/>
                <a:gd name="T10" fmla="*/ 217 w 1091"/>
                <a:gd name="T11" fmla="*/ 0 h 375"/>
                <a:gd name="T12" fmla="*/ 163 w 1091"/>
                <a:gd name="T13" fmla="*/ 84 h 375"/>
                <a:gd name="T14" fmla="*/ 0 w 1091"/>
                <a:gd name="T15" fmla="*/ 84 h 375"/>
                <a:gd name="T16" fmla="*/ 2 w 1091"/>
                <a:gd name="T17" fmla="*/ 94 h 375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1091"/>
                <a:gd name="T28" fmla="*/ 0 h 375"/>
                <a:gd name="T29" fmla="*/ 1091 w 1091"/>
                <a:gd name="T30" fmla="*/ 375 h 375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1091" h="375">
                  <a:moveTo>
                    <a:pt x="9" y="375"/>
                  </a:moveTo>
                  <a:lnTo>
                    <a:pt x="660" y="375"/>
                  </a:lnTo>
                  <a:lnTo>
                    <a:pt x="871" y="52"/>
                  </a:lnTo>
                  <a:lnTo>
                    <a:pt x="1082" y="375"/>
                  </a:lnTo>
                  <a:lnTo>
                    <a:pt x="1091" y="336"/>
                  </a:lnTo>
                  <a:lnTo>
                    <a:pt x="871" y="0"/>
                  </a:lnTo>
                  <a:lnTo>
                    <a:pt x="652" y="336"/>
                  </a:lnTo>
                  <a:lnTo>
                    <a:pt x="0" y="336"/>
                  </a:lnTo>
                  <a:lnTo>
                    <a:pt x="9" y="37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59" name="Rectangle 79"/>
            <p:cNvSpPr>
              <a:spLocks noChangeArrowheads="1"/>
            </p:cNvSpPr>
            <p:nvPr/>
          </p:nvSpPr>
          <p:spPr bwMode="auto">
            <a:xfrm>
              <a:off x="3684" y="1689"/>
              <a:ext cx="58" cy="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60" name="Rectangle 80"/>
            <p:cNvSpPr>
              <a:spLocks noChangeArrowheads="1"/>
            </p:cNvSpPr>
            <p:nvPr/>
          </p:nvSpPr>
          <p:spPr bwMode="auto">
            <a:xfrm>
              <a:off x="3653" y="1689"/>
              <a:ext cx="24" cy="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61" name="Rectangle 81"/>
            <p:cNvSpPr>
              <a:spLocks noChangeArrowheads="1"/>
            </p:cNvSpPr>
            <p:nvPr/>
          </p:nvSpPr>
          <p:spPr bwMode="auto">
            <a:xfrm>
              <a:off x="3750" y="1689"/>
              <a:ext cx="23" cy="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62" name="Rectangle 82"/>
            <p:cNvSpPr>
              <a:spLocks noChangeArrowheads="1"/>
            </p:cNvSpPr>
            <p:nvPr/>
          </p:nvSpPr>
          <p:spPr bwMode="auto">
            <a:xfrm>
              <a:off x="3857" y="1689"/>
              <a:ext cx="37" cy="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63" name="Rectangle 83"/>
            <p:cNvSpPr>
              <a:spLocks noChangeArrowheads="1"/>
            </p:cNvSpPr>
            <p:nvPr/>
          </p:nvSpPr>
          <p:spPr bwMode="auto">
            <a:xfrm>
              <a:off x="3833" y="1689"/>
              <a:ext cx="17" cy="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64" name="Rectangle 84"/>
            <p:cNvSpPr>
              <a:spLocks noChangeArrowheads="1"/>
            </p:cNvSpPr>
            <p:nvPr/>
          </p:nvSpPr>
          <p:spPr bwMode="auto">
            <a:xfrm>
              <a:off x="3902" y="1689"/>
              <a:ext cx="17" cy="9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65" name="Freeform 85"/>
            <p:cNvSpPr>
              <a:spLocks/>
            </p:cNvSpPr>
            <p:nvPr/>
          </p:nvSpPr>
          <p:spPr bwMode="auto">
            <a:xfrm>
              <a:off x="3888" y="1565"/>
              <a:ext cx="27" cy="20"/>
            </a:xfrm>
            <a:custGeom>
              <a:avLst/>
              <a:gdLst>
                <a:gd name="T0" fmla="*/ 5 w 55"/>
                <a:gd name="T1" fmla="*/ 0 h 42"/>
                <a:gd name="T2" fmla="*/ 3 w 55"/>
                <a:gd name="T3" fmla="*/ 2 h 42"/>
                <a:gd name="T4" fmla="*/ 1 w 55"/>
                <a:gd name="T5" fmla="*/ 4 h 42"/>
                <a:gd name="T6" fmla="*/ 0 w 55"/>
                <a:gd name="T7" fmla="*/ 7 h 42"/>
                <a:gd name="T8" fmla="*/ 0 w 55"/>
                <a:gd name="T9" fmla="*/ 10 h 42"/>
                <a:gd name="T10" fmla="*/ 13 w 55"/>
                <a:gd name="T11" fmla="*/ 10 h 42"/>
                <a:gd name="T12" fmla="*/ 5 w 55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"/>
                <a:gd name="T22" fmla="*/ 0 h 42"/>
                <a:gd name="T23" fmla="*/ 55 w 55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" h="42">
                  <a:moveTo>
                    <a:pt x="21" y="0"/>
                  </a:moveTo>
                  <a:lnTo>
                    <a:pt x="13" y="8"/>
                  </a:lnTo>
                  <a:lnTo>
                    <a:pt x="7" y="19"/>
                  </a:lnTo>
                  <a:lnTo>
                    <a:pt x="2" y="30"/>
                  </a:lnTo>
                  <a:lnTo>
                    <a:pt x="0" y="42"/>
                  </a:lnTo>
                  <a:lnTo>
                    <a:pt x="55" y="42"/>
                  </a:lnTo>
                  <a:lnTo>
                    <a:pt x="2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66" name="Freeform 86"/>
            <p:cNvSpPr>
              <a:spLocks/>
            </p:cNvSpPr>
            <p:nvPr/>
          </p:nvSpPr>
          <p:spPr bwMode="auto">
            <a:xfrm>
              <a:off x="3925" y="1565"/>
              <a:ext cx="28" cy="20"/>
            </a:xfrm>
            <a:custGeom>
              <a:avLst/>
              <a:gdLst>
                <a:gd name="T0" fmla="*/ 9 w 55"/>
                <a:gd name="T1" fmla="*/ 0 h 42"/>
                <a:gd name="T2" fmla="*/ 11 w 55"/>
                <a:gd name="T3" fmla="*/ 2 h 42"/>
                <a:gd name="T4" fmla="*/ 12 w 55"/>
                <a:gd name="T5" fmla="*/ 4 h 42"/>
                <a:gd name="T6" fmla="*/ 14 w 55"/>
                <a:gd name="T7" fmla="*/ 7 h 42"/>
                <a:gd name="T8" fmla="*/ 14 w 55"/>
                <a:gd name="T9" fmla="*/ 10 h 42"/>
                <a:gd name="T10" fmla="*/ 0 w 55"/>
                <a:gd name="T11" fmla="*/ 10 h 42"/>
                <a:gd name="T12" fmla="*/ 9 w 55"/>
                <a:gd name="T13" fmla="*/ 0 h 42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55"/>
                <a:gd name="T22" fmla="*/ 0 h 42"/>
                <a:gd name="T23" fmla="*/ 55 w 55"/>
                <a:gd name="T24" fmla="*/ 42 h 42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55" h="42">
                  <a:moveTo>
                    <a:pt x="33" y="0"/>
                  </a:moveTo>
                  <a:lnTo>
                    <a:pt x="41" y="8"/>
                  </a:lnTo>
                  <a:lnTo>
                    <a:pt x="48" y="19"/>
                  </a:lnTo>
                  <a:lnTo>
                    <a:pt x="53" y="30"/>
                  </a:lnTo>
                  <a:lnTo>
                    <a:pt x="55" y="42"/>
                  </a:lnTo>
                  <a:lnTo>
                    <a:pt x="0" y="42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67" name="Freeform 87"/>
            <p:cNvSpPr>
              <a:spLocks/>
            </p:cNvSpPr>
            <p:nvPr/>
          </p:nvSpPr>
          <p:spPr bwMode="auto">
            <a:xfrm>
              <a:off x="3904" y="1554"/>
              <a:ext cx="32" cy="27"/>
            </a:xfrm>
            <a:custGeom>
              <a:avLst/>
              <a:gdLst>
                <a:gd name="T0" fmla="*/ 8 w 66"/>
                <a:gd name="T1" fmla="*/ 14 h 53"/>
                <a:gd name="T2" fmla="*/ 16 w 66"/>
                <a:gd name="T3" fmla="*/ 3 h 53"/>
                <a:gd name="T4" fmla="*/ 14 w 66"/>
                <a:gd name="T5" fmla="*/ 2 h 53"/>
                <a:gd name="T6" fmla="*/ 12 w 66"/>
                <a:gd name="T7" fmla="*/ 1 h 53"/>
                <a:gd name="T8" fmla="*/ 10 w 66"/>
                <a:gd name="T9" fmla="*/ 1 h 53"/>
                <a:gd name="T10" fmla="*/ 8 w 66"/>
                <a:gd name="T11" fmla="*/ 0 h 53"/>
                <a:gd name="T12" fmla="*/ 6 w 66"/>
                <a:gd name="T13" fmla="*/ 1 h 53"/>
                <a:gd name="T14" fmla="*/ 3 w 66"/>
                <a:gd name="T15" fmla="*/ 1 h 53"/>
                <a:gd name="T16" fmla="*/ 1 w 66"/>
                <a:gd name="T17" fmla="*/ 2 h 53"/>
                <a:gd name="T18" fmla="*/ 0 w 66"/>
                <a:gd name="T19" fmla="*/ 3 h 53"/>
                <a:gd name="T20" fmla="*/ 8 w 66"/>
                <a:gd name="T21" fmla="*/ 14 h 5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66"/>
                <a:gd name="T34" fmla="*/ 0 h 53"/>
                <a:gd name="T35" fmla="*/ 66 w 66"/>
                <a:gd name="T36" fmla="*/ 53 h 53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66" h="53">
                  <a:moveTo>
                    <a:pt x="33" y="53"/>
                  </a:moveTo>
                  <a:lnTo>
                    <a:pt x="66" y="12"/>
                  </a:lnTo>
                  <a:lnTo>
                    <a:pt x="59" y="7"/>
                  </a:lnTo>
                  <a:lnTo>
                    <a:pt x="52" y="4"/>
                  </a:lnTo>
                  <a:lnTo>
                    <a:pt x="43" y="2"/>
                  </a:lnTo>
                  <a:lnTo>
                    <a:pt x="34" y="0"/>
                  </a:lnTo>
                  <a:lnTo>
                    <a:pt x="25" y="2"/>
                  </a:lnTo>
                  <a:lnTo>
                    <a:pt x="15" y="4"/>
                  </a:lnTo>
                  <a:lnTo>
                    <a:pt x="7" y="7"/>
                  </a:lnTo>
                  <a:lnTo>
                    <a:pt x="0" y="12"/>
                  </a:lnTo>
                  <a:lnTo>
                    <a:pt x="33" y="53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68" name="Freeform 88"/>
            <p:cNvSpPr>
              <a:spLocks/>
            </p:cNvSpPr>
            <p:nvPr/>
          </p:nvSpPr>
          <p:spPr bwMode="auto">
            <a:xfrm>
              <a:off x="3924" y="1578"/>
              <a:ext cx="174" cy="87"/>
            </a:xfrm>
            <a:custGeom>
              <a:avLst/>
              <a:gdLst>
                <a:gd name="T0" fmla="*/ 1 w 348"/>
                <a:gd name="T1" fmla="*/ 34 h 174"/>
                <a:gd name="T2" fmla="*/ 22 w 348"/>
                <a:gd name="T3" fmla="*/ 0 h 174"/>
                <a:gd name="T4" fmla="*/ 30 w 348"/>
                <a:gd name="T5" fmla="*/ 0 h 174"/>
                <a:gd name="T6" fmla="*/ 9 w 348"/>
                <a:gd name="T7" fmla="*/ 34 h 174"/>
                <a:gd name="T8" fmla="*/ 43 w 348"/>
                <a:gd name="T9" fmla="*/ 34 h 174"/>
                <a:gd name="T10" fmla="*/ 65 w 348"/>
                <a:gd name="T11" fmla="*/ 0 h 174"/>
                <a:gd name="T12" fmla="*/ 87 w 348"/>
                <a:gd name="T13" fmla="*/ 34 h 174"/>
                <a:gd name="T14" fmla="*/ 85 w 348"/>
                <a:gd name="T15" fmla="*/ 44 h 174"/>
                <a:gd name="T16" fmla="*/ 65 w 348"/>
                <a:gd name="T17" fmla="*/ 12 h 174"/>
                <a:gd name="T18" fmla="*/ 44 w 348"/>
                <a:gd name="T19" fmla="*/ 44 h 174"/>
                <a:gd name="T20" fmla="*/ 3 w 348"/>
                <a:gd name="T21" fmla="*/ 44 h 174"/>
                <a:gd name="T22" fmla="*/ 0 w 348"/>
                <a:gd name="T23" fmla="*/ 34 h 174"/>
                <a:gd name="T24" fmla="*/ 1 w 348"/>
                <a:gd name="T25" fmla="*/ 34 h 174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348"/>
                <a:gd name="T40" fmla="*/ 0 h 174"/>
                <a:gd name="T41" fmla="*/ 348 w 348"/>
                <a:gd name="T42" fmla="*/ 174 h 174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348" h="174">
                  <a:moveTo>
                    <a:pt x="1" y="136"/>
                  </a:moveTo>
                  <a:lnTo>
                    <a:pt x="88" y="0"/>
                  </a:lnTo>
                  <a:lnTo>
                    <a:pt x="122" y="0"/>
                  </a:lnTo>
                  <a:lnTo>
                    <a:pt x="35" y="136"/>
                  </a:lnTo>
                  <a:lnTo>
                    <a:pt x="171" y="136"/>
                  </a:lnTo>
                  <a:lnTo>
                    <a:pt x="259" y="0"/>
                  </a:lnTo>
                  <a:lnTo>
                    <a:pt x="348" y="136"/>
                  </a:lnTo>
                  <a:lnTo>
                    <a:pt x="340" y="174"/>
                  </a:lnTo>
                  <a:lnTo>
                    <a:pt x="259" y="50"/>
                  </a:lnTo>
                  <a:lnTo>
                    <a:pt x="179" y="174"/>
                  </a:lnTo>
                  <a:lnTo>
                    <a:pt x="9" y="174"/>
                  </a:lnTo>
                  <a:lnTo>
                    <a:pt x="0" y="136"/>
                  </a:lnTo>
                  <a:lnTo>
                    <a:pt x="1" y="136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69" name="Rectangle 89"/>
            <p:cNvSpPr>
              <a:spLocks noChangeArrowheads="1"/>
            </p:cNvSpPr>
            <p:nvPr/>
          </p:nvSpPr>
          <p:spPr bwMode="auto">
            <a:xfrm>
              <a:off x="4038" y="1789"/>
              <a:ext cx="69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70" name="Rectangle 90"/>
            <p:cNvSpPr>
              <a:spLocks noChangeArrowheads="1"/>
            </p:cNvSpPr>
            <p:nvPr/>
          </p:nvSpPr>
          <p:spPr bwMode="auto">
            <a:xfrm>
              <a:off x="4015" y="1762"/>
              <a:ext cx="69" cy="21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71" name="Freeform 91"/>
            <p:cNvSpPr>
              <a:spLocks/>
            </p:cNvSpPr>
            <p:nvPr/>
          </p:nvSpPr>
          <p:spPr bwMode="auto">
            <a:xfrm>
              <a:off x="4014" y="1604"/>
              <a:ext cx="80" cy="61"/>
            </a:xfrm>
            <a:custGeom>
              <a:avLst/>
              <a:gdLst>
                <a:gd name="T0" fmla="*/ 40 w 161"/>
                <a:gd name="T1" fmla="*/ 30 h 124"/>
                <a:gd name="T2" fmla="*/ 20 w 161"/>
                <a:gd name="T3" fmla="*/ 0 h 124"/>
                <a:gd name="T4" fmla="*/ 0 w 161"/>
                <a:gd name="T5" fmla="*/ 30 h 124"/>
                <a:gd name="T6" fmla="*/ 40 w 161"/>
                <a:gd name="T7" fmla="*/ 30 h 12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61"/>
                <a:gd name="T13" fmla="*/ 0 h 124"/>
                <a:gd name="T14" fmla="*/ 161 w 161"/>
                <a:gd name="T15" fmla="*/ 124 h 12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61" h="124">
                  <a:moveTo>
                    <a:pt x="161" y="124"/>
                  </a:moveTo>
                  <a:lnTo>
                    <a:pt x="80" y="0"/>
                  </a:lnTo>
                  <a:lnTo>
                    <a:pt x="0" y="124"/>
                  </a:lnTo>
                  <a:lnTo>
                    <a:pt x="161" y="124"/>
                  </a:lnTo>
                  <a:close/>
                </a:path>
              </a:pathLst>
            </a:cu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72" name="Rectangle 92"/>
            <p:cNvSpPr>
              <a:spLocks noChangeArrowheads="1"/>
            </p:cNvSpPr>
            <p:nvPr/>
          </p:nvSpPr>
          <p:spPr bwMode="auto">
            <a:xfrm>
              <a:off x="4076" y="1665"/>
              <a:ext cx="9" cy="92"/>
            </a:xfrm>
            <a:prstGeom prst="rect">
              <a:avLst/>
            </a:pr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73" name="Freeform 93"/>
            <p:cNvSpPr>
              <a:spLocks/>
            </p:cNvSpPr>
            <p:nvPr/>
          </p:nvSpPr>
          <p:spPr bwMode="auto">
            <a:xfrm>
              <a:off x="3942" y="1578"/>
              <a:ext cx="111" cy="68"/>
            </a:xfrm>
            <a:custGeom>
              <a:avLst/>
              <a:gdLst>
                <a:gd name="T0" fmla="*/ 21 w 224"/>
                <a:gd name="T1" fmla="*/ 0 h 136"/>
                <a:gd name="T2" fmla="*/ 0 w 224"/>
                <a:gd name="T3" fmla="*/ 34 h 136"/>
                <a:gd name="T4" fmla="*/ 33 w 224"/>
                <a:gd name="T5" fmla="*/ 34 h 136"/>
                <a:gd name="T6" fmla="*/ 55 w 224"/>
                <a:gd name="T7" fmla="*/ 0 h 136"/>
                <a:gd name="T8" fmla="*/ 21 w 224"/>
                <a:gd name="T9" fmla="*/ 0 h 13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224"/>
                <a:gd name="T16" fmla="*/ 0 h 136"/>
                <a:gd name="T17" fmla="*/ 224 w 224"/>
                <a:gd name="T18" fmla="*/ 136 h 1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224" h="136">
                  <a:moveTo>
                    <a:pt x="87" y="0"/>
                  </a:moveTo>
                  <a:lnTo>
                    <a:pt x="0" y="136"/>
                  </a:lnTo>
                  <a:lnTo>
                    <a:pt x="136" y="136"/>
                  </a:lnTo>
                  <a:lnTo>
                    <a:pt x="224" y="0"/>
                  </a:lnTo>
                  <a:lnTo>
                    <a:pt x="87" y="0"/>
                  </a:lnTo>
                  <a:close/>
                </a:path>
              </a:pathLst>
            </a:cu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74" name="Rectangle 94"/>
            <p:cNvSpPr>
              <a:spLocks noChangeArrowheads="1"/>
            </p:cNvSpPr>
            <p:nvPr/>
          </p:nvSpPr>
          <p:spPr bwMode="auto">
            <a:xfrm>
              <a:off x="4011" y="1665"/>
              <a:ext cx="15" cy="92"/>
            </a:xfrm>
            <a:prstGeom prst="rect">
              <a:avLst/>
            </a:pr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75" name="Rectangle 95"/>
            <p:cNvSpPr>
              <a:spLocks noChangeArrowheads="1"/>
            </p:cNvSpPr>
            <p:nvPr/>
          </p:nvSpPr>
          <p:spPr bwMode="auto">
            <a:xfrm>
              <a:off x="3937" y="1665"/>
              <a:ext cx="15" cy="92"/>
            </a:xfrm>
            <a:prstGeom prst="rect">
              <a:avLst/>
            </a:prstGeom>
            <a:solidFill>
              <a:srgbClr val="5B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76" name="Freeform 96"/>
            <p:cNvSpPr>
              <a:spLocks/>
            </p:cNvSpPr>
            <p:nvPr/>
          </p:nvSpPr>
          <p:spPr bwMode="auto">
            <a:xfrm>
              <a:off x="2830" y="1813"/>
              <a:ext cx="442" cy="221"/>
            </a:xfrm>
            <a:custGeom>
              <a:avLst/>
              <a:gdLst>
                <a:gd name="T0" fmla="*/ 162 w 882"/>
                <a:gd name="T1" fmla="*/ 1 h 442"/>
                <a:gd name="T2" fmla="*/ 171 w 882"/>
                <a:gd name="T3" fmla="*/ 6 h 442"/>
                <a:gd name="T4" fmla="*/ 177 w 882"/>
                <a:gd name="T5" fmla="*/ 13 h 442"/>
                <a:gd name="T6" fmla="*/ 171 w 882"/>
                <a:gd name="T7" fmla="*/ 20 h 442"/>
                <a:gd name="T8" fmla="*/ 154 w 882"/>
                <a:gd name="T9" fmla="*/ 24 h 442"/>
                <a:gd name="T10" fmla="*/ 139 w 882"/>
                <a:gd name="T11" fmla="*/ 26 h 442"/>
                <a:gd name="T12" fmla="*/ 124 w 882"/>
                <a:gd name="T13" fmla="*/ 28 h 442"/>
                <a:gd name="T14" fmla="*/ 107 w 882"/>
                <a:gd name="T15" fmla="*/ 29 h 442"/>
                <a:gd name="T16" fmla="*/ 91 w 882"/>
                <a:gd name="T17" fmla="*/ 31 h 442"/>
                <a:gd name="T18" fmla="*/ 74 w 882"/>
                <a:gd name="T19" fmla="*/ 34 h 442"/>
                <a:gd name="T20" fmla="*/ 58 w 882"/>
                <a:gd name="T21" fmla="*/ 37 h 442"/>
                <a:gd name="T22" fmla="*/ 43 w 882"/>
                <a:gd name="T23" fmla="*/ 41 h 442"/>
                <a:gd name="T24" fmla="*/ 29 w 882"/>
                <a:gd name="T25" fmla="*/ 46 h 442"/>
                <a:gd name="T26" fmla="*/ 18 w 882"/>
                <a:gd name="T27" fmla="*/ 52 h 442"/>
                <a:gd name="T28" fmla="*/ 8 w 882"/>
                <a:gd name="T29" fmla="*/ 60 h 442"/>
                <a:gd name="T30" fmla="*/ 2 w 882"/>
                <a:gd name="T31" fmla="*/ 70 h 442"/>
                <a:gd name="T32" fmla="*/ 0 w 882"/>
                <a:gd name="T33" fmla="*/ 80 h 442"/>
                <a:gd name="T34" fmla="*/ 3 w 882"/>
                <a:gd name="T35" fmla="*/ 89 h 442"/>
                <a:gd name="T36" fmla="*/ 11 w 882"/>
                <a:gd name="T37" fmla="*/ 99 h 442"/>
                <a:gd name="T38" fmla="*/ 25 w 882"/>
                <a:gd name="T39" fmla="*/ 107 h 442"/>
                <a:gd name="T40" fmla="*/ 38 w 882"/>
                <a:gd name="T41" fmla="*/ 111 h 442"/>
                <a:gd name="T42" fmla="*/ 49 w 882"/>
                <a:gd name="T43" fmla="*/ 111 h 442"/>
                <a:gd name="T44" fmla="*/ 64 w 882"/>
                <a:gd name="T45" fmla="*/ 111 h 442"/>
                <a:gd name="T46" fmla="*/ 81 w 882"/>
                <a:gd name="T47" fmla="*/ 111 h 442"/>
                <a:gd name="T48" fmla="*/ 98 w 882"/>
                <a:gd name="T49" fmla="*/ 111 h 442"/>
                <a:gd name="T50" fmla="*/ 114 w 882"/>
                <a:gd name="T51" fmla="*/ 111 h 442"/>
                <a:gd name="T52" fmla="*/ 126 w 882"/>
                <a:gd name="T53" fmla="*/ 111 h 442"/>
                <a:gd name="T54" fmla="*/ 133 w 882"/>
                <a:gd name="T55" fmla="*/ 111 h 442"/>
                <a:gd name="T56" fmla="*/ 127 w 882"/>
                <a:gd name="T57" fmla="*/ 109 h 442"/>
                <a:gd name="T58" fmla="*/ 110 w 882"/>
                <a:gd name="T59" fmla="*/ 106 h 442"/>
                <a:gd name="T60" fmla="*/ 91 w 882"/>
                <a:gd name="T61" fmla="*/ 101 h 442"/>
                <a:gd name="T62" fmla="*/ 74 w 882"/>
                <a:gd name="T63" fmla="*/ 96 h 442"/>
                <a:gd name="T64" fmla="*/ 59 w 882"/>
                <a:gd name="T65" fmla="*/ 89 h 442"/>
                <a:gd name="T66" fmla="*/ 49 w 882"/>
                <a:gd name="T67" fmla="*/ 81 h 442"/>
                <a:gd name="T68" fmla="*/ 45 w 882"/>
                <a:gd name="T69" fmla="*/ 71 h 442"/>
                <a:gd name="T70" fmla="*/ 51 w 882"/>
                <a:gd name="T71" fmla="*/ 60 h 442"/>
                <a:gd name="T72" fmla="*/ 62 w 882"/>
                <a:gd name="T73" fmla="*/ 52 h 442"/>
                <a:gd name="T74" fmla="*/ 76 w 882"/>
                <a:gd name="T75" fmla="*/ 48 h 442"/>
                <a:gd name="T76" fmla="*/ 94 w 882"/>
                <a:gd name="T77" fmla="*/ 45 h 442"/>
                <a:gd name="T78" fmla="*/ 115 w 882"/>
                <a:gd name="T79" fmla="*/ 43 h 442"/>
                <a:gd name="T80" fmla="*/ 137 w 882"/>
                <a:gd name="T81" fmla="*/ 41 h 442"/>
                <a:gd name="T82" fmla="*/ 158 w 882"/>
                <a:gd name="T83" fmla="*/ 39 h 442"/>
                <a:gd name="T84" fmla="*/ 179 w 882"/>
                <a:gd name="T85" fmla="*/ 36 h 442"/>
                <a:gd name="T86" fmla="*/ 195 w 882"/>
                <a:gd name="T87" fmla="*/ 31 h 442"/>
                <a:gd name="T88" fmla="*/ 211 w 882"/>
                <a:gd name="T89" fmla="*/ 23 h 442"/>
                <a:gd name="T90" fmla="*/ 221 w 882"/>
                <a:gd name="T91" fmla="*/ 14 h 442"/>
                <a:gd name="T92" fmla="*/ 221 w 882"/>
                <a:gd name="T93" fmla="*/ 6 h 442"/>
                <a:gd name="T94" fmla="*/ 217 w 882"/>
                <a:gd name="T95" fmla="*/ 2 h 442"/>
                <a:gd name="T96" fmla="*/ 159 w 882"/>
                <a:gd name="T97" fmla="*/ 0 h 442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w 882"/>
                <a:gd name="T148" fmla="*/ 0 h 442"/>
                <a:gd name="T149" fmla="*/ 882 w 882"/>
                <a:gd name="T150" fmla="*/ 442 h 442"/>
              </a:gdLst>
              <a:ahLst/>
              <a:cxnLst>
                <a:cxn ang="T98">
                  <a:pos x="T0" y="T1"/>
                </a:cxn>
                <a:cxn ang="T99">
                  <a:pos x="T2" y="T3"/>
                </a:cxn>
                <a:cxn ang="T100">
                  <a:pos x="T4" y="T5"/>
                </a:cxn>
                <a:cxn ang="T101">
                  <a:pos x="T6" y="T7"/>
                </a:cxn>
                <a:cxn ang="T102">
                  <a:pos x="T8" y="T9"/>
                </a:cxn>
                <a:cxn ang="T103">
                  <a:pos x="T10" y="T11"/>
                </a:cxn>
                <a:cxn ang="T104">
                  <a:pos x="T12" y="T13"/>
                </a:cxn>
                <a:cxn ang="T105">
                  <a:pos x="T14" y="T15"/>
                </a:cxn>
                <a:cxn ang="T106">
                  <a:pos x="T16" y="T17"/>
                </a:cxn>
                <a:cxn ang="T107">
                  <a:pos x="T18" y="T19"/>
                </a:cxn>
                <a:cxn ang="T108">
                  <a:pos x="T20" y="T21"/>
                </a:cxn>
                <a:cxn ang="T109">
                  <a:pos x="T22" y="T23"/>
                </a:cxn>
                <a:cxn ang="T110">
                  <a:pos x="T24" y="T25"/>
                </a:cxn>
                <a:cxn ang="T111">
                  <a:pos x="T26" y="T27"/>
                </a:cxn>
                <a:cxn ang="T112">
                  <a:pos x="T28" y="T29"/>
                </a:cxn>
                <a:cxn ang="T113">
                  <a:pos x="T30" y="T31"/>
                </a:cxn>
                <a:cxn ang="T114">
                  <a:pos x="T32" y="T33"/>
                </a:cxn>
                <a:cxn ang="T115">
                  <a:pos x="T34" y="T35"/>
                </a:cxn>
                <a:cxn ang="T116">
                  <a:pos x="T36" y="T37"/>
                </a:cxn>
                <a:cxn ang="T117">
                  <a:pos x="T38" y="T39"/>
                </a:cxn>
                <a:cxn ang="T118">
                  <a:pos x="T40" y="T41"/>
                </a:cxn>
                <a:cxn ang="T119">
                  <a:pos x="T42" y="T43"/>
                </a:cxn>
                <a:cxn ang="T120">
                  <a:pos x="T44" y="T45"/>
                </a:cxn>
                <a:cxn ang="T121">
                  <a:pos x="T46" y="T47"/>
                </a:cxn>
                <a:cxn ang="T122">
                  <a:pos x="T48" y="T49"/>
                </a:cxn>
                <a:cxn ang="T123">
                  <a:pos x="T50" y="T51"/>
                </a:cxn>
                <a:cxn ang="T124">
                  <a:pos x="T52" y="T53"/>
                </a:cxn>
                <a:cxn ang="T125">
                  <a:pos x="T54" y="T55"/>
                </a:cxn>
                <a:cxn ang="T126">
                  <a:pos x="T56" y="T57"/>
                </a:cxn>
                <a:cxn ang="T127">
                  <a:pos x="T58" y="T59"/>
                </a:cxn>
                <a:cxn ang="T128">
                  <a:pos x="T60" y="T61"/>
                </a:cxn>
                <a:cxn ang="T129">
                  <a:pos x="T62" y="T63"/>
                </a:cxn>
                <a:cxn ang="T130">
                  <a:pos x="T64" y="T65"/>
                </a:cxn>
                <a:cxn ang="T131">
                  <a:pos x="T66" y="T67"/>
                </a:cxn>
                <a:cxn ang="T132">
                  <a:pos x="T68" y="T69"/>
                </a:cxn>
                <a:cxn ang="T133">
                  <a:pos x="T70" y="T71"/>
                </a:cxn>
                <a:cxn ang="T134">
                  <a:pos x="T72" y="T73"/>
                </a:cxn>
                <a:cxn ang="T135">
                  <a:pos x="T74" y="T75"/>
                </a:cxn>
                <a:cxn ang="T136">
                  <a:pos x="T76" y="T77"/>
                </a:cxn>
                <a:cxn ang="T137">
                  <a:pos x="T78" y="T79"/>
                </a:cxn>
                <a:cxn ang="T138">
                  <a:pos x="T80" y="T81"/>
                </a:cxn>
                <a:cxn ang="T139">
                  <a:pos x="T82" y="T83"/>
                </a:cxn>
                <a:cxn ang="T140">
                  <a:pos x="T84" y="T85"/>
                </a:cxn>
                <a:cxn ang="T141">
                  <a:pos x="T86" y="T87"/>
                </a:cxn>
                <a:cxn ang="T142">
                  <a:pos x="T88" y="T89"/>
                </a:cxn>
                <a:cxn ang="T143">
                  <a:pos x="T90" y="T91"/>
                </a:cxn>
                <a:cxn ang="T144">
                  <a:pos x="T92" y="T93"/>
                </a:cxn>
                <a:cxn ang="T145">
                  <a:pos x="T94" y="T95"/>
                </a:cxn>
                <a:cxn ang="T146">
                  <a:pos x="T96" y="T97"/>
                </a:cxn>
              </a:cxnLst>
              <a:rect l="T147" t="T148" r="T149" b="T150"/>
              <a:pathLst>
                <a:path w="882" h="442">
                  <a:moveTo>
                    <a:pt x="632" y="0"/>
                  </a:moveTo>
                  <a:lnTo>
                    <a:pt x="646" y="4"/>
                  </a:lnTo>
                  <a:lnTo>
                    <a:pt x="665" y="12"/>
                  </a:lnTo>
                  <a:lnTo>
                    <a:pt x="683" y="23"/>
                  </a:lnTo>
                  <a:lnTo>
                    <a:pt x="699" y="37"/>
                  </a:lnTo>
                  <a:lnTo>
                    <a:pt x="706" y="52"/>
                  </a:lnTo>
                  <a:lnTo>
                    <a:pt x="703" y="67"/>
                  </a:lnTo>
                  <a:lnTo>
                    <a:pt x="682" y="80"/>
                  </a:lnTo>
                  <a:lnTo>
                    <a:pt x="641" y="91"/>
                  </a:lnTo>
                  <a:lnTo>
                    <a:pt x="613" y="96"/>
                  </a:lnTo>
                  <a:lnTo>
                    <a:pt x="585" y="99"/>
                  </a:lnTo>
                  <a:lnTo>
                    <a:pt x="555" y="104"/>
                  </a:lnTo>
                  <a:lnTo>
                    <a:pt x="524" y="107"/>
                  </a:lnTo>
                  <a:lnTo>
                    <a:pt x="493" y="111"/>
                  </a:lnTo>
                  <a:lnTo>
                    <a:pt x="460" y="114"/>
                  </a:lnTo>
                  <a:lnTo>
                    <a:pt x="427" y="118"/>
                  </a:lnTo>
                  <a:lnTo>
                    <a:pt x="394" y="121"/>
                  </a:lnTo>
                  <a:lnTo>
                    <a:pt x="361" y="126"/>
                  </a:lnTo>
                  <a:lnTo>
                    <a:pt x="328" y="130"/>
                  </a:lnTo>
                  <a:lnTo>
                    <a:pt x="295" y="135"/>
                  </a:lnTo>
                  <a:lnTo>
                    <a:pt x="263" y="141"/>
                  </a:lnTo>
                  <a:lnTo>
                    <a:pt x="232" y="146"/>
                  </a:lnTo>
                  <a:lnTo>
                    <a:pt x="200" y="153"/>
                  </a:lnTo>
                  <a:lnTo>
                    <a:pt x="172" y="161"/>
                  </a:lnTo>
                  <a:lnTo>
                    <a:pt x="143" y="170"/>
                  </a:lnTo>
                  <a:lnTo>
                    <a:pt x="116" y="181"/>
                  </a:lnTo>
                  <a:lnTo>
                    <a:pt x="91" y="194"/>
                  </a:lnTo>
                  <a:lnTo>
                    <a:pt x="69" y="207"/>
                  </a:lnTo>
                  <a:lnTo>
                    <a:pt x="48" y="223"/>
                  </a:lnTo>
                  <a:lnTo>
                    <a:pt x="32" y="241"/>
                  </a:lnTo>
                  <a:lnTo>
                    <a:pt x="18" y="259"/>
                  </a:lnTo>
                  <a:lnTo>
                    <a:pt x="8" y="278"/>
                  </a:lnTo>
                  <a:lnTo>
                    <a:pt x="1" y="297"/>
                  </a:lnTo>
                  <a:lnTo>
                    <a:pt x="0" y="317"/>
                  </a:lnTo>
                  <a:lnTo>
                    <a:pt x="2" y="336"/>
                  </a:lnTo>
                  <a:lnTo>
                    <a:pt x="10" y="356"/>
                  </a:lnTo>
                  <a:lnTo>
                    <a:pt x="23" y="374"/>
                  </a:lnTo>
                  <a:lnTo>
                    <a:pt x="41" y="393"/>
                  </a:lnTo>
                  <a:lnTo>
                    <a:pt x="67" y="411"/>
                  </a:lnTo>
                  <a:lnTo>
                    <a:pt x="98" y="427"/>
                  </a:lnTo>
                  <a:lnTo>
                    <a:pt x="136" y="442"/>
                  </a:lnTo>
                  <a:lnTo>
                    <a:pt x="151" y="442"/>
                  </a:lnTo>
                  <a:lnTo>
                    <a:pt x="170" y="442"/>
                  </a:lnTo>
                  <a:lnTo>
                    <a:pt x="196" y="442"/>
                  </a:lnTo>
                  <a:lnTo>
                    <a:pt x="223" y="442"/>
                  </a:lnTo>
                  <a:lnTo>
                    <a:pt x="256" y="442"/>
                  </a:lnTo>
                  <a:lnTo>
                    <a:pt x="288" y="442"/>
                  </a:lnTo>
                  <a:lnTo>
                    <a:pt x="323" y="442"/>
                  </a:lnTo>
                  <a:lnTo>
                    <a:pt x="357" y="442"/>
                  </a:lnTo>
                  <a:lnTo>
                    <a:pt x="392" y="442"/>
                  </a:lnTo>
                  <a:lnTo>
                    <a:pt x="424" y="442"/>
                  </a:lnTo>
                  <a:lnTo>
                    <a:pt x="454" y="442"/>
                  </a:lnTo>
                  <a:lnTo>
                    <a:pt x="480" y="442"/>
                  </a:lnTo>
                  <a:lnTo>
                    <a:pt x="502" y="442"/>
                  </a:lnTo>
                  <a:lnTo>
                    <a:pt x="518" y="442"/>
                  </a:lnTo>
                  <a:lnTo>
                    <a:pt x="530" y="442"/>
                  </a:lnTo>
                  <a:lnTo>
                    <a:pt x="533" y="442"/>
                  </a:lnTo>
                  <a:lnTo>
                    <a:pt x="505" y="436"/>
                  </a:lnTo>
                  <a:lnTo>
                    <a:pt x="471" y="429"/>
                  </a:lnTo>
                  <a:lnTo>
                    <a:pt x="437" y="422"/>
                  </a:lnTo>
                  <a:lnTo>
                    <a:pt x="400" y="413"/>
                  </a:lnTo>
                  <a:lnTo>
                    <a:pt x="363" y="404"/>
                  </a:lnTo>
                  <a:lnTo>
                    <a:pt x="327" y="393"/>
                  </a:lnTo>
                  <a:lnTo>
                    <a:pt x="293" y="381"/>
                  </a:lnTo>
                  <a:lnTo>
                    <a:pt x="262" y="367"/>
                  </a:lnTo>
                  <a:lnTo>
                    <a:pt x="234" y="353"/>
                  </a:lnTo>
                  <a:lnTo>
                    <a:pt x="211" y="338"/>
                  </a:lnTo>
                  <a:lnTo>
                    <a:pt x="194" y="321"/>
                  </a:lnTo>
                  <a:lnTo>
                    <a:pt x="182" y="303"/>
                  </a:lnTo>
                  <a:lnTo>
                    <a:pt x="180" y="284"/>
                  </a:lnTo>
                  <a:lnTo>
                    <a:pt x="185" y="264"/>
                  </a:lnTo>
                  <a:lnTo>
                    <a:pt x="202" y="241"/>
                  </a:lnTo>
                  <a:lnTo>
                    <a:pt x="228" y="218"/>
                  </a:lnTo>
                  <a:lnTo>
                    <a:pt x="247" y="207"/>
                  </a:lnTo>
                  <a:lnTo>
                    <a:pt x="272" y="198"/>
                  </a:lnTo>
                  <a:lnTo>
                    <a:pt x="302" y="191"/>
                  </a:lnTo>
                  <a:lnTo>
                    <a:pt x="335" y="184"/>
                  </a:lnTo>
                  <a:lnTo>
                    <a:pt x="373" y="180"/>
                  </a:lnTo>
                  <a:lnTo>
                    <a:pt x="414" y="174"/>
                  </a:lnTo>
                  <a:lnTo>
                    <a:pt x="456" y="170"/>
                  </a:lnTo>
                  <a:lnTo>
                    <a:pt x="500" y="166"/>
                  </a:lnTo>
                  <a:lnTo>
                    <a:pt x="545" y="162"/>
                  </a:lnTo>
                  <a:lnTo>
                    <a:pt x="589" y="158"/>
                  </a:lnTo>
                  <a:lnTo>
                    <a:pt x="631" y="153"/>
                  </a:lnTo>
                  <a:lnTo>
                    <a:pt x="673" y="147"/>
                  </a:lnTo>
                  <a:lnTo>
                    <a:pt x="712" y="142"/>
                  </a:lnTo>
                  <a:lnTo>
                    <a:pt x="747" y="134"/>
                  </a:lnTo>
                  <a:lnTo>
                    <a:pt x="778" y="124"/>
                  </a:lnTo>
                  <a:lnTo>
                    <a:pt x="804" y="114"/>
                  </a:lnTo>
                  <a:lnTo>
                    <a:pt x="843" y="92"/>
                  </a:lnTo>
                  <a:lnTo>
                    <a:pt x="868" y="72"/>
                  </a:lnTo>
                  <a:lnTo>
                    <a:pt x="880" y="53"/>
                  </a:lnTo>
                  <a:lnTo>
                    <a:pt x="882" y="37"/>
                  </a:lnTo>
                  <a:lnTo>
                    <a:pt x="880" y="23"/>
                  </a:lnTo>
                  <a:lnTo>
                    <a:pt x="873" y="13"/>
                  </a:lnTo>
                  <a:lnTo>
                    <a:pt x="866" y="5"/>
                  </a:lnTo>
                  <a:lnTo>
                    <a:pt x="861" y="0"/>
                  </a:lnTo>
                  <a:lnTo>
                    <a:pt x="632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77" name="Freeform 97"/>
            <p:cNvSpPr>
              <a:spLocks/>
            </p:cNvSpPr>
            <p:nvPr/>
          </p:nvSpPr>
          <p:spPr bwMode="auto">
            <a:xfrm>
              <a:off x="3389" y="1712"/>
              <a:ext cx="45" cy="170"/>
            </a:xfrm>
            <a:custGeom>
              <a:avLst/>
              <a:gdLst>
                <a:gd name="T0" fmla="*/ 1 w 91"/>
                <a:gd name="T1" fmla="*/ 86 h 338"/>
                <a:gd name="T2" fmla="*/ 1 w 91"/>
                <a:gd name="T3" fmla="*/ 86 h 338"/>
                <a:gd name="T4" fmla="*/ 0 w 91"/>
                <a:gd name="T5" fmla="*/ 84 h 338"/>
                <a:gd name="T6" fmla="*/ 1 w 91"/>
                <a:gd name="T7" fmla="*/ 37 h 338"/>
                <a:gd name="T8" fmla="*/ 1 w 91"/>
                <a:gd name="T9" fmla="*/ 2 h 338"/>
                <a:gd name="T10" fmla="*/ 0 w 91"/>
                <a:gd name="T11" fmla="*/ 1 h 338"/>
                <a:gd name="T12" fmla="*/ 0 w 91"/>
                <a:gd name="T13" fmla="*/ 1 h 338"/>
                <a:gd name="T14" fmla="*/ 14 w 91"/>
                <a:gd name="T15" fmla="*/ 0 h 338"/>
                <a:gd name="T16" fmla="*/ 16 w 91"/>
                <a:gd name="T17" fmla="*/ 2 h 338"/>
                <a:gd name="T18" fmla="*/ 16 w 91"/>
                <a:gd name="T19" fmla="*/ 3 h 338"/>
                <a:gd name="T20" fmla="*/ 16 w 91"/>
                <a:gd name="T21" fmla="*/ 3 h 338"/>
                <a:gd name="T22" fmla="*/ 22 w 91"/>
                <a:gd name="T23" fmla="*/ 84 h 338"/>
                <a:gd name="T24" fmla="*/ 21 w 91"/>
                <a:gd name="T25" fmla="*/ 84 h 338"/>
                <a:gd name="T26" fmla="*/ 20 w 91"/>
                <a:gd name="T27" fmla="*/ 84 h 338"/>
                <a:gd name="T28" fmla="*/ 14 w 91"/>
                <a:gd name="T29" fmla="*/ 3 h 338"/>
                <a:gd name="T30" fmla="*/ 3 w 91"/>
                <a:gd name="T31" fmla="*/ 4 h 338"/>
                <a:gd name="T32" fmla="*/ 1 w 91"/>
                <a:gd name="T33" fmla="*/ 86 h 33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91"/>
                <a:gd name="T52" fmla="*/ 0 h 338"/>
                <a:gd name="T53" fmla="*/ 91 w 91"/>
                <a:gd name="T54" fmla="*/ 338 h 33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91" h="338">
                  <a:moveTo>
                    <a:pt x="7" y="338"/>
                  </a:moveTo>
                  <a:lnTo>
                    <a:pt x="4" y="338"/>
                  </a:lnTo>
                  <a:lnTo>
                    <a:pt x="0" y="335"/>
                  </a:lnTo>
                  <a:lnTo>
                    <a:pt x="4" y="145"/>
                  </a:lnTo>
                  <a:lnTo>
                    <a:pt x="5" y="7"/>
                  </a:lnTo>
                  <a:lnTo>
                    <a:pt x="3" y="4"/>
                  </a:lnTo>
                  <a:lnTo>
                    <a:pt x="3" y="2"/>
                  </a:lnTo>
                  <a:lnTo>
                    <a:pt x="59" y="0"/>
                  </a:lnTo>
                  <a:lnTo>
                    <a:pt x="66" y="7"/>
                  </a:lnTo>
                  <a:lnTo>
                    <a:pt x="67" y="10"/>
                  </a:lnTo>
                  <a:lnTo>
                    <a:pt x="65" y="10"/>
                  </a:lnTo>
                  <a:lnTo>
                    <a:pt x="91" y="335"/>
                  </a:lnTo>
                  <a:lnTo>
                    <a:pt x="87" y="335"/>
                  </a:lnTo>
                  <a:lnTo>
                    <a:pt x="82" y="332"/>
                  </a:lnTo>
                  <a:lnTo>
                    <a:pt x="58" y="11"/>
                  </a:lnTo>
                  <a:lnTo>
                    <a:pt x="15" y="13"/>
                  </a:lnTo>
                  <a:lnTo>
                    <a:pt x="7" y="338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78" name="Freeform 98"/>
            <p:cNvSpPr>
              <a:spLocks/>
            </p:cNvSpPr>
            <p:nvPr/>
          </p:nvSpPr>
          <p:spPr bwMode="auto">
            <a:xfrm>
              <a:off x="3394" y="1726"/>
              <a:ext cx="26" cy="5"/>
            </a:xfrm>
            <a:custGeom>
              <a:avLst/>
              <a:gdLst>
                <a:gd name="T0" fmla="*/ 13 w 51"/>
                <a:gd name="T1" fmla="*/ 0 h 10"/>
                <a:gd name="T2" fmla="*/ 1 w 51"/>
                <a:gd name="T3" fmla="*/ 1 h 10"/>
                <a:gd name="T4" fmla="*/ 0 w 51"/>
                <a:gd name="T5" fmla="*/ 3 h 10"/>
                <a:gd name="T6" fmla="*/ 13 w 51"/>
                <a:gd name="T7" fmla="*/ 3 h 10"/>
                <a:gd name="T8" fmla="*/ 13 w 51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1"/>
                <a:gd name="T16" fmla="*/ 0 h 10"/>
                <a:gd name="T17" fmla="*/ 51 w 51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1" h="10">
                  <a:moveTo>
                    <a:pt x="49" y="0"/>
                  </a:moveTo>
                  <a:lnTo>
                    <a:pt x="1" y="2"/>
                  </a:lnTo>
                  <a:lnTo>
                    <a:pt x="0" y="10"/>
                  </a:lnTo>
                  <a:lnTo>
                    <a:pt x="51" y="9"/>
                  </a:lnTo>
                  <a:lnTo>
                    <a:pt x="49" y="0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79" name="Freeform 99"/>
            <p:cNvSpPr>
              <a:spLocks/>
            </p:cNvSpPr>
            <p:nvPr/>
          </p:nvSpPr>
          <p:spPr bwMode="auto">
            <a:xfrm>
              <a:off x="3394" y="1748"/>
              <a:ext cx="27" cy="4"/>
            </a:xfrm>
            <a:custGeom>
              <a:avLst/>
              <a:gdLst>
                <a:gd name="T0" fmla="*/ 13 w 53"/>
                <a:gd name="T1" fmla="*/ 0 h 9"/>
                <a:gd name="T2" fmla="*/ 1 w 53"/>
                <a:gd name="T3" fmla="*/ 0 h 9"/>
                <a:gd name="T4" fmla="*/ 0 w 53"/>
                <a:gd name="T5" fmla="*/ 2 h 9"/>
                <a:gd name="T6" fmla="*/ 14 w 53"/>
                <a:gd name="T7" fmla="*/ 2 h 9"/>
                <a:gd name="T8" fmla="*/ 13 w 53"/>
                <a:gd name="T9" fmla="*/ 0 h 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9"/>
                <a:gd name="T17" fmla="*/ 53 w 53"/>
                <a:gd name="T18" fmla="*/ 9 h 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9">
                  <a:moveTo>
                    <a:pt x="52" y="0"/>
                  </a:moveTo>
                  <a:lnTo>
                    <a:pt x="1" y="1"/>
                  </a:lnTo>
                  <a:lnTo>
                    <a:pt x="0" y="9"/>
                  </a:lnTo>
                  <a:lnTo>
                    <a:pt x="53" y="8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80" name="Freeform 100"/>
            <p:cNvSpPr>
              <a:spLocks/>
            </p:cNvSpPr>
            <p:nvPr/>
          </p:nvSpPr>
          <p:spPr bwMode="auto">
            <a:xfrm>
              <a:off x="3394" y="1742"/>
              <a:ext cx="27" cy="3"/>
            </a:xfrm>
            <a:custGeom>
              <a:avLst/>
              <a:gdLst>
                <a:gd name="T0" fmla="*/ 13 w 53"/>
                <a:gd name="T1" fmla="*/ 0 h 4"/>
                <a:gd name="T2" fmla="*/ 1 w 53"/>
                <a:gd name="T3" fmla="*/ 1 h 4"/>
                <a:gd name="T4" fmla="*/ 0 w 53"/>
                <a:gd name="T5" fmla="*/ 2 h 4"/>
                <a:gd name="T6" fmla="*/ 14 w 53"/>
                <a:gd name="T7" fmla="*/ 2 h 4"/>
                <a:gd name="T8" fmla="*/ 13 w 53"/>
                <a:gd name="T9" fmla="*/ 0 h 4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3"/>
                <a:gd name="T16" fmla="*/ 0 h 4"/>
                <a:gd name="T17" fmla="*/ 53 w 53"/>
                <a:gd name="T18" fmla="*/ 4 h 4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3" h="4">
                  <a:moveTo>
                    <a:pt x="52" y="0"/>
                  </a:moveTo>
                  <a:lnTo>
                    <a:pt x="1" y="1"/>
                  </a:lnTo>
                  <a:lnTo>
                    <a:pt x="0" y="4"/>
                  </a:lnTo>
                  <a:lnTo>
                    <a:pt x="53" y="3"/>
                  </a:lnTo>
                  <a:lnTo>
                    <a:pt x="52" y="0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81" name="Freeform 101"/>
            <p:cNvSpPr>
              <a:spLocks/>
            </p:cNvSpPr>
            <p:nvPr/>
          </p:nvSpPr>
          <p:spPr bwMode="auto">
            <a:xfrm>
              <a:off x="3394" y="1772"/>
              <a:ext cx="29" cy="5"/>
            </a:xfrm>
            <a:custGeom>
              <a:avLst/>
              <a:gdLst>
                <a:gd name="T0" fmla="*/ 15 w 58"/>
                <a:gd name="T1" fmla="*/ 0 h 10"/>
                <a:gd name="T2" fmla="*/ 1 w 58"/>
                <a:gd name="T3" fmla="*/ 1 h 10"/>
                <a:gd name="T4" fmla="*/ 0 w 58"/>
                <a:gd name="T5" fmla="*/ 3 h 10"/>
                <a:gd name="T6" fmla="*/ 15 w 58"/>
                <a:gd name="T7" fmla="*/ 2 h 10"/>
                <a:gd name="T8" fmla="*/ 15 w 58"/>
                <a:gd name="T9" fmla="*/ 0 h 10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8"/>
                <a:gd name="T16" fmla="*/ 0 h 10"/>
                <a:gd name="T17" fmla="*/ 58 w 58"/>
                <a:gd name="T18" fmla="*/ 10 h 10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8" h="10">
                  <a:moveTo>
                    <a:pt x="57" y="0"/>
                  </a:moveTo>
                  <a:lnTo>
                    <a:pt x="1" y="2"/>
                  </a:lnTo>
                  <a:lnTo>
                    <a:pt x="0" y="10"/>
                  </a:lnTo>
                  <a:lnTo>
                    <a:pt x="58" y="8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82" name="Freeform 102"/>
            <p:cNvSpPr>
              <a:spLocks/>
            </p:cNvSpPr>
            <p:nvPr/>
          </p:nvSpPr>
          <p:spPr bwMode="auto">
            <a:xfrm>
              <a:off x="3394" y="1767"/>
              <a:ext cx="29" cy="3"/>
            </a:xfrm>
            <a:custGeom>
              <a:avLst/>
              <a:gdLst>
                <a:gd name="T0" fmla="*/ 15 w 57"/>
                <a:gd name="T1" fmla="*/ 0 h 6"/>
                <a:gd name="T2" fmla="*/ 1 w 57"/>
                <a:gd name="T3" fmla="*/ 1 h 6"/>
                <a:gd name="T4" fmla="*/ 0 w 57"/>
                <a:gd name="T5" fmla="*/ 2 h 6"/>
                <a:gd name="T6" fmla="*/ 15 w 57"/>
                <a:gd name="T7" fmla="*/ 1 h 6"/>
                <a:gd name="T8" fmla="*/ 15 w 57"/>
                <a:gd name="T9" fmla="*/ 0 h 6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57"/>
                <a:gd name="T16" fmla="*/ 0 h 6"/>
                <a:gd name="T17" fmla="*/ 57 w 57"/>
                <a:gd name="T18" fmla="*/ 6 h 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57" h="6">
                  <a:moveTo>
                    <a:pt x="57" y="0"/>
                  </a:moveTo>
                  <a:lnTo>
                    <a:pt x="1" y="2"/>
                  </a:lnTo>
                  <a:lnTo>
                    <a:pt x="0" y="6"/>
                  </a:lnTo>
                  <a:lnTo>
                    <a:pt x="57" y="4"/>
                  </a:lnTo>
                  <a:lnTo>
                    <a:pt x="57" y="0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83" name="Freeform 103"/>
            <p:cNvSpPr>
              <a:spLocks/>
            </p:cNvSpPr>
            <p:nvPr/>
          </p:nvSpPr>
          <p:spPr bwMode="auto">
            <a:xfrm>
              <a:off x="2528" y="1473"/>
              <a:ext cx="304" cy="444"/>
            </a:xfrm>
            <a:custGeom>
              <a:avLst/>
              <a:gdLst>
                <a:gd name="T0" fmla="*/ 139 w 607"/>
                <a:gd name="T1" fmla="*/ 98 h 888"/>
                <a:gd name="T2" fmla="*/ 118 w 607"/>
                <a:gd name="T3" fmla="*/ 109 h 888"/>
                <a:gd name="T4" fmla="*/ 98 w 607"/>
                <a:gd name="T5" fmla="*/ 139 h 888"/>
                <a:gd name="T6" fmla="*/ 87 w 607"/>
                <a:gd name="T7" fmla="*/ 200 h 888"/>
                <a:gd name="T8" fmla="*/ 77 w 607"/>
                <a:gd name="T9" fmla="*/ 205 h 888"/>
                <a:gd name="T10" fmla="*/ 75 w 607"/>
                <a:gd name="T11" fmla="*/ 166 h 888"/>
                <a:gd name="T12" fmla="*/ 61 w 607"/>
                <a:gd name="T13" fmla="*/ 126 h 888"/>
                <a:gd name="T14" fmla="*/ 27 w 607"/>
                <a:gd name="T15" fmla="*/ 94 h 888"/>
                <a:gd name="T16" fmla="*/ 6 w 607"/>
                <a:gd name="T17" fmla="*/ 84 h 888"/>
                <a:gd name="T18" fmla="*/ 23 w 607"/>
                <a:gd name="T19" fmla="*/ 90 h 888"/>
                <a:gd name="T20" fmla="*/ 44 w 607"/>
                <a:gd name="T21" fmla="*/ 103 h 888"/>
                <a:gd name="T22" fmla="*/ 64 w 607"/>
                <a:gd name="T23" fmla="*/ 124 h 888"/>
                <a:gd name="T24" fmla="*/ 71 w 607"/>
                <a:gd name="T25" fmla="*/ 134 h 888"/>
                <a:gd name="T26" fmla="*/ 67 w 607"/>
                <a:gd name="T27" fmla="*/ 110 h 888"/>
                <a:gd name="T28" fmla="*/ 58 w 607"/>
                <a:gd name="T29" fmla="*/ 77 h 888"/>
                <a:gd name="T30" fmla="*/ 39 w 607"/>
                <a:gd name="T31" fmla="*/ 40 h 888"/>
                <a:gd name="T32" fmla="*/ 36 w 607"/>
                <a:gd name="T33" fmla="*/ 33 h 888"/>
                <a:gd name="T34" fmla="*/ 49 w 607"/>
                <a:gd name="T35" fmla="*/ 55 h 888"/>
                <a:gd name="T36" fmla="*/ 53 w 607"/>
                <a:gd name="T37" fmla="*/ 52 h 888"/>
                <a:gd name="T38" fmla="*/ 47 w 607"/>
                <a:gd name="T39" fmla="*/ 21 h 888"/>
                <a:gd name="T40" fmla="*/ 48 w 607"/>
                <a:gd name="T41" fmla="*/ 19 h 888"/>
                <a:gd name="T42" fmla="*/ 55 w 607"/>
                <a:gd name="T43" fmla="*/ 48 h 888"/>
                <a:gd name="T44" fmla="*/ 62 w 607"/>
                <a:gd name="T45" fmla="*/ 79 h 888"/>
                <a:gd name="T46" fmla="*/ 78 w 607"/>
                <a:gd name="T47" fmla="*/ 133 h 888"/>
                <a:gd name="T48" fmla="*/ 86 w 607"/>
                <a:gd name="T49" fmla="*/ 146 h 888"/>
                <a:gd name="T50" fmla="*/ 92 w 607"/>
                <a:gd name="T51" fmla="*/ 97 h 888"/>
                <a:gd name="T52" fmla="*/ 83 w 607"/>
                <a:gd name="T53" fmla="*/ 42 h 888"/>
                <a:gd name="T54" fmla="*/ 73 w 607"/>
                <a:gd name="T55" fmla="*/ 9 h 888"/>
                <a:gd name="T56" fmla="*/ 74 w 607"/>
                <a:gd name="T57" fmla="*/ 10 h 888"/>
                <a:gd name="T58" fmla="*/ 88 w 607"/>
                <a:gd name="T59" fmla="*/ 50 h 888"/>
                <a:gd name="T60" fmla="*/ 98 w 607"/>
                <a:gd name="T61" fmla="*/ 59 h 888"/>
                <a:gd name="T62" fmla="*/ 115 w 607"/>
                <a:gd name="T63" fmla="*/ 29 h 888"/>
                <a:gd name="T64" fmla="*/ 116 w 607"/>
                <a:gd name="T65" fmla="*/ 29 h 888"/>
                <a:gd name="T66" fmla="*/ 98 w 607"/>
                <a:gd name="T67" fmla="*/ 66 h 888"/>
                <a:gd name="T68" fmla="*/ 95 w 607"/>
                <a:gd name="T69" fmla="*/ 91 h 888"/>
                <a:gd name="T70" fmla="*/ 107 w 607"/>
                <a:gd name="T71" fmla="*/ 92 h 888"/>
                <a:gd name="T72" fmla="*/ 126 w 607"/>
                <a:gd name="T73" fmla="*/ 54 h 888"/>
                <a:gd name="T74" fmla="*/ 128 w 607"/>
                <a:gd name="T75" fmla="*/ 43 h 888"/>
                <a:gd name="T76" fmla="*/ 132 w 607"/>
                <a:gd name="T77" fmla="*/ 56 h 888"/>
                <a:gd name="T78" fmla="*/ 141 w 607"/>
                <a:gd name="T79" fmla="*/ 37 h 888"/>
                <a:gd name="T80" fmla="*/ 142 w 607"/>
                <a:gd name="T81" fmla="*/ 38 h 888"/>
                <a:gd name="T82" fmla="*/ 133 w 607"/>
                <a:gd name="T83" fmla="*/ 58 h 888"/>
                <a:gd name="T84" fmla="*/ 121 w 607"/>
                <a:gd name="T85" fmla="*/ 76 h 888"/>
                <a:gd name="T86" fmla="*/ 112 w 607"/>
                <a:gd name="T87" fmla="*/ 91 h 888"/>
                <a:gd name="T88" fmla="*/ 104 w 607"/>
                <a:gd name="T89" fmla="*/ 100 h 888"/>
                <a:gd name="T90" fmla="*/ 96 w 607"/>
                <a:gd name="T91" fmla="*/ 116 h 888"/>
                <a:gd name="T92" fmla="*/ 97 w 607"/>
                <a:gd name="T93" fmla="*/ 125 h 888"/>
                <a:gd name="T94" fmla="*/ 109 w 607"/>
                <a:gd name="T95" fmla="*/ 110 h 888"/>
                <a:gd name="T96" fmla="*/ 119 w 607"/>
                <a:gd name="T97" fmla="*/ 95 h 888"/>
                <a:gd name="T98" fmla="*/ 120 w 607"/>
                <a:gd name="T99" fmla="*/ 97 h 888"/>
                <a:gd name="T100" fmla="*/ 126 w 607"/>
                <a:gd name="T101" fmla="*/ 100 h 888"/>
                <a:gd name="T102" fmla="*/ 145 w 607"/>
                <a:gd name="T103" fmla="*/ 95 h 888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607"/>
                <a:gd name="T157" fmla="*/ 0 h 888"/>
                <a:gd name="T158" fmla="*/ 607 w 607"/>
                <a:gd name="T159" fmla="*/ 888 h 888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607" h="888">
                  <a:moveTo>
                    <a:pt x="607" y="380"/>
                  </a:moveTo>
                  <a:lnTo>
                    <a:pt x="592" y="383"/>
                  </a:lnTo>
                  <a:lnTo>
                    <a:pt x="575" y="388"/>
                  </a:lnTo>
                  <a:lnTo>
                    <a:pt x="555" y="391"/>
                  </a:lnTo>
                  <a:lnTo>
                    <a:pt x="535" y="398"/>
                  </a:lnTo>
                  <a:lnTo>
                    <a:pt x="514" y="406"/>
                  </a:lnTo>
                  <a:lnTo>
                    <a:pt x="492" y="418"/>
                  </a:lnTo>
                  <a:lnTo>
                    <a:pt x="469" y="434"/>
                  </a:lnTo>
                  <a:lnTo>
                    <a:pt x="447" y="455"/>
                  </a:lnTo>
                  <a:lnTo>
                    <a:pt x="426" y="480"/>
                  </a:lnTo>
                  <a:lnTo>
                    <a:pt x="407" y="513"/>
                  </a:lnTo>
                  <a:lnTo>
                    <a:pt x="390" y="553"/>
                  </a:lnTo>
                  <a:lnTo>
                    <a:pt x="373" y="601"/>
                  </a:lnTo>
                  <a:lnTo>
                    <a:pt x="361" y="657"/>
                  </a:lnTo>
                  <a:lnTo>
                    <a:pt x="350" y="724"/>
                  </a:lnTo>
                  <a:lnTo>
                    <a:pt x="345" y="800"/>
                  </a:lnTo>
                  <a:lnTo>
                    <a:pt x="342" y="888"/>
                  </a:lnTo>
                  <a:lnTo>
                    <a:pt x="308" y="888"/>
                  </a:lnTo>
                  <a:lnTo>
                    <a:pt x="308" y="855"/>
                  </a:lnTo>
                  <a:lnTo>
                    <a:pt x="308" y="818"/>
                  </a:lnTo>
                  <a:lnTo>
                    <a:pt x="308" y="781"/>
                  </a:lnTo>
                  <a:lnTo>
                    <a:pt x="307" y="742"/>
                  </a:lnTo>
                  <a:lnTo>
                    <a:pt x="303" y="703"/>
                  </a:lnTo>
                  <a:lnTo>
                    <a:pt x="299" y="663"/>
                  </a:lnTo>
                  <a:lnTo>
                    <a:pt x="290" y="623"/>
                  </a:lnTo>
                  <a:lnTo>
                    <a:pt x="279" y="582"/>
                  </a:lnTo>
                  <a:lnTo>
                    <a:pt x="264" y="543"/>
                  </a:lnTo>
                  <a:lnTo>
                    <a:pt x="243" y="506"/>
                  </a:lnTo>
                  <a:lnTo>
                    <a:pt x="219" y="471"/>
                  </a:lnTo>
                  <a:lnTo>
                    <a:pt x="189" y="436"/>
                  </a:lnTo>
                  <a:lnTo>
                    <a:pt x="152" y="405"/>
                  </a:lnTo>
                  <a:lnTo>
                    <a:pt x="108" y="376"/>
                  </a:lnTo>
                  <a:lnTo>
                    <a:pt x="59" y="351"/>
                  </a:lnTo>
                  <a:lnTo>
                    <a:pt x="0" y="330"/>
                  </a:lnTo>
                  <a:lnTo>
                    <a:pt x="11" y="333"/>
                  </a:lnTo>
                  <a:lnTo>
                    <a:pt x="23" y="336"/>
                  </a:lnTo>
                  <a:lnTo>
                    <a:pt x="37" y="340"/>
                  </a:lnTo>
                  <a:lnTo>
                    <a:pt x="54" y="344"/>
                  </a:lnTo>
                  <a:lnTo>
                    <a:pt x="72" y="351"/>
                  </a:lnTo>
                  <a:lnTo>
                    <a:pt x="91" y="359"/>
                  </a:lnTo>
                  <a:lnTo>
                    <a:pt x="111" y="368"/>
                  </a:lnTo>
                  <a:lnTo>
                    <a:pt x="131" y="379"/>
                  </a:lnTo>
                  <a:lnTo>
                    <a:pt x="152" y="393"/>
                  </a:lnTo>
                  <a:lnTo>
                    <a:pt x="173" y="409"/>
                  </a:lnTo>
                  <a:lnTo>
                    <a:pt x="194" y="427"/>
                  </a:lnTo>
                  <a:lnTo>
                    <a:pt x="214" y="448"/>
                  </a:lnTo>
                  <a:lnTo>
                    <a:pt x="234" y="472"/>
                  </a:lnTo>
                  <a:lnTo>
                    <a:pt x="254" y="498"/>
                  </a:lnTo>
                  <a:lnTo>
                    <a:pt x="271" y="528"/>
                  </a:lnTo>
                  <a:lnTo>
                    <a:pt x="287" y="563"/>
                  </a:lnTo>
                  <a:lnTo>
                    <a:pt x="285" y="550"/>
                  </a:lnTo>
                  <a:lnTo>
                    <a:pt x="282" y="534"/>
                  </a:lnTo>
                  <a:lnTo>
                    <a:pt x="280" y="515"/>
                  </a:lnTo>
                  <a:lnTo>
                    <a:pt x="277" y="492"/>
                  </a:lnTo>
                  <a:lnTo>
                    <a:pt x="272" y="465"/>
                  </a:lnTo>
                  <a:lnTo>
                    <a:pt x="266" y="437"/>
                  </a:lnTo>
                  <a:lnTo>
                    <a:pt x="261" y="408"/>
                  </a:lnTo>
                  <a:lnTo>
                    <a:pt x="251" y="375"/>
                  </a:lnTo>
                  <a:lnTo>
                    <a:pt x="241" y="342"/>
                  </a:lnTo>
                  <a:lnTo>
                    <a:pt x="229" y="306"/>
                  </a:lnTo>
                  <a:lnTo>
                    <a:pt x="214" y="271"/>
                  </a:lnTo>
                  <a:lnTo>
                    <a:pt x="197" y="235"/>
                  </a:lnTo>
                  <a:lnTo>
                    <a:pt x="176" y="197"/>
                  </a:lnTo>
                  <a:lnTo>
                    <a:pt x="153" y="160"/>
                  </a:lnTo>
                  <a:lnTo>
                    <a:pt x="127" y="123"/>
                  </a:lnTo>
                  <a:lnTo>
                    <a:pt x="97" y="88"/>
                  </a:lnTo>
                  <a:lnTo>
                    <a:pt x="121" y="110"/>
                  </a:lnTo>
                  <a:lnTo>
                    <a:pt x="141" y="131"/>
                  </a:lnTo>
                  <a:lnTo>
                    <a:pt x="158" y="153"/>
                  </a:lnTo>
                  <a:lnTo>
                    <a:pt x="173" y="175"/>
                  </a:lnTo>
                  <a:lnTo>
                    <a:pt x="186" y="197"/>
                  </a:lnTo>
                  <a:lnTo>
                    <a:pt x="196" y="217"/>
                  </a:lnTo>
                  <a:lnTo>
                    <a:pt x="206" y="235"/>
                  </a:lnTo>
                  <a:lnTo>
                    <a:pt x="214" y="251"/>
                  </a:lnTo>
                  <a:lnTo>
                    <a:pt x="214" y="234"/>
                  </a:lnTo>
                  <a:lnTo>
                    <a:pt x="212" y="208"/>
                  </a:lnTo>
                  <a:lnTo>
                    <a:pt x="209" y="180"/>
                  </a:lnTo>
                  <a:lnTo>
                    <a:pt x="203" y="146"/>
                  </a:lnTo>
                  <a:lnTo>
                    <a:pt x="196" y="114"/>
                  </a:lnTo>
                  <a:lnTo>
                    <a:pt x="188" y="83"/>
                  </a:lnTo>
                  <a:lnTo>
                    <a:pt x="178" y="58"/>
                  </a:lnTo>
                  <a:lnTo>
                    <a:pt x="167" y="38"/>
                  </a:lnTo>
                  <a:lnTo>
                    <a:pt x="179" y="53"/>
                  </a:lnTo>
                  <a:lnTo>
                    <a:pt x="189" y="74"/>
                  </a:lnTo>
                  <a:lnTo>
                    <a:pt x="198" y="98"/>
                  </a:lnTo>
                  <a:lnTo>
                    <a:pt x="206" y="127"/>
                  </a:lnTo>
                  <a:lnTo>
                    <a:pt x="213" y="159"/>
                  </a:lnTo>
                  <a:lnTo>
                    <a:pt x="219" y="192"/>
                  </a:lnTo>
                  <a:lnTo>
                    <a:pt x="222" y="228"/>
                  </a:lnTo>
                  <a:lnTo>
                    <a:pt x="225" y="264"/>
                  </a:lnTo>
                  <a:lnTo>
                    <a:pt x="234" y="283"/>
                  </a:lnTo>
                  <a:lnTo>
                    <a:pt x="247" y="315"/>
                  </a:lnTo>
                  <a:lnTo>
                    <a:pt x="263" y="359"/>
                  </a:lnTo>
                  <a:lnTo>
                    <a:pt x="279" y="411"/>
                  </a:lnTo>
                  <a:lnTo>
                    <a:pt x="295" y="469"/>
                  </a:lnTo>
                  <a:lnTo>
                    <a:pt x="309" y="529"/>
                  </a:lnTo>
                  <a:lnTo>
                    <a:pt x="319" y="590"/>
                  </a:lnTo>
                  <a:lnTo>
                    <a:pt x="325" y="650"/>
                  </a:lnTo>
                  <a:lnTo>
                    <a:pt x="333" y="618"/>
                  </a:lnTo>
                  <a:lnTo>
                    <a:pt x="342" y="581"/>
                  </a:lnTo>
                  <a:lnTo>
                    <a:pt x="352" y="539"/>
                  </a:lnTo>
                  <a:lnTo>
                    <a:pt x="358" y="492"/>
                  </a:lnTo>
                  <a:lnTo>
                    <a:pt x="364" y="441"/>
                  </a:lnTo>
                  <a:lnTo>
                    <a:pt x="365" y="387"/>
                  </a:lnTo>
                  <a:lnTo>
                    <a:pt x="363" y="330"/>
                  </a:lnTo>
                  <a:lnTo>
                    <a:pt x="355" y="272"/>
                  </a:lnTo>
                  <a:lnTo>
                    <a:pt x="343" y="217"/>
                  </a:lnTo>
                  <a:lnTo>
                    <a:pt x="332" y="168"/>
                  </a:lnTo>
                  <a:lnTo>
                    <a:pt x="322" y="126"/>
                  </a:lnTo>
                  <a:lnTo>
                    <a:pt x="310" y="90"/>
                  </a:lnTo>
                  <a:lnTo>
                    <a:pt x="300" y="60"/>
                  </a:lnTo>
                  <a:lnTo>
                    <a:pt x="290" y="35"/>
                  </a:lnTo>
                  <a:lnTo>
                    <a:pt x="282" y="15"/>
                  </a:lnTo>
                  <a:lnTo>
                    <a:pt x="274" y="0"/>
                  </a:lnTo>
                  <a:lnTo>
                    <a:pt x="282" y="15"/>
                  </a:lnTo>
                  <a:lnTo>
                    <a:pt x="294" y="39"/>
                  </a:lnTo>
                  <a:lnTo>
                    <a:pt x="309" y="73"/>
                  </a:lnTo>
                  <a:lnTo>
                    <a:pt x="324" y="112"/>
                  </a:lnTo>
                  <a:lnTo>
                    <a:pt x="338" y="156"/>
                  </a:lnTo>
                  <a:lnTo>
                    <a:pt x="350" y="200"/>
                  </a:lnTo>
                  <a:lnTo>
                    <a:pt x="360" y="245"/>
                  </a:lnTo>
                  <a:lnTo>
                    <a:pt x="365" y="289"/>
                  </a:lnTo>
                  <a:lnTo>
                    <a:pt x="376" y="264"/>
                  </a:lnTo>
                  <a:lnTo>
                    <a:pt x="390" y="236"/>
                  </a:lnTo>
                  <a:lnTo>
                    <a:pt x="408" y="206"/>
                  </a:lnTo>
                  <a:lnTo>
                    <a:pt x="426" y="176"/>
                  </a:lnTo>
                  <a:lnTo>
                    <a:pt x="444" y="145"/>
                  </a:lnTo>
                  <a:lnTo>
                    <a:pt x="459" y="116"/>
                  </a:lnTo>
                  <a:lnTo>
                    <a:pt x="468" y="89"/>
                  </a:lnTo>
                  <a:lnTo>
                    <a:pt x="471" y="64"/>
                  </a:lnTo>
                  <a:lnTo>
                    <a:pt x="471" y="87"/>
                  </a:lnTo>
                  <a:lnTo>
                    <a:pt x="462" y="116"/>
                  </a:lnTo>
                  <a:lnTo>
                    <a:pt x="447" y="152"/>
                  </a:lnTo>
                  <a:lnTo>
                    <a:pt x="429" y="190"/>
                  </a:lnTo>
                  <a:lnTo>
                    <a:pt x="409" y="228"/>
                  </a:lnTo>
                  <a:lnTo>
                    <a:pt x="391" y="261"/>
                  </a:lnTo>
                  <a:lnTo>
                    <a:pt x="377" y="290"/>
                  </a:lnTo>
                  <a:lnTo>
                    <a:pt x="371" y="310"/>
                  </a:lnTo>
                  <a:lnTo>
                    <a:pt x="375" y="336"/>
                  </a:lnTo>
                  <a:lnTo>
                    <a:pt x="378" y="364"/>
                  </a:lnTo>
                  <a:lnTo>
                    <a:pt x="381" y="390"/>
                  </a:lnTo>
                  <a:lnTo>
                    <a:pt x="383" y="414"/>
                  </a:lnTo>
                  <a:lnTo>
                    <a:pt x="405" y="393"/>
                  </a:lnTo>
                  <a:lnTo>
                    <a:pt x="428" y="366"/>
                  </a:lnTo>
                  <a:lnTo>
                    <a:pt x="451" y="335"/>
                  </a:lnTo>
                  <a:lnTo>
                    <a:pt x="471" y="299"/>
                  </a:lnTo>
                  <a:lnTo>
                    <a:pt x="489" y="259"/>
                  </a:lnTo>
                  <a:lnTo>
                    <a:pt x="501" y="214"/>
                  </a:lnTo>
                  <a:lnTo>
                    <a:pt x="507" y="164"/>
                  </a:lnTo>
                  <a:lnTo>
                    <a:pt x="504" y="108"/>
                  </a:lnTo>
                  <a:lnTo>
                    <a:pt x="509" y="135"/>
                  </a:lnTo>
                  <a:lnTo>
                    <a:pt x="512" y="172"/>
                  </a:lnTo>
                  <a:lnTo>
                    <a:pt x="508" y="213"/>
                  </a:lnTo>
                  <a:lnTo>
                    <a:pt x="501" y="253"/>
                  </a:lnTo>
                  <a:lnTo>
                    <a:pt x="514" y="242"/>
                  </a:lnTo>
                  <a:lnTo>
                    <a:pt x="525" y="226"/>
                  </a:lnTo>
                  <a:lnTo>
                    <a:pt x="537" y="206"/>
                  </a:lnTo>
                  <a:lnTo>
                    <a:pt x="547" y="185"/>
                  </a:lnTo>
                  <a:lnTo>
                    <a:pt x="555" y="165"/>
                  </a:lnTo>
                  <a:lnTo>
                    <a:pt x="562" y="145"/>
                  </a:lnTo>
                  <a:lnTo>
                    <a:pt x="567" y="129"/>
                  </a:lnTo>
                  <a:lnTo>
                    <a:pt x="569" y="116"/>
                  </a:lnTo>
                  <a:lnTo>
                    <a:pt x="569" y="130"/>
                  </a:lnTo>
                  <a:lnTo>
                    <a:pt x="566" y="149"/>
                  </a:lnTo>
                  <a:lnTo>
                    <a:pt x="561" y="169"/>
                  </a:lnTo>
                  <a:lnTo>
                    <a:pt x="553" y="191"/>
                  </a:lnTo>
                  <a:lnTo>
                    <a:pt x="543" y="214"/>
                  </a:lnTo>
                  <a:lnTo>
                    <a:pt x="529" y="235"/>
                  </a:lnTo>
                  <a:lnTo>
                    <a:pt x="513" y="255"/>
                  </a:lnTo>
                  <a:lnTo>
                    <a:pt x="494" y="269"/>
                  </a:lnTo>
                  <a:lnTo>
                    <a:pt x="489" y="286"/>
                  </a:lnTo>
                  <a:lnTo>
                    <a:pt x="482" y="302"/>
                  </a:lnTo>
                  <a:lnTo>
                    <a:pt x="474" y="319"/>
                  </a:lnTo>
                  <a:lnTo>
                    <a:pt x="466" y="334"/>
                  </a:lnTo>
                  <a:lnTo>
                    <a:pt x="456" y="349"/>
                  </a:lnTo>
                  <a:lnTo>
                    <a:pt x="448" y="362"/>
                  </a:lnTo>
                  <a:lnTo>
                    <a:pt x="439" y="373"/>
                  </a:lnTo>
                  <a:lnTo>
                    <a:pt x="431" y="382"/>
                  </a:lnTo>
                  <a:lnTo>
                    <a:pt x="423" y="390"/>
                  </a:lnTo>
                  <a:lnTo>
                    <a:pt x="415" y="398"/>
                  </a:lnTo>
                  <a:lnTo>
                    <a:pt x="406" y="408"/>
                  </a:lnTo>
                  <a:lnTo>
                    <a:pt x="398" y="421"/>
                  </a:lnTo>
                  <a:lnTo>
                    <a:pt x="390" y="439"/>
                  </a:lnTo>
                  <a:lnTo>
                    <a:pt x="381" y="464"/>
                  </a:lnTo>
                  <a:lnTo>
                    <a:pt x="376" y="496"/>
                  </a:lnTo>
                  <a:lnTo>
                    <a:pt x="370" y="538"/>
                  </a:lnTo>
                  <a:lnTo>
                    <a:pt x="377" y="521"/>
                  </a:lnTo>
                  <a:lnTo>
                    <a:pt x="387" y="503"/>
                  </a:lnTo>
                  <a:lnTo>
                    <a:pt x="399" y="486"/>
                  </a:lnTo>
                  <a:lnTo>
                    <a:pt x="411" y="469"/>
                  </a:lnTo>
                  <a:lnTo>
                    <a:pt x="423" y="454"/>
                  </a:lnTo>
                  <a:lnTo>
                    <a:pt x="434" y="440"/>
                  </a:lnTo>
                  <a:lnTo>
                    <a:pt x="445" y="429"/>
                  </a:lnTo>
                  <a:lnTo>
                    <a:pt x="453" y="422"/>
                  </a:lnTo>
                  <a:lnTo>
                    <a:pt x="463" y="405"/>
                  </a:lnTo>
                  <a:lnTo>
                    <a:pt x="475" y="380"/>
                  </a:lnTo>
                  <a:lnTo>
                    <a:pt x="483" y="358"/>
                  </a:lnTo>
                  <a:lnTo>
                    <a:pt x="486" y="349"/>
                  </a:lnTo>
                  <a:lnTo>
                    <a:pt x="484" y="366"/>
                  </a:lnTo>
                  <a:lnTo>
                    <a:pt x="478" y="388"/>
                  </a:lnTo>
                  <a:lnTo>
                    <a:pt x="471" y="406"/>
                  </a:lnTo>
                  <a:lnTo>
                    <a:pt x="469" y="414"/>
                  </a:lnTo>
                  <a:lnTo>
                    <a:pt x="485" y="406"/>
                  </a:lnTo>
                  <a:lnTo>
                    <a:pt x="502" y="398"/>
                  </a:lnTo>
                  <a:lnTo>
                    <a:pt x="522" y="391"/>
                  </a:lnTo>
                  <a:lnTo>
                    <a:pt x="540" y="387"/>
                  </a:lnTo>
                  <a:lnTo>
                    <a:pt x="560" y="383"/>
                  </a:lnTo>
                  <a:lnTo>
                    <a:pt x="577" y="380"/>
                  </a:lnTo>
                  <a:lnTo>
                    <a:pt x="593" y="380"/>
                  </a:lnTo>
                  <a:lnTo>
                    <a:pt x="607" y="380"/>
                  </a:lnTo>
                  <a:close/>
                </a:path>
              </a:pathLst>
            </a:custGeom>
            <a:solidFill>
              <a:srgbClr val="0C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84" name="Freeform 104"/>
            <p:cNvSpPr>
              <a:spLocks/>
            </p:cNvSpPr>
            <p:nvPr/>
          </p:nvSpPr>
          <p:spPr bwMode="auto">
            <a:xfrm>
              <a:off x="2477" y="1412"/>
              <a:ext cx="408" cy="298"/>
            </a:xfrm>
            <a:custGeom>
              <a:avLst/>
              <a:gdLst>
                <a:gd name="T0" fmla="*/ 128 w 814"/>
                <a:gd name="T1" fmla="*/ 13 h 595"/>
                <a:gd name="T2" fmla="*/ 114 w 814"/>
                <a:gd name="T3" fmla="*/ 2 h 595"/>
                <a:gd name="T4" fmla="*/ 93 w 814"/>
                <a:gd name="T5" fmla="*/ 4 h 595"/>
                <a:gd name="T6" fmla="*/ 78 w 814"/>
                <a:gd name="T7" fmla="*/ 19 h 595"/>
                <a:gd name="T8" fmla="*/ 73 w 814"/>
                <a:gd name="T9" fmla="*/ 36 h 595"/>
                <a:gd name="T10" fmla="*/ 76 w 814"/>
                <a:gd name="T11" fmla="*/ 47 h 595"/>
                <a:gd name="T12" fmla="*/ 71 w 814"/>
                <a:gd name="T13" fmla="*/ 49 h 595"/>
                <a:gd name="T14" fmla="*/ 68 w 814"/>
                <a:gd name="T15" fmla="*/ 53 h 595"/>
                <a:gd name="T16" fmla="*/ 66 w 814"/>
                <a:gd name="T17" fmla="*/ 48 h 595"/>
                <a:gd name="T18" fmla="*/ 68 w 814"/>
                <a:gd name="T19" fmla="*/ 42 h 595"/>
                <a:gd name="T20" fmla="*/ 68 w 814"/>
                <a:gd name="T21" fmla="*/ 26 h 595"/>
                <a:gd name="T22" fmla="*/ 50 w 814"/>
                <a:gd name="T23" fmla="*/ 19 h 595"/>
                <a:gd name="T24" fmla="*/ 26 w 814"/>
                <a:gd name="T25" fmla="*/ 40 h 595"/>
                <a:gd name="T26" fmla="*/ 28 w 814"/>
                <a:gd name="T27" fmla="*/ 56 h 595"/>
                <a:gd name="T28" fmla="*/ 42 w 814"/>
                <a:gd name="T29" fmla="*/ 62 h 595"/>
                <a:gd name="T30" fmla="*/ 37 w 814"/>
                <a:gd name="T31" fmla="*/ 76 h 595"/>
                <a:gd name="T32" fmla="*/ 29 w 814"/>
                <a:gd name="T33" fmla="*/ 61 h 595"/>
                <a:gd name="T34" fmla="*/ 14 w 814"/>
                <a:gd name="T35" fmla="*/ 61 h 595"/>
                <a:gd name="T36" fmla="*/ 12 w 814"/>
                <a:gd name="T37" fmla="*/ 84 h 595"/>
                <a:gd name="T38" fmla="*/ 2 w 814"/>
                <a:gd name="T39" fmla="*/ 84 h 595"/>
                <a:gd name="T40" fmla="*/ 3 w 814"/>
                <a:gd name="T41" fmla="*/ 100 h 595"/>
                <a:gd name="T42" fmla="*/ 18 w 814"/>
                <a:gd name="T43" fmla="*/ 117 h 595"/>
                <a:gd name="T44" fmla="*/ 15 w 814"/>
                <a:gd name="T45" fmla="*/ 122 h 595"/>
                <a:gd name="T46" fmla="*/ 16 w 814"/>
                <a:gd name="T47" fmla="*/ 130 h 595"/>
                <a:gd name="T48" fmla="*/ 22 w 814"/>
                <a:gd name="T49" fmla="*/ 140 h 595"/>
                <a:gd name="T50" fmla="*/ 39 w 814"/>
                <a:gd name="T51" fmla="*/ 146 h 595"/>
                <a:gd name="T52" fmla="*/ 67 w 814"/>
                <a:gd name="T53" fmla="*/ 147 h 595"/>
                <a:gd name="T54" fmla="*/ 88 w 814"/>
                <a:gd name="T55" fmla="*/ 142 h 595"/>
                <a:gd name="T56" fmla="*/ 93 w 814"/>
                <a:gd name="T57" fmla="*/ 134 h 595"/>
                <a:gd name="T58" fmla="*/ 94 w 814"/>
                <a:gd name="T59" fmla="*/ 128 h 595"/>
                <a:gd name="T60" fmla="*/ 107 w 814"/>
                <a:gd name="T61" fmla="*/ 126 h 595"/>
                <a:gd name="T62" fmla="*/ 118 w 814"/>
                <a:gd name="T63" fmla="*/ 119 h 595"/>
                <a:gd name="T64" fmla="*/ 120 w 814"/>
                <a:gd name="T65" fmla="*/ 120 h 595"/>
                <a:gd name="T66" fmla="*/ 121 w 814"/>
                <a:gd name="T67" fmla="*/ 125 h 595"/>
                <a:gd name="T68" fmla="*/ 127 w 814"/>
                <a:gd name="T69" fmla="*/ 129 h 595"/>
                <a:gd name="T70" fmla="*/ 124 w 814"/>
                <a:gd name="T71" fmla="*/ 139 h 595"/>
                <a:gd name="T72" fmla="*/ 132 w 814"/>
                <a:gd name="T73" fmla="*/ 147 h 595"/>
                <a:gd name="T74" fmla="*/ 151 w 814"/>
                <a:gd name="T75" fmla="*/ 149 h 595"/>
                <a:gd name="T76" fmla="*/ 173 w 814"/>
                <a:gd name="T77" fmla="*/ 142 h 595"/>
                <a:gd name="T78" fmla="*/ 191 w 814"/>
                <a:gd name="T79" fmla="*/ 129 h 595"/>
                <a:gd name="T80" fmla="*/ 202 w 814"/>
                <a:gd name="T81" fmla="*/ 114 h 595"/>
                <a:gd name="T82" fmla="*/ 203 w 814"/>
                <a:gd name="T83" fmla="*/ 100 h 595"/>
                <a:gd name="T84" fmla="*/ 193 w 814"/>
                <a:gd name="T85" fmla="*/ 92 h 595"/>
                <a:gd name="T86" fmla="*/ 197 w 814"/>
                <a:gd name="T87" fmla="*/ 76 h 595"/>
                <a:gd name="T88" fmla="*/ 189 w 814"/>
                <a:gd name="T89" fmla="*/ 62 h 595"/>
                <a:gd name="T90" fmla="*/ 178 w 814"/>
                <a:gd name="T91" fmla="*/ 61 h 595"/>
                <a:gd name="T92" fmla="*/ 173 w 814"/>
                <a:gd name="T93" fmla="*/ 56 h 595"/>
                <a:gd name="T94" fmla="*/ 165 w 814"/>
                <a:gd name="T95" fmla="*/ 56 h 595"/>
                <a:gd name="T96" fmla="*/ 174 w 814"/>
                <a:gd name="T97" fmla="*/ 48 h 595"/>
                <a:gd name="T98" fmla="*/ 174 w 814"/>
                <a:gd name="T99" fmla="*/ 36 h 595"/>
                <a:gd name="T100" fmla="*/ 160 w 814"/>
                <a:gd name="T101" fmla="*/ 35 h 595"/>
                <a:gd name="T102" fmla="*/ 166 w 814"/>
                <a:gd name="T103" fmla="*/ 27 h 595"/>
                <a:gd name="T104" fmla="*/ 163 w 814"/>
                <a:gd name="T105" fmla="*/ 19 h 595"/>
                <a:gd name="T106" fmla="*/ 154 w 814"/>
                <a:gd name="T107" fmla="*/ 15 h 595"/>
                <a:gd name="T108" fmla="*/ 142 w 814"/>
                <a:gd name="T109" fmla="*/ 16 h 595"/>
                <a:gd name="T110" fmla="*/ 131 w 814"/>
                <a:gd name="T111" fmla="*/ 28 h 595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814"/>
                <a:gd name="T169" fmla="*/ 0 h 595"/>
                <a:gd name="T170" fmla="*/ 814 w 814"/>
                <a:gd name="T171" fmla="*/ 595 h 595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814" h="595">
                  <a:moveTo>
                    <a:pt x="507" y="99"/>
                  </a:moveTo>
                  <a:lnTo>
                    <a:pt x="514" y="74"/>
                  </a:lnTo>
                  <a:lnTo>
                    <a:pt x="510" y="51"/>
                  </a:lnTo>
                  <a:lnTo>
                    <a:pt x="497" y="31"/>
                  </a:lnTo>
                  <a:lnTo>
                    <a:pt x="479" y="15"/>
                  </a:lnTo>
                  <a:lnTo>
                    <a:pt x="455" y="5"/>
                  </a:lnTo>
                  <a:lnTo>
                    <a:pt x="427" y="0"/>
                  </a:lnTo>
                  <a:lnTo>
                    <a:pt x="398" y="3"/>
                  </a:lnTo>
                  <a:lnTo>
                    <a:pt x="371" y="14"/>
                  </a:lnTo>
                  <a:lnTo>
                    <a:pt x="345" y="31"/>
                  </a:lnTo>
                  <a:lnTo>
                    <a:pt x="325" y="51"/>
                  </a:lnTo>
                  <a:lnTo>
                    <a:pt x="309" y="73"/>
                  </a:lnTo>
                  <a:lnTo>
                    <a:pt x="298" y="95"/>
                  </a:lnTo>
                  <a:lnTo>
                    <a:pt x="292" y="119"/>
                  </a:lnTo>
                  <a:lnTo>
                    <a:pt x="292" y="142"/>
                  </a:lnTo>
                  <a:lnTo>
                    <a:pt x="298" y="165"/>
                  </a:lnTo>
                  <a:lnTo>
                    <a:pt x="311" y="188"/>
                  </a:lnTo>
                  <a:lnTo>
                    <a:pt x="302" y="188"/>
                  </a:lnTo>
                  <a:lnTo>
                    <a:pt x="295" y="190"/>
                  </a:lnTo>
                  <a:lnTo>
                    <a:pt x="288" y="191"/>
                  </a:lnTo>
                  <a:lnTo>
                    <a:pt x="282" y="195"/>
                  </a:lnTo>
                  <a:lnTo>
                    <a:pt x="277" y="199"/>
                  </a:lnTo>
                  <a:lnTo>
                    <a:pt x="273" y="204"/>
                  </a:lnTo>
                  <a:lnTo>
                    <a:pt x="270" y="211"/>
                  </a:lnTo>
                  <a:lnTo>
                    <a:pt x="268" y="218"/>
                  </a:lnTo>
                  <a:lnTo>
                    <a:pt x="264" y="204"/>
                  </a:lnTo>
                  <a:lnTo>
                    <a:pt x="261" y="191"/>
                  </a:lnTo>
                  <a:lnTo>
                    <a:pt x="258" y="182"/>
                  </a:lnTo>
                  <a:lnTo>
                    <a:pt x="251" y="175"/>
                  </a:lnTo>
                  <a:lnTo>
                    <a:pt x="269" y="167"/>
                  </a:lnTo>
                  <a:lnTo>
                    <a:pt x="277" y="149"/>
                  </a:lnTo>
                  <a:lnTo>
                    <a:pt x="279" y="126"/>
                  </a:lnTo>
                  <a:lnTo>
                    <a:pt x="270" y="102"/>
                  </a:lnTo>
                  <a:lnTo>
                    <a:pt x="253" y="83"/>
                  </a:lnTo>
                  <a:lnTo>
                    <a:pt x="229" y="73"/>
                  </a:lnTo>
                  <a:lnTo>
                    <a:pt x="197" y="76"/>
                  </a:lnTo>
                  <a:lnTo>
                    <a:pt x="158" y="99"/>
                  </a:lnTo>
                  <a:lnTo>
                    <a:pt x="123" y="131"/>
                  </a:lnTo>
                  <a:lnTo>
                    <a:pt x="103" y="160"/>
                  </a:lnTo>
                  <a:lnTo>
                    <a:pt x="97" y="186"/>
                  </a:lnTo>
                  <a:lnTo>
                    <a:pt x="100" y="206"/>
                  </a:lnTo>
                  <a:lnTo>
                    <a:pt x="112" y="223"/>
                  </a:lnTo>
                  <a:lnTo>
                    <a:pt x="128" y="237"/>
                  </a:lnTo>
                  <a:lnTo>
                    <a:pt x="147" y="245"/>
                  </a:lnTo>
                  <a:lnTo>
                    <a:pt x="167" y="248"/>
                  </a:lnTo>
                  <a:lnTo>
                    <a:pt x="158" y="263"/>
                  </a:lnTo>
                  <a:lnTo>
                    <a:pt x="151" y="280"/>
                  </a:lnTo>
                  <a:lnTo>
                    <a:pt x="146" y="301"/>
                  </a:lnTo>
                  <a:lnTo>
                    <a:pt x="145" y="320"/>
                  </a:lnTo>
                  <a:lnTo>
                    <a:pt x="133" y="271"/>
                  </a:lnTo>
                  <a:lnTo>
                    <a:pt x="115" y="241"/>
                  </a:lnTo>
                  <a:lnTo>
                    <a:pt x="93" y="227"/>
                  </a:lnTo>
                  <a:lnTo>
                    <a:pt x="71" y="228"/>
                  </a:lnTo>
                  <a:lnTo>
                    <a:pt x="53" y="241"/>
                  </a:lnTo>
                  <a:lnTo>
                    <a:pt x="40" y="265"/>
                  </a:lnTo>
                  <a:lnTo>
                    <a:pt x="37" y="297"/>
                  </a:lnTo>
                  <a:lnTo>
                    <a:pt x="47" y="336"/>
                  </a:lnTo>
                  <a:lnTo>
                    <a:pt x="34" y="326"/>
                  </a:lnTo>
                  <a:lnTo>
                    <a:pt x="20" y="325"/>
                  </a:lnTo>
                  <a:lnTo>
                    <a:pt x="8" y="334"/>
                  </a:lnTo>
                  <a:lnTo>
                    <a:pt x="0" y="349"/>
                  </a:lnTo>
                  <a:lnTo>
                    <a:pt x="0" y="372"/>
                  </a:lnTo>
                  <a:lnTo>
                    <a:pt x="11" y="398"/>
                  </a:lnTo>
                  <a:lnTo>
                    <a:pt x="35" y="429"/>
                  </a:lnTo>
                  <a:lnTo>
                    <a:pt x="77" y="464"/>
                  </a:lnTo>
                  <a:lnTo>
                    <a:pt x="71" y="465"/>
                  </a:lnTo>
                  <a:lnTo>
                    <a:pt x="67" y="470"/>
                  </a:lnTo>
                  <a:lnTo>
                    <a:pt x="62" y="477"/>
                  </a:lnTo>
                  <a:lnTo>
                    <a:pt x="59" y="486"/>
                  </a:lnTo>
                  <a:lnTo>
                    <a:pt x="57" y="496"/>
                  </a:lnTo>
                  <a:lnTo>
                    <a:pt x="57" y="509"/>
                  </a:lnTo>
                  <a:lnTo>
                    <a:pt x="61" y="520"/>
                  </a:lnTo>
                  <a:lnTo>
                    <a:pt x="67" y="533"/>
                  </a:lnTo>
                  <a:lnTo>
                    <a:pt x="76" y="546"/>
                  </a:lnTo>
                  <a:lnTo>
                    <a:pt x="88" y="557"/>
                  </a:lnTo>
                  <a:lnTo>
                    <a:pt x="106" y="567"/>
                  </a:lnTo>
                  <a:lnTo>
                    <a:pt x="128" y="577"/>
                  </a:lnTo>
                  <a:lnTo>
                    <a:pt x="154" y="584"/>
                  </a:lnTo>
                  <a:lnTo>
                    <a:pt x="186" y="588"/>
                  </a:lnTo>
                  <a:lnTo>
                    <a:pt x="224" y="589"/>
                  </a:lnTo>
                  <a:lnTo>
                    <a:pt x="268" y="587"/>
                  </a:lnTo>
                  <a:lnTo>
                    <a:pt x="304" y="582"/>
                  </a:lnTo>
                  <a:lnTo>
                    <a:pt x="330" y="577"/>
                  </a:lnTo>
                  <a:lnTo>
                    <a:pt x="349" y="567"/>
                  </a:lnTo>
                  <a:lnTo>
                    <a:pt x="362" y="558"/>
                  </a:lnTo>
                  <a:lnTo>
                    <a:pt x="367" y="547"/>
                  </a:lnTo>
                  <a:lnTo>
                    <a:pt x="370" y="534"/>
                  </a:lnTo>
                  <a:lnTo>
                    <a:pt x="367" y="520"/>
                  </a:lnTo>
                  <a:lnTo>
                    <a:pt x="362" y="507"/>
                  </a:lnTo>
                  <a:lnTo>
                    <a:pt x="375" y="509"/>
                  </a:lnTo>
                  <a:lnTo>
                    <a:pt x="391" y="509"/>
                  </a:lnTo>
                  <a:lnTo>
                    <a:pt x="408" y="508"/>
                  </a:lnTo>
                  <a:lnTo>
                    <a:pt x="425" y="503"/>
                  </a:lnTo>
                  <a:lnTo>
                    <a:pt x="441" y="496"/>
                  </a:lnTo>
                  <a:lnTo>
                    <a:pt x="457" y="486"/>
                  </a:lnTo>
                  <a:lnTo>
                    <a:pt x="470" y="473"/>
                  </a:lnTo>
                  <a:lnTo>
                    <a:pt x="481" y="456"/>
                  </a:lnTo>
                  <a:lnTo>
                    <a:pt x="478" y="467"/>
                  </a:lnTo>
                  <a:lnTo>
                    <a:pt x="476" y="478"/>
                  </a:lnTo>
                  <a:lnTo>
                    <a:pt x="476" y="486"/>
                  </a:lnTo>
                  <a:lnTo>
                    <a:pt x="478" y="493"/>
                  </a:lnTo>
                  <a:lnTo>
                    <a:pt x="482" y="500"/>
                  </a:lnTo>
                  <a:lnTo>
                    <a:pt x="488" y="504"/>
                  </a:lnTo>
                  <a:lnTo>
                    <a:pt x="496" y="510"/>
                  </a:lnTo>
                  <a:lnTo>
                    <a:pt x="507" y="515"/>
                  </a:lnTo>
                  <a:lnTo>
                    <a:pt x="495" y="528"/>
                  </a:lnTo>
                  <a:lnTo>
                    <a:pt x="489" y="541"/>
                  </a:lnTo>
                  <a:lnTo>
                    <a:pt x="492" y="555"/>
                  </a:lnTo>
                  <a:lnTo>
                    <a:pt x="499" y="566"/>
                  </a:lnTo>
                  <a:lnTo>
                    <a:pt x="511" y="578"/>
                  </a:lnTo>
                  <a:lnTo>
                    <a:pt x="527" y="586"/>
                  </a:lnTo>
                  <a:lnTo>
                    <a:pt x="546" y="593"/>
                  </a:lnTo>
                  <a:lnTo>
                    <a:pt x="567" y="595"/>
                  </a:lnTo>
                  <a:lnTo>
                    <a:pt x="600" y="594"/>
                  </a:lnTo>
                  <a:lnTo>
                    <a:pt x="631" y="589"/>
                  </a:lnTo>
                  <a:lnTo>
                    <a:pt x="662" y="580"/>
                  </a:lnTo>
                  <a:lnTo>
                    <a:pt x="691" y="567"/>
                  </a:lnTo>
                  <a:lnTo>
                    <a:pt x="716" y="553"/>
                  </a:lnTo>
                  <a:lnTo>
                    <a:pt x="741" y="534"/>
                  </a:lnTo>
                  <a:lnTo>
                    <a:pt x="762" y="516"/>
                  </a:lnTo>
                  <a:lnTo>
                    <a:pt x="780" y="495"/>
                  </a:lnTo>
                  <a:lnTo>
                    <a:pt x="795" y="474"/>
                  </a:lnTo>
                  <a:lnTo>
                    <a:pt x="805" y="454"/>
                  </a:lnTo>
                  <a:lnTo>
                    <a:pt x="812" y="434"/>
                  </a:lnTo>
                  <a:lnTo>
                    <a:pt x="814" y="416"/>
                  </a:lnTo>
                  <a:lnTo>
                    <a:pt x="811" y="400"/>
                  </a:lnTo>
                  <a:lnTo>
                    <a:pt x="803" y="385"/>
                  </a:lnTo>
                  <a:lnTo>
                    <a:pt x="790" y="374"/>
                  </a:lnTo>
                  <a:lnTo>
                    <a:pt x="771" y="366"/>
                  </a:lnTo>
                  <a:lnTo>
                    <a:pt x="782" y="350"/>
                  </a:lnTo>
                  <a:lnTo>
                    <a:pt x="787" y="328"/>
                  </a:lnTo>
                  <a:lnTo>
                    <a:pt x="785" y="303"/>
                  </a:lnTo>
                  <a:lnTo>
                    <a:pt x="780" y="279"/>
                  </a:lnTo>
                  <a:lnTo>
                    <a:pt x="768" y="259"/>
                  </a:lnTo>
                  <a:lnTo>
                    <a:pt x="754" y="245"/>
                  </a:lnTo>
                  <a:lnTo>
                    <a:pt x="736" y="242"/>
                  </a:lnTo>
                  <a:lnTo>
                    <a:pt x="715" y="252"/>
                  </a:lnTo>
                  <a:lnTo>
                    <a:pt x="708" y="243"/>
                  </a:lnTo>
                  <a:lnTo>
                    <a:pt x="703" y="235"/>
                  </a:lnTo>
                  <a:lnTo>
                    <a:pt x="694" y="228"/>
                  </a:lnTo>
                  <a:lnTo>
                    <a:pt x="688" y="223"/>
                  </a:lnTo>
                  <a:lnTo>
                    <a:pt x="678" y="220"/>
                  </a:lnTo>
                  <a:lnTo>
                    <a:pt x="669" y="219"/>
                  </a:lnTo>
                  <a:lnTo>
                    <a:pt x="659" y="221"/>
                  </a:lnTo>
                  <a:lnTo>
                    <a:pt x="647" y="226"/>
                  </a:lnTo>
                  <a:lnTo>
                    <a:pt x="675" y="210"/>
                  </a:lnTo>
                  <a:lnTo>
                    <a:pt x="692" y="192"/>
                  </a:lnTo>
                  <a:lnTo>
                    <a:pt x="700" y="174"/>
                  </a:lnTo>
                  <a:lnTo>
                    <a:pt x="700" y="158"/>
                  </a:lnTo>
                  <a:lnTo>
                    <a:pt x="692" y="144"/>
                  </a:lnTo>
                  <a:lnTo>
                    <a:pt x="679" y="135"/>
                  </a:lnTo>
                  <a:lnTo>
                    <a:pt x="661" y="133"/>
                  </a:lnTo>
                  <a:lnTo>
                    <a:pt x="638" y="137"/>
                  </a:lnTo>
                  <a:lnTo>
                    <a:pt x="651" y="128"/>
                  </a:lnTo>
                  <a:lnTo>
                    <a:pt x="658" y="118"/>
                  </a:lnTo>
                  <a:lnTo>
                    <a:pt x="661" y="106"/>
                  </a:lnTo>
                  <a:lnTo>
                    <a:pt x="660" y="95"/>
                  </a:lnTo>
                  <a:lnTo>
                    <a:pt x="655" y="84"/>
                  </a:lnTo>
                  <a:lnTo>
                    <a:pt x="648" y="75"/>
                  </a:lnTo>
                  <a:lnTo>
                    <a:pt x="638" y="67"/>
                  </a:lnTo>
                  <a:lnTo>
                    <a:pt x="625" y="60"/>
                  </a:lnTo>
                  <a:lnTo>
                    <a:pt x="612" y="57"/>
                  </a:lnTo>
                  <a:lnTo>
                    <a:pt x="597" y="55"/>
                  </a:lnTo>
                  <a:lnTo>
                    <a:pt x="582" y="58"/>
                  </a:lnTo>
                  <a:lnTo>
                    <a:pt x="565" y="64"/>
                  </a:lnTo>
                  <a:lnTo>
                    <a:pt x="550" y="75"/>
                  </a:lnTo>
                  <a:lnTo>
                    <a:pt x="535" y="90"/>
                  </a:lnTo>
                  <a:lnTo>
                    <a:pt x="523" y="111"/>
                  </a:lnTo>
                  <a:lnTo>
                    <a:pt x="511" y="137"/>
                  </a:lnTo>
                  <a:lnTo>
                    <a:pt x="507" y="99"/>
                  </a:lnTo>
                  <a:close/>
                </a:path>
              </a:pathLst>
            </a:custGeom>
            <a:solidFill>
              <a:srgbClr val="007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85" name="Freeform 105"/>
            <p:cNvSpPr>
              <a:spLocks/>
            </p:cNvSpPr>
            <p:nvPr/>
          </p:nvSpPr>
          <p:spPr bwMode="auto">
            <a:xfrm>
              <a:off x="2793" y="1789"/>
              <a:ext cx="80" cy="93"/>
            </a:xfrm>
            <a:custGeom>
              <a:avLst/>
              <a:gdLst>
                <a:gd name="T0" fmla="*/ 21 w 160"/>
                <a:gd name="T1" fmla="*/ 44 h 185"/>
                <a:gd name="T2" fmla="*/ 19 w 160"/>
                <a:gd name="T3" fmla="*/ 40 h 185"/>
                <a:gd name="T4" fmla="*/ 13 w 160"/>
                <a:gd name="T5" fmla="*/ 36 h 185"/>
                <a:gd name="T6" fmla="*/ 5 w 160"/>
                <a:gd name="T7" fmla="*/ 35 h 185"/>
                <a:gd name="T8" fmla="*/ 1 w 160"/>
                <a:gd name="T9" fmla="*/ 34 h 185"/>
                <a:gd name="T10" fmla="*/ 5 w 160"/>
                <a:gd name="T11" fmla="*/ 30 h 185"/>
                <a:gd name="T12" fmla="*/ 10 w 160"/>
                <a:gd name="T13" fmla="*/ 29 h 185"/>
                <a:gd name="T14" fmla="*/ 17 w 160"/>
                <a:gd name="T15" fmla="*/ 33 h 185"/>
                <a:gd name="T16" fmla="*/ 20 w 160"/>
                <a:gd name="T17" fmla="*/ 36 h 185"/>
                <a:gd name="T18" fmla="*/ 18 w 160"/>
                <a:gd name="T19" fmla="*/ 30 h 185"/>
                <a:gd name="T20" fmla="*/ 13 w 160"/>
                <a:gd name="T21" fmla="*/ 25 h 185"/>
                <a:gd name="T22" fmla="*/ 5 w 160"/>
                <a:gd name="T23" fmla="*/ 23 h 185"/>
                <a:gd name="T24" fmla="*/ 1 w 160"/>
                <a:gd name="T25" fmla="*/ 22 h 185"/>
                <a:gd name="T26" fmla="*/ 5 w 160"/>
                <a:gd name="T27" fmla="*/ 18 h 185"/>
                <a:gd name="T28" fmla="*/ 10 w 160"/>
                <a:gd name="T29" fmla="*/ 18 h 185"/>
                <a:gd name="T30" fmla="*/ 17 w 160"/>
                <a:gd name="T31" fmla="*/ 25 h 185"/>
                <a:gd name="T32" fmla="*/ 19 w 160"/>
                <a:gd name="T33" fmla="*/ 27 h 185"/>
                <a:gd name="T34" fmla="*/ 17 w 160"/>
                <a:gd name="T35" fmla="*/ 19 h 185"/>
                <a:gd name="T36" fmla="*/ 12 w 160"/>
                <a:gd name="T37" fmla="*/ 12 h 185"/>
                <a:gd name="T38" fmla="*/ 6 w 160"/>
                <a:gd name="T39" fmla="*/ 7 h 185"/>
                <a:gd name="T40" fmla="*/ 3 w 160"/>
                <a:gd name="T41" fmla="*/ 4 h 185"/>
                <a:gd name="T42" fmla="*/ 9 w 160"/>
                <a:gd name="T43" fmla="*/ 4 h 185"/>
                <a:gd name="T44" fmla="*/ 13 w 160"/>
                <a:gd name="T45" fmla="*/ 7 h 185"/>
                <a:gd name="T46" fmla="*/ 19 w 160"/>
                <a:gd name="T47" fmla="*/ 16 h 185"/>
                <a:gd name="T48" fmla="*/ 21 w 160"/>
                <a:gd name="T49" fmla="*/ 17 h 185"/>
                <a:gd name="T50" fmla="*/ 19 w 160"/>
                <a:gd name="T51" fmla="*/ 5 h 185"/>
                <a:gd name="T52" fmla="*/ 18 w 160"/>
                <a:gd name="T53" fmla="*/ 1 h 185"/>
                <a:gd name="T54" fmla="*/ 22 w 160"/>
                <a:gd name="T55" fmla="*/ 6 h 185"/>
                <a:gd name="T56" fmla="*/ 25 w 160"/>
                <a:gd name="T57" fmla="*/ 12 h 185"/>
                <a:gd name="T58" fmla="*/ 25 w 160"/>
                <a:gd name="T59" fmla="*/ 21 h 185"/>
                <a:gd name="T60" fmla="*/ 25 w 160"/>
                <a:gd name="T61" fmla="*/ 23 h 185"/>
                <a:gd name="T62" fmla="*/ 28 w 160"/>
                <a:gd name="T63" fmla="*/ 16 h 185"/>
                <a:gd name="T64" fmla="*/ 31 w 160"/>
                <a:gd name="T65" fmla="*/ 12 h 185"/>
                <a:gd name="T66" fmla="*/ 37 w 160"/>
                <a:gd name="T67" fmla="*/ 11 h 185"/>
                <a:gd name="T68" fmla="*/ 38 w 160"/>
                <a:gd name="T69" fmla="*/ 14 h 185"/>
                <a:gd name="T70" fmla="*/ 32 w 160"/>
                <a:gd name="T71" fmla="*/ 18 h 185"/>
                <a:gd name="T72" fmla="*/ 27 w 160"/>
                <a:gd name="T73" fmla="*/ 24 h 185"/>
                <a:gd name="T74" fmla="*/ 24 w 160"/>
                <a:gd name="T75" fmla="*/ 33 h 185"/>
                <a:gd name="T76" fmla="*/ 24 w 160"/>
                <a:gd name="T77" fmla="*/ 35 h 185"/>
                <a:gd name="T78" fmla="*/ 27 w 160"/>
                <a:gd name="T79" fmla="*/ 29 h 185"/>
                <a:gd name="T80" fmla="*/ 32 w 160"/>
                <a:gd name="T81" fmla="*/ 25 h 185"/>
                <a:gd name="T82" fmla="*/ 37 w 160"/>
                <a:gd name="T83" fmla="*/ 24 h 185"/>
                <a:gd name="T84" fmla="*/ 38 w 160"/>
                <a:gd name="T85" fmla="*/ 26 h 185"/>
                <a:gd name="T86" fmla="*/ 34 w 160"/>
                <a:gd name="T87" fmla="*/ 29 h 185"/>
                <a:gd name="T88" fmla="*/ 29 w 160"/>
                <a:gd name="T89" fmla="*/ 35 h 185"/>
                <a:gd name="T90" fmla="*/ 26 w 160"/>
                <a:gd name="T91" fmla="*/ 42 h 185"/>
                <a:gd name="T92" fmla="*/ 22 w 160"/>
                <a:gd name="T93" fmla="*/ 46 h 185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160"/>
                <a:gd name="T142" fmla="*/ 0 h 185"/>
                <a:gd name="T143" fmla="*/ 160 w 160"/>
                <a:gd name="T144" fmla="*/ 185 h 185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160" h="185">
                  <a:moveTo>
                    <a:pt x="88" y="183"/>
                  </a:moveTo>
                  <a:lnTo>
                    <a:pt x="87" y="176"/>
                  </a:lnTo>
                  <a:lnTo>
                    <a:pt x="82" y="167"/>
                  </a:lnTo>
                  <a:lnTo>
                    <a:pt x="76" y="159"/>
                  </a:lnTo>
                  <a:lnTo>
                    <a:pt x="67" y="151"/>
                  </a:lnTo>
                  <a:lnTo>
                    <a:pt x="55" y="144"/>
                  </a:lnTo>
                  <a:lnTo>
                    <a:pt x="40" y="140"/>
                  </a:lnTo>
                  <a:lnTo>
                    <a:pt x="22" y="139"/>
                  </a:lnTo>
                  <a:lnTo>
                    <a:pt x="1" y="143"/>
                  </a:lnTo>
                  <a:lnTo>
                    <a:pt x="5" y="135"/>
                  </a:lnTo>
                  <a:lnTo>
                    <a:pt x="9" y="126"/>
                  </a:lnTo>
                  <a:lnTo>
                    <a:pt x="17" y="120"/>
                  </a:lnTo>
                  <a:lnTo>
                    <a:pt x="27" y="116"/>
                  </a:lnTo>
                  <a:lnTo>
                    <a:pt x="38" y="116"/>
                  </a:lnTo>
                  <a:lnTo>
                    <a:pt x="51" y="122"/>
                  </a:lnTo>
                  <a:lnTo>
                    <a:pt x="65" y="132"/>
                  </a:lnTo>
                  <a:lnTo>
                    <a:pt x="80" y="149"/>
                  </a:lnTo>
                  <a:lnTo>
                    <a:pt x="77" y="141"/>
                  </a:lnTo>
                  <a:lnTo>
                    <a:pt x="75" y="131"/>
                  </a:lnTo>
                  <a:lnTo>
                    <a:pt x="69" y="120"/>
                  </a:lnTo>
                  <a:lnTo>
                    <a:pt x="62" y="109"/>
                  </a:lnTo>
                  <a:lnTo>
                    <a:pt x="52" y="100"/>
                  </a:lnTo>
                  <a:lnTo>
                    <a:pt x="38" y="93"/>
                  </a:lnTo>
                  <a:lnTo>
                    <a:pt x="21" y="91"/>
                  </a:lnTo>
                  <a:lnTo>
                    <a:pt x="0" y="94"/>
                  </a:lnTo>
                  <a:lnTo>
                    <a:pt x="2" y="85"/>
                  </a:lnTo>
                  <a:lnTo>
                    <a:pt x="8" y="77"/>
                  </a:lnTo>
                  <a:lnTo>
                    <a:pt x="19" y="71"/>
                  </a:lnTo>
                  <a:lnTo>
                    <a:pt x="30" y="69"/>
                  </a:lnTo>
                  <a:lnTo>
                    <a:pt x="43" y="71"/>
                  </a:lnTo>
                  <a:lnTo>
                    <a:pt x="55" y="80"/>
                  </a:lnTo>
                  <a:lnTo>
                    <a:pt x="68" y="97"/>
                  </a:lnTo>
                  <a:lnTo>
                    <a:pt x="78" y="123"/>
                  </a:lnTo>
                  <a:lnTo>
                    <a:pt x="76" y="108"/>
                  </a:lnTo>
                  <a:lnTo>
                    <a:pt x="73" y="91"/>
                  </a:lnTo>
                  <a:lnTo>
                    <a:pt x="67" y="75"/>
                  </a:lnTo>
                  <a:lnTo>
                    <a:pt x="60" y="59"/>
                  </a:lnTo>
                  <a:lnTo>
                    <a:pt x="51" y="45"/>
                  </a:lnTo>
                  <a:lnTo>
                    <a:pt x="38" y="33"/>
                  </a:lnTo>
                  <a:lnTo>
                    <a:pt x="24" y="25"/>
                  </a:lnTo>
                  <a:lnTo>
                    <a:pt x="7" y="22"/>
                  </a:lnTo>
                  <a:lnTo>
                    <a:pt x="15" y="16"/>
                  </a:lnTo>
                  <a:lnTo>
                    <a:pt x="24" y="13"/>
                  </a:lnTo>
                  <a:lnTo>
                    <a:pt x="34" y="13"/>
                  </a:lnTo>
                  <a:lnTo>
                    <a:pt x="44" y="16"/>
                  </a:lnTo>
                  <a:lnTo>
                    <a:pt x="54" y="25"/>
                  </a:lnTo>
                  <a:lnTo>
                    <a:pt x="65" y="39"/>
                  </a:lnTo>
                  <a:lnTo>
                    <a:pt x="75" y="61"/>
                  </a:lnTo>
                  <a:lnTo>
                    <a:pt x="84" y="91"/>
                  </a:lnTo>
                  <a:lnTo>
                    <a:pt x="84" y="67"/>
                  </a:lnTo>
                  <a:lnTo>
                    <a:pt x="80" y="41"/>
                  </a:lnTo>
                  <a:lnTo>
                    <a:pt x="73" y="18"/>
                  </a:lnTo>
                  <a:lnTo>
                    <a:pt x="60" y="0"/>
                  </a:lnTo>
                  <a:lnTo>
                    <a:pt x="72" y="3"/>
                  </a:lnTo>
                  <a:lnTo>
                    <a:pt x="82" y="10"/>
                  </a:lnTo>
                  <a:lnTo>
                    <a:pt x="90" y="21"/>
                  </a:lnTo>
                  <a:lnTo>
                    <a:pt x="97" y="33"/>
                  </a:lnTo>
                  <a:lnTo>
                    <a:pt x="100" y="48"/>
                  </a:lnTo>
                  <a:lnTo>
                    <a:pt x="103" y="64"/>
                  </a:lnTo>
                  <a:lnTo>
                    <a:pt x="103" y="83"/>
                  </a:lnTo>
                  <a:lnTo>
                    <a:pt x="99" y="102"/>
                  </a:lnTo>
                  <a:lnTo>
                    <a:pt x="103" y="90"/>
                  </a:lnTo>
                  <a:lnTo>
                    <a:pt x="107" y="77"/>
                  </a:lnTo>
                  <a:lnTo>
                    <a:pt x="112" y="64"/>
                  </a:lnTo>
                  <a:lnTo>
                    <a:pt x="119" y="55"/>
                  </a:lnTo>
                  <a:lnTo>
                    <a:pt x="127" y="47"/>
                  </a:lnTo>
                  <a:lnTo>
                    <a:pt x="136" y="42"/>
                  </a:lnTo>
                  <a:lnTo>
                    <a:pt x="148" y="42"/>
                  </a:lnTo>
                  <a:lnTo>
                    <a:pt x="160" y="46"/>
                  </a:lnTo>
                  <a:lnTo>
                    <a:pt x="150" y="53"/>
                  </a:lnTo>
                  <a:lnTo>
                    <a:pt x="138" y="61"/>
                  </a:lnTo>
                  <a:lnTo>
                    <a:pt x="128" y="70"/>
                  </a:lnTo>
                  <a:lnTo>
                    <a:pt x="119" y="82"/>
                  </a:lnTo>
                  <a:lnTo>
                    <a:pt x="111" y="95"/>
                  </a:lnTo>
                  <a:lnTo>
                    <a:pt x="104" y="111"/>
                  </a:lnTo>
                  <a:lnTo>
                    <a:pt x="99" y="129"/>
                  </a:lnTo>
                  <a:lnTo>
                    <a:pt x="97" y="149"/>
                  </a:lnTo>
                  <a:lnTo>
                    <a:pt x="99" y="139"/>
                  </a:lnTo>
                  <a:lnTo>
                    <a:pt x="105" y="128"/>
                  </a:lnTo>
                  <a:lnTo>
                    <a:pt x="111" y="116"/>
                  </a:lnTo>
                  <a:lnTo>
                    <a:pt x="119" y="106"/>
                  </a:lnTo>
                  <a:lnTo>
                    <a:pt x="128" y="98"/>
                  </a:lnTo>
                  <a:lnTo>
                    <a:pt x="137" y="93"/>
                  </a:lnTo>
                  <a:lnTo>
                    <a:pt x="148" y="94"/>
                  </a:lnTo>
                  <a:lnTo>
                    <a:pt x="157" y="101"/>
                  </a:lnTo>
                  <a:lnTo>
                    <a:pt x="151" y="102"/>
                  </a:lnTo>
                  <a:lnTo>
                    <a:pt x="143" y="107"/>
                  </a:lnTo>
                  <a:lnTo>
                    <a:pt x="134" y="115"/>
                  </a:lnTo>
                  <a:lnTo>
                    <a:pt x="125" y="125"/>
                  </a:lnTo>
                  <a:lnTo>
                    <a:pt x="116" y="137"/>
                  </a:lnTo>
                  <a:lnTo>
                    <a:pt x="110" y="152"/>
                  </a:lnTo>
                  <a:lnTo>
                    <a:pt x="106" y="168"/>
                  </a:lnTo>
                  <a:lnTo>
                    <a:pt x="105" y="185"/>
                  </a:lnTo>
                  <a:lnTo>
                    <a:pt x="88" y="183"/>
                  </a:lnTo>
                  <a:close/>
                </a:path>
              </a:pathLst>
            </a:custGeom>
            <a:solidFill>
              <a:srgbClr val="0072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sp>
          <p:nvSpPr>
            <p:cNvPr id="42086" name="Freeform 106"/>
            <p:cNvSpPr>
              <a:spLocks/>
            </p:cNvSpPr>
            <p:nvPr/>
          </p:nvSpPr>
          <p:spPr bwMode="auto">
            <a:xfrm>
              <a:off x="2659" y="1825"/>
              <a:ext cx="47" cy="50"/>
            </a:xfrm>
            <a:custGeom>
              <a:avLst/>
              <a:gdLst>
                <a:gd name="T0" fmla="*/ 16 w 94"/>
                <a:gd name="T1" fmla="*/ 25 h 99"/>
                <a:gd name="T2" fmla="*/ 13 w 94"/>
                <a:gd name="T3" fmla="*/ 21 h 99"/>
                <a:gd name="T4" fmla="*/ 17 w 94"/>
                <a:gd name="T5" fmla="*/ 18 h 99"/>
                <a:gd name="T6" fmla="*/ 19 w 94"/>
                <a:gd name="T7" fmla="*/ 15 h 99"/>
                <a:gd name="T8" fmla="*/ 20 w 94"/>
                <a:gd name="T9" fmla="*/ 12 h 99"/>
                <a:gd name="T10" fmla="*/ 20 w 94"/>
                <a:gd name="T11" fmla="*/ 9 h 99"/>
                <a:gd name="T12" fmla="*/ 18 w 94"/>
                <a:gd name="T13" fmla="*/ 7 h 99"/>
                <a:gd name="T14" fmla="*/ 17 w 94"/>
                <a:gd name="T15" fmla="*/ 6 h 99"/>
                <a:gd name="T16" fmla="*/ 14 w 94"/>
                <a:gd name="T17" fmla="*/ 6 h 99"/>
                <a:gd name="T18" fmla="*/ 12 w 94"/>
                <a:gd name="T19" fmla="*/ 5 h 99"/>
                <a:gd name="T20" fmla="*/ 10 w 94"/>
                <a:gd name="T21" fmla="*/ 5 h 99"/>
                <a:gd name="T22" fmla="*/ 7 w 94"/>
                <a:gd name="T23" fmla="*/ 5 h 99"/>
                <a:gd name="T24" fmla="*/ 6 w 94"/>
                <a:gd name="T25" fmla="*/ 5 h 99"/>
                <a:gd name="T26" fmla="*/ 3 w 94"/>
                <a:gd name="T27" fmla="*/ 6 h 99"/>
                <a:gd name="T28" fmla="*/ 1 w 94"/>
                <a:gd name="T29" fmla="*/ 5 h 99"/>
                <a:gd name="T30" fmla="*/ 0 w 94"/>
                <a:gd name="T31" fmla="*/ 4 h 99"/>
                <a:gd name="T32" fmla="*/ 1 w 94"/>
                <a:gd name="T33" fmla="*/ 2 h 99"/>
                <a:gd name="T34" fmla="*/ 3 w 94"/>
                <a:gd name="T35" fmla="*/ 1 h 99"/>
                <a:gd name="T36" fmla="*/ 5 w 94"/>
                <a:gd name="T37" fmla="*/ 1 h 99"/>
                <a:gd name="T38" fmla="*/ 6 w 94"/>
                <a:gd name="T39" fmla="*/ 0 h 99"/>
                <a:gd name="T40" fmla="*/ 10 w 94"/>
                <a:gd name="T41" fmla="*/ 0 h 99"/>
                <a:gd name="T42" fmla="*/ 13 w 94"/>
                <a:gd name="T43" fmla="*/ 1 h 99"/>
                <a:gd name="T44" fmla="*/ 17 w 94"/>
                <a:gd name="T45" fmla="*/ 2 h 99"/>
                <a:gd name="T46" fmla="*/ 20 w 94"/>
                <a:gd name="T47" fmla="*/ 3 h 99"/>
                <a:gd name="T48" fmla="*/ 22 w 94"/>
                <a:gd name="T49" fmla="*/ 5 h 99"/>
                <a:gd name="T50" fmla="*/ 24 w 94"/>
                <a:gd name="T51" fmla="*/ 9 h 99"/>
                <a:gd name="T52" fmla="*/ 24 w 94"/>
                <a:gd name="T53" fmla="*/ 14 h 99"/>
                <a:gd name="T54" fmla="*/ 22 w 94"/>
                <a:gd name="T55" fmla="*/ 18 h 99"/>
                <a:gd name="T56" fmla="*/ 20 w 94"/>
                <a:gd name="T57" fmla="*/ 20 h 99"/>
                <a:gd name="T58" fmla="*/ 19 w 94"/>
                <a:gd name="T59" fmla="*/ 21 h 99"/>
                <a:gd name="T60" fmla="*/ 20 w 94"/>
                <a:gd name="T61" fmla="*/ 24 h 99"/>
                <a:gd name="T62" fmla="*/ 16 w 94"/>
                <a:gd name="T63" fmla="*/ 25 h 99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94"/>
                <a:gd name="T97" fmla="*/ 0 h 99"/>
                <a:gd name="T98" fmla="*/ 94 w 94"/>
                <a:gd name="T99" fmla="*/ 99 h 99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94" h="99">
                  <a:moveTo>
                    <a:pt x="64" y="99"/>
                  </a:moveTo>
                  <a:lnTo>
                    <a:pt x="55" y="82"/>
                  </a:lnTo>
                  <a:lnTo>
                    <a:pt x="66" y="72"/>
                  </a:lnTo>
                  <a:lnTo>
                    <a:pt x="76" y="60"/>
                  </a:lnTo>
                  <a:lnTo>
                    <a:pt x="79" y="48"/>
                  </a:lnTo>
                  <a:lnTo>
                    <a:pt x="77" y="34"/>
                  </a:lnTo>
                  <a:lnTo>
                    <a:pt x="72" y="28"/>
                  </a:lnTo>
                  <a:lnTo>
                    <a:pt x="66" y="23"/>
                  </a:lnTo>
                  <a:lnTo>
                    <a:pt x="58" y="21"/>
                  </a:lnTo>
                  <a:lnTo>
                    <a:pt x="49" y="19"/>
                  </a:lnTo>
                  <a:lnTo>
                    <a:pt x="40" y="19"/>
                  </a:lnTo>
                  <a:lnTo>
                    <a:pt x="31" y="19"/>
                  </a:lnTo>
                  <a:lnTo>
                    <a:pt x="22" y="20"/>
                  </a:lnTo>
                  <a:lnTo>
                    <a:pt x="13" y="21"/>
                  </a:lnTo>
                  <a:lnTo>
                    <a:pt x="4" y="20"/>
                  </a:lnTo>
                  <a:lnTo>
                    <a:pt x="0" y="15"/>
                  </a:lnTo>
                  <a:lnTo>
                    <a:pt x="1" y="8"/>
                  </a:lnTo>
                  <a:lnTo>
                    <a:pt x="9" y="4"/>
                  </a:lnTo>
                  <a:lnTo>
                    <a:pt x="17" y="2"/>
                  </a:lnTo>
                  <a:lnTo>
                    <a:pt x="27" y="0"/>
                  </a:lnTo>
                  <a:lnTo>
                    <a:pt x="40" y="0"/>
                  </a:lnTo>
                  <a:lnTo>
                    <a:pt x="54" y="2"/>
                  </a:lnTo>
                  <a:lnTo>
                    <a:pt x="66" y="5"/>
                  </a:lnTo>
                  <a:lnTo>
                    <a:pt x="78" y="11"/>
                  </a:lnTo>
                  <a:lnTo>
                    <a:pt x="87" y="20"/>
                  </a:lnTo>
                  <a:lnTo>
                    <a:pt x="93" y="33"/>
                  </a:lnTo>
                  <a:lnTo>
                    <a:pt x="94" y="56"/>
                  </a:lnTo>
                  <a:lnTo>
                    <a:pt x="87" y="72"/>
                  </a:lnTo>
                  <a:lnTo>
                    <a:pt x="79" y="80"/>
                  </a:lnTo>
                  <a:lnTo>
                    <a:pt x="76" y="83"/>
                  </a:lnTo>
                  <a:lnTo>
                    <a:pt x="79" y="95"/>
                  </a:lnTo>
                  <a:lnTo>
                    <a:pt x="64" y="99"/>
                  </a:lnTo>
                  <a:close/>
                </a:path>
              </a:pathLst>
            </a:custGeom>
            <a:solidFill>
              <a:srgbClr val="33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</p:grpSp>
      <p:sp>
        <p:nvSpPr>
          <p:cNvPr id="25704" name="Text Box 104"/>
          <p:cNvSpPr txBox="1">
            <a:spLocks noChangeArrowheads="1"/>
          </p:cNvSpPr>
          <p:nvPr/>
        </p:nvSpPr>
        <p:spPr bwMode="auto">
          <a:xfrm>
            <a:off x="2071341" y="2381779"/>
            <a:ext cx="1746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16906717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4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4"/>
          <p:cNvSpPr>
            <a:spLocks noChangeArrowheads="1"/>
          </p:cNvSpPr>
          <p:nvPr/>
        </p:nvSpPr>
        <p:spPr bwMode="auto">
          <a:xfrm>
            <a:off x="679450" y="1266825"/>
            <a:ext cx="8069263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1" lang="en-US" altLang="zh-CN" sz="2400" b="1" dirty="0">
                <a:latin typeface="Times New Roman" panose="02020603050405020304" pitchFamily="18" charset="0"/>
              </a:rPr>
              <a:t>3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．下列说法中不正确的是（       ）</a:t>
            </a:r>
          </a:p>
          <a:p>
            <a:pPr eaLnBrk="1" hangingPunct="1">
              <a:lnSpc>
                <a:spcPct val="150000"/>
              </a:lnSpc>
            </a:pPr>
            <a:r>
              <a:rPr kumimoji="1" lang="en-US" altLang="zh-CN" sz="2400" b="1" dirty="0">
                <a:latin typeface="Times New Roman" panose="02020603050405020304" pitchFamily="18" charset="0"/>
              </a:rPr>
              <a:t>A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、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Na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2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CO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3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比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NaHCO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3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 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易溶于水    </a:t>
            </a:r>
          </a:p>
          <a:p>
            <a:pPr eaLnBrk="1" hangingPunct="1">
              <a:lnSpc>
                <a:spcPct val="150000"/>
              </a:lnSpc>
            </a:pPr>
            <a:r>
              <a:rPr kumimoji="1" lang="en-US" altLang="zh-CN" sz="2400" b="1" dirty="0">
                <a:latin typeface="Times New Roman" panose="02020603050405020304" pitchFamily="18" charset="0"/>
              </a:rPr>
              <a:t>B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、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Na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2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CO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3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比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NaHCO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3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稳定</a:t>
            </a:r>
          </a:p>
          <a:p>
            <a:pPr eaLnBrk="1" hangingPunct="1">
              <a:lnSpc>
                <a:spcPct val="150000"/>
              </a:lnSpc>
            </a:pPr>
            <a:r>
              <a:rPr kumimoji="1" lang="en-US" altLang="zh-CN" sz="2400" b="1" dirty="0">
                <a:latin typeface="Times New Roman" panose="02020603050405020304" pitchFamily="18" charset="0"/>
              </a:rPr>
              <a:t>C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、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Na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2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CO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3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和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NaHCO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3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都能跟石灰水反应得到白色沉淀</a:t>
            </a:r>
          </a:p>
          <a:p>
            <a:pPr eaLnBrk="1" hangingPunct="1">
              <a:lnSpc>
                <a:spcPct val="150000"/>
              </a:lnSpc>
            </a:pPr>
            <a:r>
              <a:rPr kumimoji="1" lang="en-US" altLang="zh-CN" sz="2400" b="1" dirty="0">
                <a:latin typeface="Times New Roman" panose="02020603050405020304" pitchFamily="18" charset="0"/>
              </a:rPr>
              <a:t>D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、物质的量相等的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Na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2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CO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3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和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NaHCO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3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分别与盐酸反应得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CO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2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的物质的量之比为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2︰1</a:t>
            </a:r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4710113" y="1393825"/>
            <a:ext cx="1746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410500164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ChangeArrowheads="1"/>
          </p:cNvSpPr>
          <p:nvPr/>
        </p:nvSpPr>
        <p:spPr bwMode="auto">
          <a:xfrm>
            <a:off x="658813" y="1370013"/>
            <a:ext cx="7799387" cy="392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28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kumimoji="1" lang="en-US" altLang="zh-CN" sz="2400" b="1" dirty="0">
                <a:latin typeface="Times New Roman" panose="02020603050405020304" pitchFamily="18" charset="0"/>
              </a:rPr>
              <a:t>4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．不能用来鉴别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Na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2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CO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3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和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NaHCO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3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两种白色固体的实验操作是（       ）</a:t>
            </a:r>
          </a:p>
          <a:p>
            <a:pPr eaLnBrk="1" hangingPunct="1">
              <a:lnSpc>
                <a:spcPct val="150000"/>
              </a:lnSpc>
            </a:pPr>
            <a:r>
              <a:rPr kumimoji="1" lang="en-US" altLang="zh-CN" sz="2400" b="1" dirty="0">
                <a:latin typeface="Times New Roman" panose="02020603050405020304" pitchFamily="18" charset="0"/>
              </a:rPr>
              <a:t>A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、加热这两种固体物质，并将生成的气体通入澄清的石灰水中</a:t>
            </a:r>
          </a:p>
          <a:p>
            <a:pPr eaLnBrk="1" hangingPunct="1">
              <a:lnSpc>
                <a:spcPct val="150000"/>
              </a:lnSpc>
            </a:pPr>
            <a:r>
              <a:rPr kumimoji="1" lang="en-US" altLang="zh-CN" sz="2400" b="1" dirty="0">
                <a:latin typeface="Times New Roman" panose="02020603050405020304" pitchFamily="18" charset="0"/>
              </a:rPr>
              <a:t>B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、在这两种物质的溶液中加入</a:t>
            </a:r>
            <a:r>
              <a:rPr kumimoji="1" lang="en-US" altLang="zh-CN" sz="2400" b="1" dirty="0">
                <a:latin typeface="Times New Roman" panose="02020603050405020304" pitchFamily="18" charset="0"/>
              </a:rPr>
              <a:t>CaCl</a:t>
            </a:r>
            <a:r>
              <a:rPr kumimoji="1" lang="en-US" altLang="zh-CN" sz="2400" b="1" baseline="-25000" dirty="0">
                <a:latin typeface="Times New Roman" panose="02020603050405020304" pitchFamily="18" charset="0"/>
              </a:rPr>
              <a:t>2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溶液</a:t>
            </a:r>
          </a:p>
          <a:p>
            <a:pPr eaLnBrk="1" hangingPunct="1">
              <a:lnSpc>
                <a:spcPct val="150000"/>
              </a:lnSpc>
            </a:pPr>
            <a:r>
              <a:rPr kumimoji="1" lang="en-US" altLang="zh-CN" sz="2400" b="1" dirty="0">
                <a:latin typeface="Times New Roman" panose="02020603050405020304" pitchFamily="18" charset="0"/>
              </a:rPr>
              <a:t>C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、在这两种固体中加入同浓度的稀盐酸</a:t>
            </a:r>
          </a:p>
          <a:p>
            <a:pPr eaLnBrk="1" hangingPunct="1">
              <a:lnSpc>
                <a:spcPct val="150000"/>
              </a:lnSpc>
            </a:pPr>
            <a:r>
              <a:rPr kumimoji="1" lang="en-US" altLang="zh-CN" sz="2400" b="1" dirty="0">
                <a:latin typeface="Times New Roman" panose="02020603050405020304" pitchFamily="18" charset="0"/>
              </a:rPr>
              <a:t>D</a:t>
            </a:r>
            <a:r>
              <a:rPr kumimoji="1" lang="zh-CN" altLang="en-US" sz="2400" b="1" dirty="0">
                <a:latin typeface="Times New Roman" panose="02020603050405020304" pitchFamily="18" charset="0"/>
              </a:rPr>
              <a:t>、在这两种物质的溶液中加入少量澄清的石灰水</a:t>
            </a:r>
          </a:p>
        </p:txBody>
      </p:sp>
      <p:sp>
        <p:nvSpPr>
          <p:cNvPr id="27653" name="Text Box 5"/>
          <p:cNvSpPr txBox="1">
            <a:spLocks noChangeArrowheads="1"/>
          </p:cNvSpPr>
          <p:nvPr/>
        </p:nvSpPr>
        <p:spPr bwMode="auto">
          <a:xfrm>
            <a:off x="2035175" y="2063750"/>
            <a:ext cx="1746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78278981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4"/>
          <p:cNvSpPr>
            <a:spLocks noChangeArrowheads="1"/>
          </p:cNvSpPr>
          <p:nvPr/>
        </p:nvSpPr>
        <p:spPr bwMode="auto">
          <a:xfrm>
            <a:off x="576263" y="979837"/>
            <a:ext cx="7869237" cy="16677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latin typeface="宋体" panose="02010600030101010101" pitchFamily="2" charset="-122"/>
              </a:rPr>
              <a:t>5. </a:t>
            </a:r>
            <a:r>
              <a:rPr lang="zh-CN" altLang="en-US" sz="2400" b="1" dirty="0">
                <a:latin typeface="宋体" panose="02010600030101010101" pitchFamily="2" charset="-122"/>
              </a:rPr>
              <a:t>胃酸的主要成分是盐酸，在医疗上，用以治疗胃酸过多的一种药剂是（    ）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latin typeface="宋体" panose="02010600030101010101" pitchFamily="2" charset="-122"/>
              </a:rPr>
              <a:t>A.</a:t>
            </a:r>
            <a:r>
              <a:rPr lang="zh-CN" altLang="en-US" sz="2400" b="1" dirty="0">
                <a:latin typeface="宋体" panose="02010600030101010101" pitchFamily="2" charset="-122"/>
              </a:rPr>
              <a:t>小苏打     </a:t>
            </a:r>
            <a:r>
              <a:rPr lang="en-US" altLang="zh-CN" sz="2400" b="1" dirty="0">
                <a:latin typeface="宋体" panose="02010600030101010101" pitchFamily="2" charset="-122"/>
              </a:rPr>
              <a:t>B.</a:t>
            </a:r>
            <a:r>
              <a:rPr lang="zh-CN" altLang="en-US" sz="2400" b="1" dirty="0">
                <a:latin typeface="宋体" panose="02010600030101010101" pitchFamily="2" charset="-122"/>
              </a:rPr>
              <a:t>纯碱      </a:t>
            </a:r>
            <a:r>
              <a:rPr lang="en-US" altLang="zh-CN" sz="2400" b="1" dirty="0">
                <a:latin typeface="宋体" panose="02010600030101010101" pitchFamily="2" charset="-122"/>
              </a:rPr>
              <a:t>C.</a:t>
            </a:r>
            <a:r>
              <a:rPr lang="zh-CN" altLang="en-US" sz="2400" b="1" dirty="0">
                <a:latin typeface="宋体" panose="02010600030101010101" pitchFamily="2" charset="-122"/>
              </a:rPr>
              <a:t>烧碱       </a:t>
            </a:r>
            <a:r>
              <a:rPr lang="en-US" altLang="zh-CN" sz="2400" b="1" dirty="0">
                <a:latin typeface="宋体" panose="02010600030101010101" pitchFamily="2" charset="-122"/>
              </a:rPr>
              <a:t>D.</a:t>
            </a:r>
            <a:r>
              <a:rPr lang="zh-CN" altLang="en-US" sz="2400" b="1" dirty="0">
                <a:latin typeface="宋体" panose="02010600030101010101" pitchFamily="2" charset="-122"/>
              </a:rPr>
              <a:t>石膏</a:t>
            </a:r>
          </a:p>
        </p:txBody>
      </p:sp>
      <p:sp>
        <p:nvSpPr>
          <p:cNvPr id="28679" name="Text Box 7"/>
          <p:cNvSpPr txBox="1">
            <a:spLocks noChangeArrowheads="1"/>
          </p:cNvSpPr>
          <p:nvPr/>
        </p:nvSpPr>
        <p:spPr bwMode="auto">
          <a:xfrm>
            <a:off x="3240088" y="1625600"/>
            <a:ext cx="17462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A</a:t>
            </a:r>
          </a:p>
        </p:txBody>
      </p:sp>
    </p:spTree>
    <p:extLst>
      <p:ext uri="{BB962C8B-B14F-4D97-AF65-F5344CB8AC3E}">
        <p14:creationId xmlns:p14="http://schemas.microsoft.com/office/powerpoint/2010/main" val="874251656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5317" name="Group 5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4583423"/>
              </p:ext>
            </p:extLst>
          </p:nvPr>
        </p:nvGraphicFramePr>
        <p:xfrm>
          <a:off x="107504" y="831849"/>
          <a:ext cx="8422704" cy="6026151"/>
        </p:xfrm>
        <a:graphic>
          <a:graphicData uri="http://schemas.openxmlformats.org/drawingml/2006/table">
            <a:tbl>
              <a:tblPr/>
              <a:tblGrid>
                <a:gridCol w="1945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734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9691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名     称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氧化钠</a:t>
                      </a:r>
                      <a:endParaRPr kumimoji="0" lang="en-US" altLang="zh-CN" sz="2800" b="1" i="0" u="none" strike="noStrike" cap="none" normalizeH="0" baseline="-1000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过氧化钠</a:t>
                      </a:r>
                      <a:endParaRPr kumimoji="0" lang="en-US" altLang="zh-CN" sz="2800" b="1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9851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  化学式 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Na</a:t>
                      </a:r>
                      <a:r>
                        <a:rPr kumimoji="0" lang="en-US" altLang="zh-CN" sz="3200" b="1" i="0" u="none" strike="noStrike" cap="none" normalizeH="0" baseline="-1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2</a:t>
                      </a:r>
                      <a:r>
                        <a:rPr kumimoji="0" lang="en-US" altLang="zh-CN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O</a:t>
                      </a:r>
                      <a:endParaRPr kumimoji="0" lang="zh-CN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隶书" pitchFamily="49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zh-CN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Na</a:t>
                      </a:r>
                      <a:r>
                        <a:rPr kumimoji="0" lang="en-US" altLang="zh-CN" sz="3200" b="1" i="0" u="none" strike="noStrike" cap="none" normalizeH="0" baseline="-1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2</a:t>
                      </a:r>
                      <a:r>
                        <a:rPr kumimoji="0" lang="en-US" altLang="zh-CN" sz="32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O</a:t>
                      </a:r>
                      <a:r>
                        <a:rPr kumimoji="0" lang="en-US" altLang="zh-CN" sz="3200" b="1" i="0" u="none" strike="noStrike" cap="none" normalizeH="0" baseline="-1000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2</a:t>
                      </a:r>
                      <a:endParaRPr kumimoji="0" lang="zh-CN" altLang="en-US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隶书" pitchFamily="49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882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色     态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隶书" pitchFamily="49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隶书" pitchFamily="49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0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 氧元素的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   价态</a:t>
                      </a:r>
                      <a:endParaRPr kumimoji="0" lang="en-US" altLang="zh-CN" sz="2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宋体" pitchFamily="2" charset="-122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zh-CN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0967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07B9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与</a:t>
                      </a:r>
                      <a:r>
                        <a:rPr kumimoji="0" lang="en-US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07B9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H</a:t>
                      </a:r>
                      <a:r>
                        <a:rPr kumimoji="0" lang="en-US" altLang="zh-CN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2007B9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2</a:t>
                      </a:r>
                      <a:r>
                        <a:rPr kumimoji="0" lang="en-US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07B9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O</a:t>
                      </a: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07B9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反应 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0017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07B9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与</a:t>
                      </a:r>
                      <a:r>
                        <a:rPr kumimoji="0" lang="en-US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07B9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CO</a:t>
                      </a:r>
                      <a:r>
                        <a:rPr kumimoji="0" lang="en-US" altLang="zh-CN" sz="2800" b="1" i="0" u="none" strike="noStrike" cap="none" normalizeH="0" baseline="-25000" dirty="0">
                          <a:ln>
                            <a:noFill/>
                          </a:ln>
                          <a:solidFill>
                            <a:srgbClr val="2007B9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2</a:t>
                      </a:r>
                      <a:r>
                        <a:rPr kumimoji="0" lang="zh-CN" altLang="en-US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2007B9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反应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宋体" pitchFamily="2" charset="-122"/>
                        </a:rPr>
                        <a:t>       </a:t>
                      </a:r>
                    </a:p>
                  </a:txBody>
                  <a:tcPr marT="45721" marB="45721" vert="eaVert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03024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 是否碱性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2800" b="1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宋体" pitchFamily="2" charset="-122"/>
                          <a:ea typeface="宋体" pitchFamily="2" charset="-122"/>
                        </a:rPr>
                        <a:t>  氧化物</a:t>
                      </a:r>
                    </a:p>
                  </a:txBody>
                  <a:tcPr marT="45721" marB="45721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di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宋体" pitchFamily="2" charset="-122"/>
                      </a:endParaRPr>
                    </a:p>
                  </a:txBody>
                  <a:tcPr marT="45721" marB="45721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2565" name="Text Box 35"/>
          <p:cNvSpPr txBox="1">
            <a:spLocks noChangeArrowheads="1"/>
          </p:cNvSpPr>
          <p:nvPr/>
        </p:nvSpPr>
        <p:spPr bwMode="auto">
          <a:xfrm>
            <a:off x="5364088" y="2217400"/>
            <a:ext cx="2617788" cy="579437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SzPct val="90000"/>
            </a:pPr>
            <a:r>
              <a:rPr kumimoji="1" lang="zh-CN" altLang="en-US" b="1" dirty="0">
                <a:solidFill>
                  <a:srgbClr val="FFFF00"/>
                </a:solidFill>
                <a:latin typeface="Tahoma" panose="020B0604030504040204" pitchFamily="34" charset="0"/>
                <a:ea typeface="隶书" panose="02010509060101010101" pitchFamily="49" charset="-122"/>
              </a:rPr>
              <a:t>淡黄色</a:t>
            </a:r>
            <a:r>
              <a:rPr kumimoji="1" lang="zh-CN" altLang="en-US" sz="2800" b="1" dirty="0">
                <a:solidFill>
                  <a:srgbClr val="0000FF"/>
                </a:solidFill>
                <a:latin typeface="Tahoma" panose="020B0604030504040204" pitchFamily="34" charset="0"/>
              </a:rPr>
              <a:t>固体</a:t>
            </a:r>
            <a:endParaRPr kumimoji="1" lang="zh-CN" altLang="en-US" sz="28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2566" name="Text Box 36"/>
          <p:cNvSpPr txBox="1">
            <a:spLocks noChangeArrowheads="1"/>
          </p:cNvSpPr>
          <p:nvPr/>
        </p:nvSpPr>
        <p:spPr bwMode="auto">
          <a:xfrm>
            <a:off x="2560637" y="2177195"/>
            <a:ext cx="2011363" cy="579437"/>
          </a:xfrm>
          <a:prstGeom prst="rect">
            <a:avLst/>
          </a:prstGeom>
          <a:solidFill>
            <a:srgbClr val="0099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kumimoji="1" lang="zh-CN" altLang="en-US" b="1" dirty="0">
                <a:solidFill>
                  <a:schemeClr val="bg1"/>
                </a:solidFill>
                <a:latin typeface="Tahoma" panose="020B0604030504040204" pitchFamily="34" charset="0"/>
                <a:ea typeface="隶书" panose="02010509060101010101" pitchFamily="49" charset="-122"/>
              </a:rPr>
              <a:t>白色</a:t>
            </a:r>
            <a:r>
              <a:rPr kumimoji="1" lang="zh-CN" altLang="en-US" sz="2800" b="1" dirty="0">
                <a:solidFill>
                  <a:srgbClr val="000000"/>
                </a:solidFill>
                <a:latin typeface="Tahoma" panose="020B0604030504040204" pitchFamily="34" charset="0"/>
              </a:rPr>
              <a:t>固体</a:t>
            </a:r>
          </a:p>
        </p:txBody>
      </p:sp>
      <p:sp>
        <p:nvSpPr>
          <p:cNvPr id="395304" name="Text Box 40"/>
          <p:cNvSpPr txBox="1">
            <a:spLocks noChangeArrowheads="1"/>
          </p:cNvSpPr>
          <p:nvPr/>
        </p:nvSpPr>
        <p:spPr bwMode="auto">
          <a:xfrm>
            <a:off x="2051720" y="4010076"/>
            <a:ext cx="295187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SzPct val="90000"/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Na</a:t>
            </a:r>
            <a:r>
              <a:rPr kumimoji="1" lang="en-US" altLang="zh-CN" sz="2400" b="1" baseline="-10000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O+H</a:t>
            </a:r>
            <a:r>
              <a:rPr kumimoji="1" lang="en-US" altLang="zh-CN" sz="2400" b="1" baseline="-10000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O=2NaOH</a:t>
            </a:r>
            <a:r>
              <a:rPr kumimoji="1" lang="en-US" altLang="zh-CN" sz="24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endParaRPr kumimoji="1"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方正舒体" panose="02010601030101010101" pitchFamily="2" charset="-122"/>
            </a:endParaRPr>
          </a:p>
        </p:txBody>
      </p:sp>
      <p:sp>
        <p:nvSpPr>
          <p:cNvPr id="22570" name="Text Box 41"/>
          <p:cNvSpPr txBox="1">
            <a:spLocks noChangeArrowheads="1"/>
          </p:cNvSpPr>
          <p:nvPr/>
        </p:nvSpPr>
        <p:spPr bwMode="auto">
          <a:xfrm>
            <a:off x="250825" y="260350"/>
            <a:ext cx="52197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2800" b="1" dirty="0">
                <a:solidFill>
                  <a:srgbClr val="000000"/>
                </a:solidFill>
              </a:rPr>
              <a:t>表</a:t>
            </a:r>
            <a:r>
              <a:rPr lang="en-US" altLang="zh-CN" sz="2800" b="1" dirty="0">
                <a:solidFill>
                  <a:srgbClr val="000000"/>
                </a:solidFill>
              </a:rPr>
              <a:t>1</a:t>
            </a:r>
            <a:r>
              <a:rPr lang="zh-CN" altLang="en-US" sz="2800" b="1" dirty="0">
                <a:solidFill>
                  <a:srgbClr val="000000"/>
                </a:solidFill>
              </a:rPr>
              <a:t>：</a:t>
            </a:r>
            <a:r>
              <a:rPr lang="zh-CN" altLang="en-US" sz="2800" b="1" dirty="0">
                <a:solidFill>
                  <a:srgbClr val="0645BA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过氧化钠与氧化钠的性质</a:t>
            </a:r>
          </a:p>
        </p:txBody>
      </p:sp>
      <p:sp>
        <p:nvSpPr>
          <p:cNvPr id="2" name="文本框 1"/>
          <p:cNvSpPr txBox="1"/>
          <p:nvPr/>
        </p:nvSpPr>
        <p:spPr>
          <a:xfrm>
            <a:off x="6154137" y="3004815"/>
            <a:ext cx="936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0">
              <a:spcBef>
                <a:spcPct val="20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Arial" charset="0"/>
                <a:cs typeface="+mn-cs"/>
              </a:rPr>
              <a:t>-1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3024279" y="3004815"/>
            <a:ext cx="936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 rtl="0">
              <a:spcBef>
                <a:spcPct val="20000"/>
              </a:spcBef>
            </a:pPr>
            <a:r>
              <a:rPr lang="en-US" altLang="zh-CN" sz="2800" dirty="0">
                <a:solidFill>
                  <a:srgbClr val="000000"/>
                </a:solidFill>
                <a:latin typeface="Arial" charset="0"/>
                <a:cs typeface="+mn-cs"/>
              </a:rPr>
              <a:t>-2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3024279" y="6007250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600" b="1" dirty="0">
                <a:solidFill>
                  <a:srgbClr val="FF0000"/>
                </a:solidFill>
              </a:rPr>
              <a:t>是</a:t>
            </a:r>
          </a:p>
        </p:txBody>
      </p:sp>
      <p:sp>
        <p:nvSpPr>
          <p:cNvPr id="14" name="Text Box 2">
            <a:extLst>
              <a:ext uri="{FF2B5EF4-FFF2-40B4-BE49-F238E27FC236}">
                <a16:creationId xmlns:a16="http://schemas.microsoft.com/office/drawing/2014/main" id="{EC842F2B-1E47-4C2A-9B05-E68EEAE126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81982" y="5134052"/>
            <a:ext cx="312699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20000"/>
              </a:spcBef>
              <a:buSzPct val="90000"/>
            </a:pP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Na</a:t>
            </a:r>
            <a:r>
              <a:rPr kumimoji="1" lang="en-US" altLang="zh-CN" sz="2400" b="1" baseline="-10000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O+CO</a:t>
            </a:r>
            <a:r>
              <a:rPr kumimoji="1" lang="en-US" altLang="zh-CN" sz="2400" b="1" baseline="-10000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=Na</a:t>
            </a:r>
            <a:r>
              <a:rPr kumimoji="1" lang="en-US" altLang="zh-CN" sz="2400" b="1" baseline="-10000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2</a:t>
            </a:r>
            <a:r>
              <a:rPr kumimoji="1" lang="en-US" altLang="zh-CN" sz="2400" b="1" dirty="0">
                <a:solidFill>
                  <a:srgbClr val="000000"/>
                </a:solidFill>
                <a:latin typeface="Times New Roman" panose="02020603050405020304" pitchFamily="18" charset="0"/>
              </a:rPr>
              <a:t>CO</a:t>
            </a:r>
            <a:r>
              <a:rPr kumimoji="1" lang="en-US" altLang="zh-CN" sz="2400" b="1" baseline="-10000" dirty="0">
                <a:solidFill>
                  <a:srgbClr val="000000"/>
                </a:solidFill>
                <a:latin typeface="Times New Roman" panose="02020603050405020304" pitchFamily="18" charset="0"/>
                <a:ea typeface="隶书" panose="02010509060101010101" pitchFamily="49" charset="-122"/>
              </a:rPr>
              <a:t>3</a:t>
            </a:r>
            <a:r>
              <a:rPr kumimoji="1" lang="en-US" altLang="zh-CN" sz="2400" dirty="0">
                <a:solidFill>
                  <a:srgbClr val="000000"/>
                </a:solidFill>
                <a:latin typeface="Tahoma" panose="020B0604030504040204" pitchFamily="34" charset="0"/>
              </a:rPr>
              <a:t> </a:t>
            </a:r>
            <a:endParaRPr kumimoji="1" lang="en-US" altLang="zh-CN" sz="2400" b="1" dirty="0">
              <a:solidFill>
                <a:srgbClr val="000000"/>
              </a:solidFill>
              <a:latin typeface="Times New Roman" panose="02020603050405020304" pitchFamily="18" charset="0"/>
              <a:ea typeface="方正舒体" panose="02010601030101010101" pitchFamily="2" charset="-122"/>
            </a:endParaRPr>
          </a:p>
        </p:txBody>
      </p:sp>
      <p:sp>
        <p:nvSpPr>
          <p:cNvPr id="13" name="矩形 12">
            <a:extLst>
              <a:ext uri="{FF2B5EF4-FFF2-40B4-BE49-F238E27FC236}">
                <a16:creationId xmlns:a16="http://schemas.microsoft.com/office/drawing/2014/main" id="{A7C13A40-5B04-4DDC-B261-6E5C840DA7BB}"/>
              </a:ext>
            </a:extLst>
          </p:cNvPr>
          <p:cNvSpPr/>
          <p:nvPr/>
        </p:nvSpPr>
        <p:spPr>
          <a:xfrm>
            <a:off x="6493643" y="4026057"/>
            <a:ext cx="936749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zh-CN" altLang="en-US" sz="96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？</a:t>
            </a:r>
          </a:p>
        </p:txBody>
      </p:sp>
    </p:spTree>
    <p:extLst>
      <p:ext uri="{BB962C8B-B14F-4D97-AF65-F5344CB8AC3E}">
        <p14:creationId xmlns:p14="http://schemas.microsoft.com/office/powerpoint/2010/main" val="40859294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4"/>
          <p:cNvSpPr txBox="1">
            <a:spLocks noChangeArrowheads="1"/>
          </p:cNvSpPr>
          <p:nvPr/>
        </p:nvSpPr>
        <p:spPr bwMode="auto">
          <a:xfrm>
            <a:off x="609600" y="304800"/>
            <a:ext cx="7620000" cy="192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4800" i="1" u="sng">
                <a:latin typeface="Times New Roman" pitchFamily="18" charset="0"/>
                <a:ea typeface="方正综艺简体" pitchFamily="2" charset="-122"/>
              </a:rPr>
              <a:t>请你思考</a:t>
            </a:r>
            <a:endParaRPr kumimoji="1" lang="zh-CN" altLang="en-US" sz="3200" b="1">
              <a:latin typeface="Times New Roman" pitchFamily="18" charset="0"/>
              <a:ea typeface="方正楷体简体" pitchFamily="2" charset="-122"/>
            </a:endParaRPr>
          </a:p>
          <a:p>
            <a:pPr>
              <a:spcBef>
                <a:spcPct val="50000"/>
              </a:spcBef>
            </a:pPr>
            <a:endParaRPr kumimoji="1" lang="en-US" altLang="zh-CN" sz="4800" i="1" u="sng">
              <a:latin typeface="Times New Roman" pitchFamily="18" charset="0"/>
              <a:ea typeface="方正综艺简体" pitchFamily="2" charset="-122"/>
            </a:endParaRPr>
          </a:p>
        </p:txBody>
      </p:sp>
      <p:sp>
        <p:nvSpPr>
          <p:cNvPr id="19459" name="Text Box 5"/>
          <p:cNvSpPr txBox="1">
            <a:spLocks noChangeArrowheads="1"/>
          </p:cNvSpPr>
          <p:nvPr/>
        </p:nvSpPr>
        <p:spPr bwMode="auto">
          <a:xfrm>
            <a:off x="304800" y="1371600"/>
            <a:ext cx="88392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2800">
                <a:solidFill>
                  <a:srgbClr val="0000FF"/>
                </a:solidFill>
                <a:latin typeface="Times New Roman" pitchFamily="18" charset="0"/>
              </a:rPr>
              <a:t>       </a:t>
            </a:r>
            <a:r>
              <a:rPr kumimoji="1" lang="zh-CN" altLang="en-US" sz="3200" b="1">
                <a:solidFill>
                  <a:srgbClr val="0000FF"/>
                </a:solidFill>
                <a:latin typeface="Times New Roman" pitchFamily="18" charset="0"/>
              </a:rPr>
              <a:t>往</a:t>
            </a:r>
            <a:r>
              <a:rPr kumimoji="1" lang="zh-CN" altLang="en-US" sz="3200" b="1">
                <a:solidFill>
                  <a:srgbClr val="FF0000"/>
                </a:solidFill>
                <a:latin typeface="Times New Roman" pitchFamily="18" charset="0"/>
              </a:rPr>
              <a:t>饱和</a:t>
            </a:r>
            <a:r>
              <a:rPr kumimoji="1" lang="zh-CN" altLang="en-US" sz="3200" b="1">
                <a:solidFill>
                  <a:srgbClr val="0000FF"/>
                </a:solidFill>
                <a:latin typeface="Times New Roman" pitchFamily="18" charset="0"/>
              </a:rPr>
              <a:t>的碳酸钠溶液中通入过量的二氧化碳，有何现象？为什么？</a:t>
            </a:r>
          </a:p>
        </p:txBody>
      </p:sp>
      <p:sp>
        <p:nvSpPr>
          <p:cNvPr id="80902" name="Rectangle 6"/>
          <p:cNvSpPr>
            <a:spLocks noChangeArrowheads="1"/>
          </p:cNvSpPr>
          <p:nvPr/>
        </p:nvSpPr>
        <p:spPr bwMode="auto">
          <a:xfrm>
            <a:off x="1676400" y="2773363"/>
            <a:ext cx="673417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en-US" altLang="zh-CN" sz="3200" b="1">
                <a:solidFill>
                  <a:srgbClr val="FF3300"/>
                </a:solidFill>
                <a:latin typeface="Times New Roman" pitchFamily="18" charset="0"/>
                <a:ea typeface="方正楷体简体" pitchFamily="2" charset="-122"/>
              </a:rPr>
              <a:t>Na</a:t>
            </a:r>
            <a:r>
              <a:rPr kumimoji="1" lang="en-US" altLang="zh-CN" sz="3200" b="1" baseline="-25000">
                <a:solidFill>
                  <a:srgbClr val="FF3300"/>
                </a:solidFill>
                <a:latin typeface="Times New Roman" pitchFamily="18" charset="0"/>
                <a:ea typeface="方正楷体简体" pitchFamily="2" charset="-122"/>
              </a:rPr>
              <a:t>2</a:t>
            </a:r>
            <a:r>
              <a:rPr kumimoji="1" lang="en-US" altLang="zh-CN" sz="3200" b="1">
                <a:solidFill>
                  <a:srgbClr val="FF3300"/>
                </a:solidFill>
                <a:latin typeface="Times New Roman" pitchFamily="18" charset="0"/>
                <a:ea typeface="方正楷体简体" pitchFamily="2" charset="-122"/>
              </a:rPr>
              <a:t>CO</a:t>
            </a:r>
            <a:r>
              <a:rPr kumimoji="1" lang="en-US" altLang="zh-CN" sz="3200" b="1" baseline="-25000">
                <a:solidFill>
                  <a:srgbClr val="FF3300"/>
                </a:solidFill>
                <a:latin typeface="Times New Roman" pitchFamily="18" charset="0"/>
                <a:ea typeface="方正楷体简体" pitchFamily="2" charset="-122"/>
              </a:rPr>
              <a:t>3</a:t>
            </a:r>
            <a:r>
              <a:rPr kumimoji="1" lang="en-US" altLang="zh-CN" sz="3200" b="1">
                <a:solidFill>
                  <a:srgbClr val="FF3300"/>
                </a:solidFill>
                <a:latin typeface="Times New Roman" pitchFamily="18" charset="0"/>
                <a:ea typeface="方正楷体简体" pitchFamily="2" charset="-122"/>
              </a:rPr>
              <a:t> + H</a:t>
            </a:r>
            <a:r>
              <a:rPr kumimoji="1" lang="en-US" altLang="zh-CN" sz="3200" b="1" baseline="-25000">
                <a:solidFill>
                  <a:srgbClr val="FF3300"/>
                </a:solidFill>
                <a:latin typeface="Times New Roman" pitchFamily="18" charset="0"/>
                <a:ea typeface="方正楷体简体" pitchFamily="2" charset="-122"/>
              </a:rPr>
              <a:t>2</a:t>
            </a:r>
            <a:r>
              <a:rPr kumimoji="1" lang="en-US" altLang="zh-CN" sz="3200" b="1">
                <a:solidFill>
                  <a:srgbClr val="FF3300"/>
                </a:solidFill>
                <a:latin typeface="Times New Roman" pitchFamily="18" charset="0"/>
                <a:ea typeface="方正楷体简体" pitchFamily="2" charset="-122"/>
              </a:rPr>
              <a:t>O + CO</a:t>
            </a:r>
            <a:r>
              <a:rPr kumimoji="1" lang="en-US" altLang="zh-CN" sz="3200" b="1" baseline="-25000">
                <a:solidFill>
                  <a:srgbClr val="FF3300"/>
                </a:solidFill>
                <a:latin typeface="Times New Roman" pitchFamily="18" charset="0"/>
                <a:ea typeface="方正楷体简体" pitchFamily="2" charset="-122"/>
              </a:rPr>
              <a:t>2 </a:t>
            </a:r>
            <a:r>
              <a:rPr kumimoji="1" lang="en-US" altLang="zh-CN" sz="3200" b="1">
                <a:solidFill>
                  <a:srgbClr val="FF3300"/>
                </a:solidFill>
                <a:latin typeface="Times New Roman" pitchFamily="18" charset="0"/>
                <a:ea typeface="方正楷体简体" pitchFamily="2" charset="-122"/>
              </a:rPr>
              <a:t>= 2NaHCO</a:t>
            </a:r>
            <a:r>
              <a:rPr kumimoji="1" lang="en-US" altLang="zh-CN" sz="3200" b="1" baseline="-25000">
                <a:solidFill>
                  <a:srgbClr val="FF3300"/>
                </a:solidFill>
                <a:latin typeface="Times New Roman" pitchFamily="18" charset="0"/>
                <a:ea typeface="方正楷体简体" pitchFamily="2" charset="-122"/>
              </a:rPr>
              <a:t>3</a:t>
            </a:r>
          </a:p>
        </p:txBody>
      </p:sp>
      <p:pic>
        <p:nvPicPr>
          <p:cNvPr id="19461" name="Picture 7" descr="MM_0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91400" y="487680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0904" name="Rectangle 8"/>
          <p:cNvSpPr>
            <a:spLocks noChangeArrowheads="1"/>
          </p:cNvSpPr>
          <p:nvPr/>
        </p:nvSpPr>
        <p:spPr bwMode="auto">
          <a:xfrm>
            <a:off x="611188" y="3429000"/>
            <a:ext cx="6734175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latin typeface="Times New Roman" pitchFamily="18" charset="0"/>
                <a:ea typeface="方正楷体简体" pitchFamily="2" charset="-122"/>
              </a:rPr>
              <a:t>反应后，溶质质量增大，</a:t>
            </a:r>
          </a:p>
        </p:txBody>
      </p:sp>
      <p:sp>
        <p:nvSpPr>
          <p:cNvPr id="80905" name="Rectangle 9"/>
          <p:cNvSpPr>
            <a:spLocks noChangeArrowheads="1"/>
          </p:cNvSpPr>
          <p:nvPr/>
        </p:nvSpPr>
        <p:spPr bwMode="auto">
          <a:xfrm>
            <a:off x="468313" y="5373688"/>
            <a:ext cx="676275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kumimoji="1" lang="zh-CN" altLang="en-US" sz="3200" b="1">
                <a:latin typeface="Comic Sans MS" pitchFamily="66" charset="0"/>
              </a:rPr>
              <a:t>现象：溶液变浑浊，静置后析出无色晶体！</a:t>
            </a:r>
          </a:p>
        </p:txBody>
      </p:sp>
      <p:sp>
        <p:nvSpPr>
          <p:cNvPr id="80906" name="Rectangle 10"/>
          <p:cNvSpPr>
            <a:spLocks noChangeArrowheads="1"/>
          </p:cNvSpPr>
          <p:nvPr/>
        </p:nvSpPr>
        <p:spPr bwMode="auto">
          <a:xfrm>
            <a:off x="2808288" y="4689475"/>
            <a:ext cx="389255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>
              <a:spcBef>
                <a:spcPct val="50000"/>
              </a:spcBef>
            </a:pPr>
            <a:r>
              <a:rPr kumimoji="1" lang="zh-CN" altLang="en-US" sz="3200" b="1">
                <a:latin typeface="Times New Roman" pitchFamily="18" charset="0"/>
                <a:ea typeface="方正楷体简体" pitchFamily="2" charset="-122"/>
              </a:rPr>
              <a:t>溶质的溶解度减小。</a:t>
            </a:r>
          </a:p>
        </p:txBody>
      </p:sp>
      <p:sp>
        <p:nvSpPr>
          <p:cNvPr id="80907" name="Rectangle 11"/>
          <p:cNvSpPr>
            <a:spLocks noChangeArrowheads="1"/>
          </p:cNvSpPr>
          <p:nvPr/>
        </p:nvSpPr>
        <p:spPr bwMode="auto">
          <a:xfrm>
            <a:off x="2555875" y="4076700"/>
            <a:ext cx="3068638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kumimoji="1" lang="zh-CN" altLang="en-US" sz="3200" b="1">
                <a:latin typeface="Times New Roman" pitchFamily="18" charset="0"/>
                <a:ea typeface="方正楷体简体" pitchFamily="2" charset="-122"/>
              </a:rPr>
              <a:t>水的质量减小，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75"/>
                                        <p:tgtEl>
                                          <p:spTgt spid="80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09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09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09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09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2" grpId="0" autoUpdateAnimBg="0"/>
      <p:bldP spid="80904" grpId="0" autoUpdateAnimBg="0"/>
      <p:bldP spid="80905" grpId="0" autoUpdateAnimBg="0"/>
      <p:bldP spid="80906" grpId="0" autoUpdateAnimBg="0"/>
      <p:bldP spid="80907" grpId="0" autoUpdateAnimBg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ext Box 3"/>
          <p:cNvSpPr txBox="1">
            <a:spLocks noChangeArrowheads="1"/>
          </p:cNvSpPr>
          <p:nvPr/>
        </p:nvSpPr>
        <p:spPr bwMode="auto">
          <a:xfrm>
            <a:off x="539552" y="764704"/>
            <a:ext cx="8064896" cy="637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大家</a:t>
            </a:r>
            <a:r>
              <a:rPr lang="zh-CN" altLang="en-US" sz="2800" b="1" dirty="0">
                <a:solidFill>
                  <a:srgbClr val="CC00FF"/>
                </a:solidFill>
                <a:latin typeface="宋体" panose="02010600030101010101" pitchFamily="2" charset="-122"/>
              </a:rPr>
              <a:t>知道节日燃放的五彩缤纷的烟花</a:t>
            </a:r>
            <a:r>
              <a:rPr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是怎么来的吗？</a:t>
            </a:r>
          </a:p>
        </p:txBody>
      </p:sp>
      <p:pic>
        <p:nvPicPr>
          <p:cNvPr id="34819" name="Picture 4" descr="gif009"/>
          <p:cNvPicPr>
            <a:picLocks noChangeAspect="1" noChangeArrowheads="1" noCrop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5538" y="2767013"/>
            <a:ext cx="2219325" cy="2198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5"/>
          <p:cNvPicPr>
            <a:picLocks noChangeAspect="1" noChangeArrowheads="1"/>
          </p:cNvPicPr>
          <p:nvPr/>
        </p:nvPicPr>
        <p:blipFill>
          <a:blip r:embed="rId3" cstate="print">
            <a:lum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2588" y="2767013"/>
            <a:ext cx="3295650" cy="2203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0702797"/>
      </p:ext>
    </p:extLst>
  </p:cSld>
  <p:clrMapOvr>
    <a:masterClrMapping/>
  </p:clrMapOvr>
  <p:transition>
    <p:random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auto">
          <a:xfrm>
            <a:off x="760413" y="942975"/>
            <a:ext cx="2868612" cy="6075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" hangingPunct="1">
              <a:lnSpc>
                <a:spcPct val="150000"/>
              </a:lnSpc>
            </a:pPr>
            <a:r>
              <a:rPr kumimoji="1"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三</a:t>
            </a:r>
            <a:r>
              <a:rPr kumimoji="1" lang="en-US" altLang="zh-CN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.</a:t>
            </a:r>
            <a:r>
              <a:rPr kumimoji="1" lang="zh-CN" altLang="en-US" sz="2800" b="1" dirty="0">
                <a:solidFill>
                  <a:srgbClr val="FF0000"/>
                </a:solidFill>
                <a:latin typeface="宋体" panose="02010600030101010101" pitchFamily="2" charset="-122"/>
              </a:rPr>
              <a:t>焰色反应</a:t>
            </a:r>
          </a:p>
        </p:txBody>
      </p:sp>
      <p:sp>
        <p:nvSpPr>
          <p:cNvPr id="177155" name="Rectangle 3"/>
          <p:cNvSpPr>
            <a:spLocks noChangeArrowheads="1"/>
          </p:cNvSpPr>
          <p:nvPr/>
        </p:nvSpPr>
        <p:spPr bwMode="auto">
          <a:xfrm>
            <a:off x="566738" y="2305050"/>
            <a:ext cx="793432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" hangingPunct="1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    </a:t>
            </a:r>
            <a:r>
              <a:rPr kumimoji="1"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很多金属或它们的化合物在灼烧时都会使火焰呈现特殊的颜色，这在化学上叫做焰色反应。</a:t>
            </a:r>
          </a:p>
        </p:txBody>
      </p:sp>
      <p:sp>
        <p:nvSpPr>
          <p:cNvPr id="177160" name="Text Box 8"/>
          <p:cNvSpPr txBox="1">
            <a:spLocks noChangeArrowheads="1"/>
          </p:cNvSpPr>
          <p:nvPr/>
        </p:nvSpPr>
        <p:spPr bwMode="auto">
          <a:xfrm>
            <a:off x="566738" y="3463925"/>
            <a:ext cx="8066087" cy="17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" hangingPunct="1">
              <a:lnSpc>
                <a:spcPct val="150000"/>
              </a:lnSpc>
            </a:pPr>
            <a:r>
              <a:rPr kumimoji="1" lang="en-US" altLang="zh-CN" sz="2400" b="1">
                <a:solidFill>
                  <a:srgbClr val="3333FF"/>
                </a:solidFill>
                <a:latin typeface="宋体" panose="02010600030101010101" pitchFamily="2" charset="-122"/>
              </a:rPr>
              <a:t>    </a:t>
            </a:r>
            <a:r>
              <a:rPr kumimoji="1" lang="en-US" altLang="zh-CN" sz="2400" b="1">
                <a:solidFill>
                  <a:srgbClr val="CC00FF"/>
                </a:solidFill>
                <a:latin typeface="宋体" panose="02010600030101010101" pitchFamily="2" charset="-122"/>
              </a:rPr>
              <a:t>[</a:t>
            </a:r>
            <a:r>
              <a:rPr kumimoji="1" lang="zh-CN" altLang="en-US" sz="2400" b="1">
                <a:solidFill>
                  <a:srgbClr val="CC00FF"/>
                </a:solidFill>
                <a:latin typeface="宋体" panose="02010600030101010101" pitchFamily="2" charset="-122"/>
              </a:rPr>
              <a:t>实验</a:t>
            </a:r>
            <a:r>
              <a:rPr kumimoji="1" lang="en-US" altLang="zh-CN" sz="2400" b="1">
                <a:solidFill>
                  <a:srgbClr val="CC00FF"/>
                </a:solidFill>
                <a:latin typeface="宋体" panose="02010600030101010101" pitchFamily="2" charset="-122"/>
              </a:rPr>
              <a:t>3—6]</a:t>
            </a:r>
            <a:r>
              <a:rPr kumimoji="1" lang="en-US" altLang="zh-CN" sz="2400" b="1">
                <a:solidFill>
                  <a:srgbClr val="3333FF"/>
                </a:solidFill>
                <a:latin typeface="宋体" panose="02010600030101010101" pitchFamily="2" charset="-122"/>
              </a:rPr>
              <a:t>  </a:t>
            </a:r>
          </a:p>
          <a:p>
            <a:pPr eaLnBrk="1" fontAlgn="b" hangingPunct="1">
              <a:lnSpc>
                <a:spcPct val="150000"/>
              </a:lnSpc>
            </a:pPr>
            <a:r>
              <a:rPr kumimoji="1"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用铂丝分别蘸取碳酸钠溶液和碳酸钾溶液，在火焰上灼烧。</a:t>
            </a:r>
          </a:p>
        </p:txBody>
      </p:sp>
      <p:sp>
        <p:nvSpPr>
          <p:cNvPr id="35845" name="Rectangle 12"/>
          <p:cNvSpPr>
            <a:spLocks noChangeArrowheads="1"/>
          </p:cNvSpPr>
          <p:nvPr/>
        </p:nvSpPr>
        <p:spPr bwMode="auto">
          <a:xfrm>
            <a:off x="1139825" y="1651001"/>
            <a:ext cx="2352055" cy="6075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" hangingPunct="1">
              <a:lnSpc>
                <a:spcPct val="150000"/>
              </a:lnSpc>
            </a:pPr>
            <a:r>
              <a:rPr kumimoji="1" lang="en-US" altLang="zh-CN" sz="2800" b="1" dirty="0">
                <a:latin typeface="宋体" panose="02010600030101010101" pitchFamily="2" charset="-122"/>
              </a:rPr>
              <a:t>1.</a:t>
            </a:r>
            <a:r>
              <a:rPr kumimoji="1" lang="zh-CN" altLang="en-US" sz="2800" b="1" dirty="0">
                <a:latin typeface="宋体" panose="02010600030101010101" pitchFamily="2" charset="-122"/>
              </a:rPr>
              <a:t>概念</a:t>
            </a:r>
          </a:p>
        </p:txBody>
      </p:sp>
    </p:spTree>
    <p:extLst>
      <p:ext uri="{BB962C8B-B14F-4D97-AF65-F5344CB8AC3E}">
        <p14:creationId xmlns:p14="http://schemas.microsoft.com/office/powerpoint/2010/main" val="3347707450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55" grpId="0" autoUpdateAnimBg="0"/>
      <p:bldP spid="177160" grpId="0" autoUpdateAnimBg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4"/>
          <p:cNvSpPr>
            <a:spLocks noChangeArrowheads="1"/>
          </p:cNvSpPr>
          <p:nvPr/>
        </p:nvSpPr>
        <p:spPr bwMode="auto">
          <a:xfrm>
            <a:off x="833438" y="1233488"/>
            <a:ext cx="7591425" cy="3195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70000"/>
              </a:lnSpc>
            </a:pPr>
            <a:r>
              <a:rPr lang="zh-CN" altLang="en-US" sz="2400" b="1">
                <a:solidFill>
                  <a:srgbClr val="CC00FF"/>
                </a:solidFill>
                <a:latin typeface="Times New Roman" panose="02020603050405020304" pitchFamily="18" charset="0"/>
              </a:rPr>
              <a:t>操作步骤：</a:t>
            </a:r>
            <a:endParaRPr lang="zh-CN" altLang="en-US" sz="2400">
              <a:solidFill>
                <a:srgbClr val="CC00FF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70000"/>
              </a:lnSpc>
            </a:pPr>
            <a:r>
              <a: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 ①洗    ②烧    ③蘸    ④烧</a:t>
            </a:r>
          </a:p>
          <a:p>
            <a:pPr eaLnBrk="1" hangingPunct="1">
              <a:lnSpc>
                <a:spcPct val="170000"/>
              </a:lnSpc>
            </a:pPr>
            <a:r>
              <a: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（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r>
              <a: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）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Na</a:t>
            </a:r>
            <a:r>
              <a: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和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K</a:t>
            </a:r>
            <a:r>
              <a: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焰色反应的颜色</a:t>
            </a:r>
            <a:endParaRPr lang="zh-CN" altLang="en-US" sz="240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170000"/>
              </a:lnSpc>
            </a:pPr>
            <a:r>
              <a: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Na</a:t>
            </a:r>
            <a:r>
              <a: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：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______         </a:t>
            </a:r>
          </a:p>
          <a:p>
            <a:pPr eaLnBrk="1" hangingPunct="1">
              <a:lnSpc>
                <a:spcPct val="170000"/>
              </a:lnSpc>
            </a:pP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K</a:t>
            </a:r>
            <a:r>
              <a: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：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________</a:t>
            </a:r>
            <a:r>
              <a: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（ 透过</a:t>
            </a:r>
            <a:r>
              <a:rPr lang="en-US" altLang="zh-CN" sz="2400" b="1">
                <a:solidFill>
                  <a:srgbClr val="0000FF"/>
                </a:solidFill>
                <a:latin typeface="Times New Roman" panose="02020603050405020304" pitchFamily="18" charset="0"/>
              </a:rPr>
              <a:t>________</a:t>
            </a:r>
            <a:r>
              <a:rPr lang="zh-CN" altLang="en-US" sz="2400" b="1">
                <a:solidFill>
                  <a:srgbClr val="0000FF"/>
                </a:solidFill>
                <a:latin typeface="Times New Roman" panose="02020603050405020304" pitchFamily="18" charset="0"/>
              </a:rPr>
              <a:t>玻璃）</a:t>
            </a:r>
          </a:p>
        </p:txBody>
      </p:sp>
      <p:sp>
        <p:nvSpPr>
          <p:cNvPr id="177167" name="Rectangle 15"/>
          <p:cNvSpPr>
            <a:spLocks noChangeArrowheads="1"/>
          </p:cNvSpPr>
          <p:nvPr/>
        </p:nvSpPr>
        <p:spPr bwMode="auto">
          <a:xfrm>
            <a:off x="1670050" y="3076575"/>
            <a:ext cx="979488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黄色</a:t>
            </a:r>
          </a:p>
        </p:txBody>
      </p:sp>
      <p:sp>
        <p:nvSpPr>
          <p:cNvPr id="177168" name="Rectangle 16"/>
          <p:cNvSpPr>
            <a:spLocks noChangeArrowheads="1"/>
          </p:cNvSpPr>
          <p:nvPr/>
        </p:nvSpPr>
        <p:spPr bwMode="auto">
          <a:xfrm>
            <a:off x="1631950" y="3684588"/>
            <a:ext cx="979488" cy="639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紫色</a:t>
            </a:r>
          </a:p>
        </p:txBody>
      </p:sp>
      <p:sp>
        <p:nvSpPr>
          <p:cNvPr id="177169" name="Rectangle 17"/>
          <p:cNvSpPr>
            <a:spLocks noChangeArrowheads="1"/>
          </p:cNvSpPr>
          <p:nvPr/>
        </p:nvSpPr>
        <p:spPr bwMode="auto">
          <a:xfrm>
            <a:off x="3659188" y="3667125"/>
            <a:ext cx="1530350" cy="63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zh-CN" altLang="en-US" sz="2400" b="1">
                <a:solidFill>
                  <a:srgbClr val="FF0000"/>
                </a:solidFill>
                <a:latin typeface="宋体" panose="02010600030101010101" pitchFamily="2" charset="-122"/>
              </a:rPr>
              <a:t>蓝色钴</a:t>
            </a:r>
          </a:p>
        </p:txBody>
      </p:sp>
      <p:pic>
        <p:nvPicPr>
          <p:cNvPr id="36870" name="Picture 107" descr="200412151111585938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1863" y="4702175"/>
            <a:ext cx="7458075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3164646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7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7167" grpId="0"/>
      <p:bldP spid="177168" grpId="0"/>
      <p:bldP spid="177169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5"/>
          <p:cNvGrpSpPr>
            <a:grpSpLocks/>
          </p:cNvGrpSpPr>
          <p:nvPr/>
        </p:nvGrpSpPr>
        <p:grpSpPr bwMode="auto">
          <a:xfrm>
            <a:off x="1784350" y="1190625"/>
            <a:ext cx="5722938" cy="4311650"/>
            <a:chOff x="3457" y="1920"/>
            <a:chExt cx="1775" cy="2101"/>
          </a:xfrm>
        </p:grpSpPr>
        <p:graphicFrame>
          <p:nvGraphicFramePr>
            <p:cNvPr id="3074" name="Object 6"/>
            <p:cNvGraphicFramePr>
              <a:graphicFrameLocks noChangeAspect="1"/>
            </p:cNvGraphicFramePr>
            <p:nvPr/>
          </p:nvGraphicFramePr>
          <p:xfrm>
            <a:off x="3457" y="1920"/>
            <a:ext cx="1775" cy="182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19" name="位图图像" r:id="rId3" imgW="2742857" imgH="2819794" progId="PBrush">
                    <p:embed/>
                  </p:oleObj>
                </mc:Choice>
                <mc:Fallback>
                  <p:oleObj name="位图图像" r:id="rId3" imgW="2742857" imgH="2819794" progId="PBrush">
                    <p:embed/>
                    <p:pic>
                      <p:nvPicPr>
                        <p:cNvPr id="0" name="Picture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57" y="1920"/>
                          <a:ext cx="1775" cy="182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12700" cap="sq">
                              <a:solidFill>
                                <a:schemeClr val="tx1"/>
                              </a:solidFill>
                              <a:miter lim="800000"/>
                              <a:headEnd type="none" w="sm" len="sm"/>
                              <a:tailEnd type="none" w="sm" len="sm"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76" name="Rectangle 7"/>
            <p:cNvSpPr>
              <a:spLocks noChangeArrowheads="1"/>
            </p:cNvSpPr>
            <p:nvPr/>
          </p:nvSpPr>
          <p:spPr bwMode="auto">
            <a:xfrm>
              <a:off x="4021" y="3798"/>
              <a:ext cx="832" cy="22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cap="sq">
                  <a:solidFill>
                    <a:srgbClr val="000000"/>
                  </a:solidFill>
                  <a:miter lim="800000"/>
                  <a:headEnd type="none" w="sm" len="sm"/>
                  <a:tailEnd type="none" w="sm" len="sm"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kumimoji="1" lang="zh-CN" altLang="en-US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药品：</a:t>
              </a:r>
              <a:r>
                <a:rPr kumimoji="1"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K</a:t>
              </a:r>
              <a:r>
                <a:rPr kumimoji="1" lang="en-US" altLang="zh-CN" sz="2400" b="1" baseline="-25000">
                  <a:solidFill>
                    <a:srgbClr val="FF0000"/>
                  </a:solidFill>
                  <a:latin typeface="Times New Roman" panose="02020603050405020304" pitchFamily="18" charset="0"/>
                </a:rPr>
                <a:t>2</a:t>
              </a:r>
              <a:r>
                <a:rPr kumimoji="1" lang="en-US" altLang="zh-CN" sz="2400" b="1">
                  <a:solidFill>
                    <a:srgbClr val="FF0000"/>
                  </a:solidFill>
                  <a:latin typeface="Times New Roman" panose="02020603050405020304" pitchFamily="18" charset="0"/>
                </a:rPr>
                <a:t>CO</a:t>
              </a:r>
              <a:r>
                <a:rPr kumimoji="1" lang="en-US" altLang="zh-CN" sz="2400" b="1" baseline="-25000">
                  <a:solidFill>
                    <a:srgbClr val="FF0000"/>
                  </a:solidFill>
                  <a:latin typeface="Times New Roman" panose="02020603050405020304" pitchFamily="18" charset="0"/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99108997"/>
      </p:ext>
    </p:extLst>
  </p:cSld>
  <p:clrMapOvr>
    <a:masterClrMapping/>
  </p:clrMapOvr>
  <p:transition>
    <p:rand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4"/>
          <p:cNvSpPr txBox="1">
            <a:spLocks noChangeArrowheads="1"/>
          </p:cNvSpPr>
          <p:nvPr/>
        </p:nvSpPr>
        <p:spPr bwMode="auto">
          <a:xfrm>
            <a:off x="812800" y="2301875"/>
            <a:ext cx="6019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" hangingPunct="1">
              <a:spcBef>
                <a:spcPct val="50000"/>
              </a:spcBef>
            </a:pPr>
            <a:r>
              <a:rPr kumimoji="1" lang="en-US" altLang="zh-CN" sz="2400" b="1">
                <a:solidFill>
                  <a:srgbClr val="00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1.</a:t>
            </a:r>
            <a:r>
              <a:rPr kumimoji="1"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铂丝为什么要用盐酸洗涤</a:t>
            </a:r>
            <a:r>
              <a:rPr kumimoji="1" lang="en-US" altLang="zh-CN" sz="2400" b="1">
                <a:solidFill>
                  <a:srgbClr val="0000FF"/>
                </a:solidFill>
                <a:latin typeface="宋体" panose="02010600030101010101" pitchFamily="2" charset="-122"/>
              </a:rPr>
              <a:t>?</a:t>
            </a:r>
          </a:p>
        </p:txBody>
      </p:sp>
      <p:sp>
        <p:nvSpPr>
          <p:cNvPr id="194565" name="Text Box 5"/>
          <p:cNvSpPr txBox="1">
            <a:spLocks noChangeArrowheads="1"/>
          </p:cNvSpPr>
          <p:nvPr/>
        </p:nvSpPr>
        <p:spPr bwMode="auto">
          <a:xfrm>
            <a:off x="812800" y="3689350"/>
            <a:ext cx="6646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" hangingPunct="1">
              <a:spcBef>
                <a:spcPct val="50000"/>
              </a:spcBef>
            </a:pPr>
            <a:r>
              <a:rPr kumimoji="1" lang="en-US" altLang="zh-CN" sz="2400" b="1">
                <a:solidFill>
                  <a:srgbClr val="0000FF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2.</a:t>
            </a:r>
            <a:r>
              <a:rPr kumimoji="1"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为什么要用蓝色钴玻璃观察钾的焰色</a:t>
            </a:r>
            <a:r>
              <a:rPr kumimoji="1" lang="en-US" altLang="zh-CN" sz="2400" b="1">
                <a:solidFill>
                  <a:srgbClr val="0000FF"/>
                </a:solidFill>
                <a:latin typeface="宋体" panose="02010600030101010101" pitchFamily="2" charset="-122"/>
              </a:rPr>
              <a:t>?</a:t>
            </a:r>
          </a:p>
        </p:txBody>
      </p:sp>
      <p:sp>
        <p:nvSpPr>
          <p:cNvPr id="194567" name="Text Box 7"/>
          <p:cNvSpPr txBox="1">
            <a:spLocks noChangeArrowheads="1"/>
          </p:cNvSpPr>
          <p:nvPr/>
        </p:nvSpPr>
        <p:spPr bwMode="auto">
          <a:xfrm>
            <a:off x="812800" y="2965450"/>
            <a:ext cx="56245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" hangingPunct="1">
              <a:spcBef>
                <a:spcPct val="50000"/>
              </a:spcBef>
            </a:pPr>
            <a:r>
              <a:rPr kumimoji="1"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  </a:t>
            </a:r>
            <a:r>
              <a:rPr kumimoji="1"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除去铂丝上的挥发性杂质</a:t>
            </a:r>
          </a:p>
        </p:txBody>
      </p:sp>
      <p:sp>
        <p:nvSpPr>
          <p:cNvPr id="194568" name="Text Box 8"/>
          <p:cNvSpPr txBox="1">
            <a:spLocks noChangeArrowheads="1"/>
          </p:cNvSpPr>
          <p:nvPr/>
        </p:nvSpPr>
        <p:spPr bwMode="auto">
          <a:xfrm>
            <a:off x="812800" y="4370388"/>
            <a:ext cx="71612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" hangingPunct="1">
              <a:spcBef>
                <a:spcPct val="50000"/>
              </a:spcBef>
            </a:pPr>
            <a:r>
              <a:rPr kumimoji="1" lang="en-US" altLang="zh-CN" sz="2400" b="1">
                <a:solidFill>
                  <a:srgbClr val="FF0000"/>
                </a:solidFill>
                <a:latin typeface="Times New Roman" panose="02020603050405020304" pitchFamily="18" charset="0"/>
              </a:rPr>
              <a:t>   </a:t>
            </a:r>
            <a:r>
              <a:rPr kumimoji="1"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为了去黄色的光，避免所含微量的钠造成干扰。</a:t>
            </a:r>
          </a:p>
        </p:txBody>
      </p:sp>
      <p:grpSp>
        <p:nvGrpSpPr>
          <p:cNvPr id="37894" name="Group 8"/>
          <p:cNvGrpSpPr>
            <a:grpSpLocks/>
          </p:cNvGrpSpPr>
          <p:nvPr/>
        </p:nvGrpSpPr>
        <p:grpSpPr bwMode="auto">
          <a:xfrm>
            <a:off x="608013" y="1006475"/>
            <a:ext cx="2797175" cy="1016000"/>
            <a:chOff x="616" y="1115"/>
            <a:chExt cx="1762" cy="640"/>
          </a:xfrm>
        </p:grpSpPr>
        <p:grpSp>
          <p:nvGrpSpPr>
            <p:cNvPr id="37895" name="Group 9"/>
            <p:cNvGrpSpPr>
              <a:grpSpLocks/>
            </p:cNvGrpSpPr>
            <p:nvPr/>
          </p:nvGrpSpPr>
          <p:grpSpPr bwMode="auto">
            <a:xfrm>
              <a:off x="616" y="1309"/>
              <a:ext cx="1762" cy="446"/>
              <a:chOff x="616" y="1267"/>
              <a:chExt cx="1762" cy="446"/>
            </a:xfrm>
          </p:grpSpPr>
          <p:pic>
            <p:nvPicPr>
              <p:cNvPr id="37897" name="Picture 10" descr="1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616" y="1267"/>
                <a:ext cx="1762" cy="446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sp>
            <p:nvSpPr>
              <p:cNvPr id="37898" name="Rectangle 11"/>
              <p:cNvSpPr>
                <a:spLocks noChangeArrowheads="1"/>
              </p:cNvSpPr>
              <p:nvPr/>
            </p:nvSpPr>
            <p:spPr bwMode="auto">
              <a:xfrm>
                <a:off x="1057" y="1304"/>
                <a:ext cx="1196" cy="253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1pPr>
                <a:lvl2pPr marL="742950" indent="-28575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2pPr>
                <a:lvl3pPr marL="11430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3pPr>
                <a:lvl4pPr marL="16002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4pPr>
                <a:lvl5pPr marL="2057400" indent="-228600" eaLnBrk="0" hangingPunct="0"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  <a:ea typeface="宋体" panose="02010600030101010101" pitchFamily="2" charset="-122"/>
                  </a:defRPr>
                </a:lvl9pPr>
              </a:lstStyle>
              <a:p>
                <a:pPr eaLnBrk="1" hangingPunct="1"/>
                <a:endParaRPr lang="zh-CN" altLang="en-US"/>
              </a:p>
            </p:txBody>
          </p:sp>
        </p:grpSp>
        <p:sp>
          <p:nvSpPr>
            <p:cNvPr id="37896" name="Text Box 12"/>
            <p:cNvSpPr txBox="1">
              <a:spLocks noChangeArrowheads="1"/>
            </p:cNvSpPr>
            <p:nvPr/>
          </p:nvSpPr>
          <p:spPr bwMode="auto">
            <a:xfrm>
              <a:off x="1225" y="1115"/>
              <a:ext cx="836" cy="5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50000"/>
                </a:lnSpc>
              </a:pPr>
              <a:r>
                <a:rPr lang="zh-CN" altLang="en-US" sz="3600">
                  <a:latin typeface="隶书" panose="02010509060101010101" pitchFamily="49" charset="-122"/>
                  <a:ea typeface="隶书" panose="02010509060101010101" pitchFamily="49" charset="-122"/>
                </a:rPr>
                <a:t>问题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93699911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65" grpId="0"/>
      <p:bldP spid="194567" grpId="0"/>
      <p:bldP spid="194568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973138" y="849313"/>
            <a:ext cx="701040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" hangingPunct="1">
              <a:spcBef>
                <a:spcPct val="50000"/>
              </a:spcBef>
            </a:pPr>
            <a:r>
              <a:rPr kumimoji="1" lang="en-US" altLang="zh-CN" sz="2800" b="1">
                <a:solidFill>
                  <a:srgbClr val="FF0000"/>
                </a:solidFill>
                <a:latin typeface="宋体" panose="02010600030101010101" pitchFamily="2" charset="-122"/>
              </a:rPr>
              <a:t> </a:t>
            </a:r>
            <a:r>
              <a:rPr kumimoji="1" lang="zh-CN" altLang="en-US" sz="2800" b="1">
                <a:solidFill>
                  <a:srgbClr val="FF0000"/>
                </a:solidFill>
                <a:latin typeface="宋体" panose="02010600030101010101" pitchFamily="2" charset="-122"/>
              </a:rPr>
              <a:t>一些金属及化合物的焰色反应      </a:t>
            </a:r>
          </a:p>
        </p:txBody>
      </p:sp>
      <p:pic>
        <p:nvPicPr>
          <p:cNvPr id="38915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175" y="1820863"/>
            <a:ext cx="7580313" cy="23828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</p:pic>
      <p:sp>
        <p:nvSpPr>
          <p:cNvPr id="178180" name="Text Box 4"/>
          <p:cNvSpPr txBox="1">
            <a:spLocks noChangeArrowheads="1"/>
          </p:cNvSpPr>
          <p:nvPr/>
        </p:nvSpPr>
        <p:spPr bwMode="auto">
          <a:xfrm>
            <a:off x="2085975" y="4470400"/>
            <a:ext cx="549275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" hangingPunct="1"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黄    色</a:t>
            </a:r>
          </a:p>
        </p:txBody>
      </p:sp>
      <p:sp>
        <p:nvSpPr>
          <p:cNvPr id="178181" name="Text Box 5"/>
          <p:cNvSpPr txBox="1">
            <a:spLocks noChangeArrowheads="1"/>
          </p:cNvSpPr>
          <p:nvPr/>
        </p:nvSpPr>
        <p:spPr bwMode="auto">
          <a:xfrm>
            <a:off x="3192463" y="4481513"/>
            <a:ext cx="549275" cy="1047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8575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vert="eaVert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" hangingPunct="1">
              <a:spcBef>
                <a:spcPct val="50000"/>
              </a:spcBef>
            </a:pPr>
            <a:r>
              <a:rPr kumimoji="1" lang="zh-CN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紫    色</a:t>
            </a:r>
          </a:p>
        </p:txBody>
      </p:sp>
    </p:spTree>
    <p:extLst>
      <p:ext uri="{BB962C8B-B14F-4D97-AF65-F5344CB8AC3E}">
        <p14:creationId xmlns:p14="http://schemas.microsoft.com/office/powerpoint/2010/main" val="876799323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8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8180" grpId="0"/>
      <p:bldP spid="178181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ext Box 2"/>
          <p:cNvSpPr txBox="1">
            <a:spLocks noChangeArrowheads="1"/>
          </p:cNvSpPr>
          <p:nvPr/>
        </p:nvSpPr>
        <p:spPr bwMode="auto">
          <a:xfrm>
            <a:off x="812800" y="1943100"/>
            <a:ext cx="7483475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fontAlgn="b" hangingPunct="1">
              <a:lnSpc>
                <a:spcPct val="150000"/>
              </a:lnSpc>
              <a:spcBef>
                <a:spcPct val="50000"/>
              </a:spcBef>
            </a:pPr>
            <a:r>
              <a:rPr kumimoji="1" lang="en-US" altLang="zh-CN" sz="2400" b="1">
                <a:solidFill>
                  <a:srgbClr val="0000FF"/>
                </a:solidFill>
                <a:latin typeface="宋体" panose="02010600030101010101" pitchFamily="2" charset="-122"/>
              </a:rPr>
              <a:t>    </a:t>
            </a:r>
            <a:r>
              <a:rPr kumimoji="1" lang="zh-CN" altLang="en-US" sz="2400" b="1">
                <a:solidFill>
                  <a:srgbClr val="0000FF"/>
                </a:solidFill>
                <a:latin typeface="宋体" panose="02010600030101010101" pitchFamily="2" charset="-122"/>
              </a:rPr>
              <a:t>节日燃放的五彩缤纷的烟花，就是碱金属以及锶、钡等金属化合物所呈现的各种艳丽的色彩。</a:t>
            </a:r>
          </a:p>
        </p:txBody>
      </p:sp>
      <p:pic>
        <p:nvPicPr>
          <p:cNvPr id="39939" name="Picture 107" descr="200412151111585938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2188" y="4545013"/>
            <a:ext cx="7458075" cy="1216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39469436"/>
      </p:ext>
    </p:extLst>
  </p:cSld>
  <p:clrMapOvr>
    <a:masterClrMapping/>
  </p:clrMapOvr>
  <p:transition>
    <p:rand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4FCA564-0295-4D6E-B443-58F3374428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2013744"/>
            <a:ext cx="7712075" cy="2830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  <a:tab pos="1466850" algn="l"/>
                <a:tab pos="2667000" algn="l"/>
                <a:tab pos="3867150" algn="l"/>
                <a:tab pos="4800600" algn="l"/>
              </a:tabLs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6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．下列关于“焰色反应”的理解正确的是（    ）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A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．只有金属单质才有焰色反应　    	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B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．只有金属化合物才有焰色反应  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C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．某些金属或其化合物才有焰色反应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D</a:t>
            </a:r>
            <a:r>
              <a:rPr lang="zh-CN" altLang="en-US" sz="2400" b="1" dirty="0">
                <a:solidFill>
                  <a:srgbClr val="0000FF"/>
                </a:solidFill>
                <a:latin typeface="宋体" panose="02010600030101010101" pitchFamily="2" charset="-122"/>
              </a:rPr>
              <a:t>．只有金属离子才有焰色反应</a:t>
            </a:r>
          </a:p>
        </p:txBody>
      </p:sp>
      <p:sp>
        <p:nvSpPr>
          <p:cNvPr id="5" name="Text Box 8">
            <a:extLst>
              <a:ext uri="{FF2B5EF4-FFF2-40B4-BE49-F238E27FC236}">
                <a16:creationId xmlns:a16="http://schemas.microsoft.com/office/drawing/2014/main" id="{3E9FF776-65C9-4FBA-902A-287C7D47DA61}"/>
              </a:ext>
            </a:extLst>
          </p:cNvPr>
          <p:cNvSpPr txBox="1">
            <a:spLocks noGrp="1" noChangeArrowheads="1"/>
          </p:cNvSpPr>
          <p:nvPr>
            <p:ph idx="1"/>
          </p:nvPr>
        </p:nvSpPr>
        <p:spPr bwMode="auto">
          <a:xfrm>
            <a:off x="5850567" y="2276872"/>
            <a:ext cx="208823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marL="457200" lvl="1" indent="0" eaLnBrk="1" hangingPunct="1">
              <a:spcBef>
                <a:spcPct val="50000"/>
              </a:spcBef>
              <a:buNone/>
            </a:pPr>
            <a:r>
              <a:rPr lang="en-US" altLang="zh-CN" sz="24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1760537" y="1340768"/>
            <a:ext cx="6911975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   把水滴入在盛有少量过氧化钠固体的试管中，立即用带火星木条放在试管口，检验生成的气体。</a:t>
            </a:r>
            <a:endParaRPr lang="en-US" altLang="zh-CN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   用手轻轻摸一摸试管外壁，有什么感觉？</a:t>
            </a:r>
            <a:endParaRPr lang="en-US" altLang="zh-CN" sz="3600" b="1" dirty="0"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eaLnBrk="1" hangingPunct="1"/>
            <a:r>
              <a:rPr lang="zh-CN" altLang="en-US" sz="3600" b="1" dirty="0">
                <a:latin typeface="楷体" panose="02010609060101010101" pitchFamily="49" charset="-122"/>
                <a:ea typeface="楷体" panose="02010609060101010101" pitchFamily="49" charset="-122"/>
              </a:rPr>
              <a:t>   然后向反应后的溶液中滴入酚酞，有什么现象？  </a:t>
            </a:r>
          </a:p>
        </p:txBody>
      </p:sp>
      <p:sp>
        <p:nvSpPr>
          <p:cNvPr id="374787" name="AutoShape 3"/>
          <p:cNvSpPr>
            <a:spLocks noChangeArrowheads="1"/>
          </p:cNvSpPr>
          <p:nvPr/>
        </p:nvSpPr>
        <p:spPr bwMode="auto">
          <a:xfrm>
            <a:off x="323850" y="333375"/>
            <a:ext cx="2808288" cy="792163"/>
          </a:xfrm>
          <a:prstGeom prst="roundRect">
            <a:avLst>
              <a:gd name="adj" fmla="val 16667"/>
            </a:avLst>
          </a:prstGeom>
          <a:solidFill>
            <a:srgbClr val="3333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zh-CN" alt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隶书" pitchFamily="49" charset="-122"/>
              </a:rPr>
              <a:t>实验</a:t>
            </a:r>
            <a:r>
              <a:rPr lang="en-US" altLang="zh-CN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隶书" pitchFamily="49" charset="-122"/>
              </a:rPr>
              <a:t>3</a:t>
            </a:r>
            <a:r>
              <a:rPr lang="zh-CN" altLang="en-US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隶书" pitchFamily="49" charset="-122"/>
              </a:rPr>
              <a:t>－</a:t>
            </a:r>
            <a:r>
              <a:rPr lang="en-US" altLang="zh-CN" sz="4400" b="1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itchFamily="18" charset="0"/>
                <a:ea typeface="隶书" pitchFamily="49" charset="-122"/>
              </a:rPr>
              <a:t>5 </a:t>
            </a:r>
          </a:p>
        </p:txBody>
      </p:sp>
      <p:grpSp>
        <p:nvGrpSpPr>
          <p:cNvPr id="2053" name="Group 4"/>
          <p:cNvGrpSpPr>
            <a:grpSpLocks/>
          </p:cNvGrpSpPr>
          <p:nvPr/>
        </p:nvGrpSpPr>
        <p:grpSpPr bwMode="auto">
          <a:xfrm>
            <a:off x="395288" y="2349500"/>
            <a:ext cx="914400" cy="3200400"/>
            <a:chOff x="2352" y="1104"/>
            <a:chExt cx="576" cy="2016"/>
          </a:xfrm>
        </p:grpSpPr>
        <p:sp>
          <p:nvSpPr>
            <p:cNvPr id="2054" name="Rectangle 5"/>
            <p:cNvSpPr>
              <a:spLocks noChangeArrowheads="1"/>
            </p:cNvSpPr>
            <p:nvPr/>
          </p:nvSpPr>
          <p:spPr bwMode="auto">
            <a:xfrm>
              <a:off x="2400" y="1104"/>
              <a:ext cx="528" cy="2016"/>
            </a:xfrm>
            <a:prstGeom prst="rect">
              <a:avLst/>
            </a:prstGeom>
            <a:solidFill>
              <a:srgbClr val="00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endParaRPr lang="zh-CN" altLang="en-US"/>
            </a:p>
          </p:txBody>
        </p:sp>
        <p:graphicFrame>
          <p:nvGraphicFramePr>
            <p:cNvPr id="2050" name="Object 6"/>
            <p:cNvGraphicFramePr>
              <a:graphicFrameLocks noChangeAspect="1"/>
            </p:cNvGraphicFramePr>
            <p:nvPr/>
          </p:nvGraphicFramePr>
          <p:xfrm>
            <a:off x="2352" y="1344"/>
            <a:ext cx="446" cy="168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97" name="Flash 文档" r:id="rId3" imgW="488160" imgH="1770840" progId="">
                    <p:embed/>
                  </p:oleObj>
                </mc:Choice>
                <mc:Fallback>
                  <p:oleObj name="Flash 文档" r:id="rId3" imgW="488160" imgH="1770840" progId="">
                    <p:embed/>
                    <p:pic>
                      <p:nvPicPr>
                        <p:cNvPr id="0" name="Picture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52" y="1344"/>
                          <a:ext cx="446" cy="168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54884571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oup 2">
            <a:extLst>
              <a:ext uri="{FF2B5EF4-FFF2-40B4-BE49-F238E27FC236}">
                <a16:creationId xmlns:a16="http://schemas.microsoft.com/office/drawing/2014/main" id="{9D3F69E9-665A-4D6A-BF81-B95B02FCC00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07476469"/>
              </p:ext>
            </p:extLst>
          </p:nvPr>
        </p:nvGraphicFramePr>
        <p:xfrm>
          <a:off x="47796" y="747652"/>
          <a:ext cx="8864600" cy="6076533"/>
        </p:xfrm>
        <a:graphic>
          <a:graphicData uri="http://schemas.openxmlformats.org/drawingml/2006/table">
            <a:tbl>
              <a:tblPr/>
              <a:tblGrid>
                <a:gridCol w="4961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026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85870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</a:rPr>
                        <a:t>操作+现象</a:t>
                      </a:r>
                    </a:p>
                  </a:txBody>
                  <a:tcPr marL="90170" marR="90170" marT="46985" marB="469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zh-CN" sz="2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黑体" pitchFamily="2" charset="-122"/>
                        </a:rPr>
                        <a:t>初步结论</a:t>
                      </a:r>
                    </a:p>
                  </a:txBody>
                  <a:tcPr marL="90170" marR="90170" marT="46985" marB="469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567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把水滴入少量的</a:t>
                      </a:r>
                      <a:r>
                        <a:rPr kumimoji="0" lang="en-US" altLang="zh-CN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Na</a:t>
                      </a:r>
                      <a:r>
                        <a:rPr kumimoji="0" lang="en-US" altLang="zh-CN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2</a:t>
                      </a:r>
                      <a:r>
                        <a:rPr kumimoji="0" lang="en-US" altLang="zh-CN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O</a:t>
                      </a:r>
                      <a:r>
                        <a:rPr kumimoji="0" lang="en-US" altLang="zh-CN" sz="3200" b="0" i="0" u="none" strike="noStrike" cap="none" normalizeH="0" baseline="-2500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2</a:t>
                      </a:r>
                      <a:r>
                        <a:rPr kumimoji="0" lang="zh-CN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中，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现象：</a:t>
                      </a:r>
                      <a:r>
                        <a:rPr kumimoji="0" lang="en-US" altLang="zh-CN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________________</a:t>
                      </a:r>
                      <a:r>
                        <a:rPr kumimoji="0" lang="zh-CN" altLang="en-US" sz="3200" b="0" i="0" u="none" strike="noStrike" cap="none" normalizeH="0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；</a:t>
                      </a:r>
                    </a:p>
                  </a:txBody>
                  <a:tcPr marL="90170" marR="90170" marT="46985" marB="469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marL="90170" marR="90170" marT="46985" marB="469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567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带火星的木条伸入试管内，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现象：</a:t>
                      </a:r>
                      <a:r>
                        <a:rPr kumimoji="0" lang="en-US" altLang="zh-CN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_______________</a:t>
                      </a:r>
                      <a:r>
                        <a:rPr kumimoji="0" lang="zh-CN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；</a:t>
                      </a:r>
                    </a:p>
                  </a:txBody>
                  <a:tcPr marL="90170" marR="90170" marT="46985" marB="469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567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手触摸试管外壁，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现象：</a:t>
                      </a:r>
                      <a:r>
                        <a:rPr kumimoji="0" lang="en-US" altLang="zh-CN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_____________</a:t>
                      </a:r>
                      <a:r>
                        <a:rPr kumimoji="0" lang="zh-CN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。</a:t>
                      </a:r>
                    </a:p>
                  </a:txBody>
                  <a:tcPr marL="90170" marR="90170" marT="46985" marB="469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3200" b="0" i="0" u="none" strike="noStrike" cap="none" normalizeH="0" baseline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marL="90170" marR="90170" marT="46985" marB="469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5671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加</a:t>
                      </a:r>
                      <a:r>
                        <a:rPr kumimoji="0" lang="en-US" altLang="zh-CN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1</a:t>
                      </a:r>
                      <a:r>
                        <a:rPr kumimoji="0" lang="zh-CN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-</a:t>
                      </a:r>
                      <a:r>
                        <a:rPr kumimoji="0" lang="en-US" altLang="zh-CN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2</a:t>
                      </a:r>
                      <a:r>
                        <a:rPr kumimoji="0" lang="zh-CN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滴酚酞溶液，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现象：</a:t>
                      </a:r>
                      <a:r>
                        <a:rPr kumimoji="0" lang="en-US" altLang="zh-CN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______________</a:t>
                      </a:r>
                      <a:r>
                        <a:rPr kumimoji="0" lang="zh-CN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；</a:t>
                      </a:r>
                    </a:p>
                  </a:txBody>
                  <a:tcPr marL="90170" marR="90170" marT="46985" marB="469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pitchFamily="34" charset="0"/>
                          <a:ea typeface="宋体" pitchFamily="2" charset="-122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marL="90170" marR="90170" marT="46985" marB="469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4050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zh-CN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振荡，现象：</a:t>
                      </a:r>
                      <a:r>
                        <a:rPr kumimoji="0" lang="en-US" altLang="zh-CN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___________</a:t>
                      </a:r>
                      <a:r>
                        <a:rPr kumimoji="0" lang="zh-CN" altLang="en-US" sz="32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黑体" pitchFamily="2" charset="-122"/>
                          <a:ea typeface="黑体" pitchFamily="2" charset="-122"/>
                          <a:sym typeface="Times New Roman" pitchFamily="18" charset="0"/>
                        </a:rPr>
                        <a:t>；</a:t>
                      </a:r>
                    </a:p>
                  </a:txBody>
                  <a:tcPr marL="90170" marR="90170" marT="46985" marB="469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zh-CN" sz="3200" b="0" i="0" u="none" strike="noStrike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黑体" pitchFamily="2" charset="-122"/>
                        <a:ea typeface="黑体" pitchFamily="2" charset="-122"/>
                      </a:endParaRPr>
                    </a:p>
                  </a:txBody>
                  <a:tcPr marL="90170" marR="90170" marT="46985" marB="46985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miter lim="800000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59E02A6C-A5E8-4F80-8C61-3C4C044F08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113" y="2060575"/>
            <a:ext cx="3479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None/>
            </a:pPr>
            <a:r>
              <a:rPr lang="zh-CN" altLang="en-US" b="1" dirty="0">
                <a:solidFill>
                  <a:srgbClr val="0000FF"/>
                </a:solidFill>
                <a:latin typeface="华文新魏" panose="02010800040101010101" pitchFamily="2" charset="-122"/>
                <a:ea typeface="黑体" panose="02010609060101010101" pitchFamily="49" charset="-122"/>
                <a:sym typeface="华文新魏" panose="02010800040101010101" pitchFamily="2" charset="-122"/>
              </a:rPr>
              <a:t>有大量的气泡产生</a:t>
            </a:r>
          </a:p>
        </p:txBody>
      </p:sp>
      <p:sp>
        <p:nvSpPr>
          <p:cNvPr id="4" name="TextBox 10">
            <a:extLst>
              <a:ext uri="{FF2B5EF4-FFF2-40B4-BE49-F238E27FC236}">
                <a16:creationId xmlns:a16="http://schemas.microsoft.com/office/drawing/2014/main" id="{F15298FF-0E9C-4EF1-B8EC-ABF06380D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800" y="3154155"/>
            <a:ext cx="1831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None/>
            </a:pPr>
            <a:r>
              <a:rPr lang="zh-CN" altLang="en-US" b="1" dirty="0">
                <a:solidFill>
                  <a:srgbClr val="0000FF"/>
                </a:solidFill>
                <a:latin typeface="华文新魏" panose="02010800040101010101" pitchFamily="2" charset="-122"/>
                <a:ea typeface="黑体" panose="02010609060101010101" pitchFamily="49" charset="-122"/>
                <a:sym typeface="华文新魏" panose="02010800040101010101" pitchFamily="2" charset="-122"/>
              </a:rPr>
              <a:t>木条复燃</a:t>
            </a:r>
          </a:p>
        </p:txBody>
      </p:sp>
      <p:sp>
        <p:nvSpPr>
          <p:cNvPr id="5" name="TextBox 11">
            <a:extLst>
              <a:ext uri="{FF2B5EF4-FFF2-40B4-BE49-F238E27FC236}">
                <a16:creationId xmlns:a16="http://schemas.microsoft.com/office/drawing/2014/main" id="{7086C42C-EED8-44D7-AA1C-CC559CE858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7389" y="4235614"/>
            <a:ext cx="1008063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None/>
            </a:pPr>
            <a:r>
              <a:rPr lang="zh-CN" altLang="en-US" b="1" dirty="0">
                <a:solidFill>
                  <a:srgbClr val="0000FF"/>
                </a:solidFill>
                <a:latin typeface="华文新魏" panose="02010800040101010101" pitchFamily="2" charset="-122"/>
                <a:ea typeface="黑体" panose="02010609060101010101" pitchFamily="49" charset="-122"/>
                <a:sym typeface="华文新魏" panose="02010800040101010101" pitchFamily="2" charset="-122"/>
              </a:rPr>
              <a:t>发热</a:t>
            </a:r>
          </a:p>
        </p:txBody>
      </p:sp>
      <p:sp>
        <p:nvSpPr>
          <p:cNvPr id="6" name="TextBox 12">
            <a:extLst>
              <a:ext uri="{FF2B5EF4-FFF2-40B4-BE49-F238E27FC236}">
                <a16:creationId xmlns:a16="http://schemas.microsoft.com/office/drawing/2014/main" id="{853E5AAE-11E0-4AA6-B1C9-0CF4CE778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1799" y="5270397"/>
            <a:ext cx="1831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None/>
            </a:pPr>
            <a:r>
              <a:rPr lang="zh-CN" altLang="en-US" b="1" dirty="0">
                <a:solidFill>
                  <a:srgbClr val="0000FF"/>
                </a:solidFill>
                <a:latin typeface="华文新魏" panose="02010800040101010101" pitchFamily="2" charset="-122"/>
                <a:ea typeface="黑体" panose="02010609060101010101" pitchFamily="49" charset="-122"/>
                <a:sym typeface="华文新魏" panose="02010800040101010101" pitchFamily="2" charset="-122"/>
              </a:rPr>
              <a:t>溶液变红</a:t>
            </a:r>
          </a:p>
        </p:txBody>
      </p:sp>
      <p:sp>
        <p:nvSpPr>
          <p:cNvPr id="7" name="矩形 2">
            <a:extLst>
              <a:ext uri="{FF2B5EF4-FFF2-40B4-BE49-F238E27FC236}">
                <a16:creationId xmlns:a16="http://schemas.microsoft.com/office/drawing/2014/main" id="{3A30E5CF-808B-4219-8D4C-8939BC6EB3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22988" y="2147888"/>
            <a:ext cx="18923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FF0000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有</a:t>
            </a:r>
            <a:r>
              <a:rPr lang="en-US" altLang="zh-CN" b="1">
                <a:solidFill>
                  <a:srgbClr val="FF0000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O</a:t>
            </a:r>
            <a:r>
              <a:rPr lang="en-US" altLang="zh-CN" b="1" baseline="-25000">
                <a:solidFill>
                  <a:srgbClr val="FF0000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2</a:t>
            </a:r>
            <a:r>
              <a:rPr lang="zh-CN" altLang="en-US" b="1">
                <a:solidFill>
                  <a:srgbClr val="FF0000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产生</a:t>
            </a:r>
            <a:endParaRPr lang="en-US" altLang="zh-CN" b="1">
              <a:solidFill>
                <a:srgbClr val="FF0000"/>
              </a:solidFill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  <p:sp>
        <p:nvSpPr>
          <p:cNvPr id="8" name="矩形 3">
            <a:extLst>
              <a:ext uri="{FF2B5EF4-FFF2-40B4-BE49-F238E27FC236}">
                <a16:creationId xmlns:a16="http://schemas.microsoft.com/office/drawing/2014/main" id="{52F5564A-6692-4325-8647-52AB4D3797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16600" y="3824288"/>
            <a:ext cx="1831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FF0000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反应放热</a:t>
            </a:r>
          </a:p>
        </p:txBody>
      </p:sp>
      <p:sp>
        <p:nvSpPr>
          <p:cNvPr id="9" name="矩形 4">
            <a:extLst>
              <a:ext uri="{FF2B5EF4-FFF2-40B4-BE49-F238E27FC236}">
                <a16:creationId xmlns:a16="http://schemas.microsoft.com/office/drawing/2014/main" id="{27F01F88-7696-4E4B-99F3-FECD424A6F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35600" y="4967288"/>
            <a:ext cx="31686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>
                <a:solidFill>
                  <a:srgbClr val="FF0000"/>
                </a:solidFill>
                <a:ea typeface="黑体" panose="02010609060101010101" pitchFamily="49" charset="-122"/>
                <a:sym typeface="Arial" panose="020B0604020202020204" pitchFamily="34" charset="0"/>
              </a:rPr>
              <a:t>生成碱（NaOH）</a:t>
            </a:r>
          </a:p>
        </p:txBody>
      </p:sp>
      <p:cxnSp>
        <p:nvCxnSpPr>
          <p:cNvPr id="10" name="直接箭头连接符 7">
            <a:extLst>
              <a:ext uri="{FF2B5EF4-FFF2-40B4-BE49-F238E27FC236}">
                <a16:creationId xmlns:a16="http://schemas.microsoft.com/office/drawing/2014/main" id="{36640A70-FA8E-450E-BD70-4CB23C531084}"/>
              </a:ext>
            </a:extLst>
          </p:cNvPr>
          <p:cNvCxnSpPr>
            <a:cxnSpLocks noChangeShapeType="1"/>
          </p:cNvCxnSpPr>
          <p:nvPr/>
        </p:nvCxnSpPr>
        <p:spPr bwMode="auto">
          <a:xfrm>
            <a:off x="4857750" y="2116138"/>
            <a:ext cx="1106488" cy="212725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1" name="直接箭头连接符 9">
            <a:extLst>
              <a:ext uri="{FF2B5EF4-FFF2-40B4-BE49-F238E27FC236}">
                <a16:creationId xmlns:a16="http://schemas.microsoft.com/office/drawing/2014/main" id="{A5E3F05F-D030-4EEF-A072-B152AFC2FAA2}"/>
              </a:ext>
            </a:extLst>
          </p:cNvPr>
          <p:cNvCxnSpPr>
            <a:cxnSpLocks noChangeShapeType="1"/>
          </p:cNvCxnSpPr>
          <p:nvPr/>
        </p:nvCxnSpPr>
        <p:spPr bwMode="auto">
          <a:xfrm flipV="1">
            <a:off x="4116388" y="2430463"/>
            <a:ext cx="2003425" cy="801687"/>
          </a:xfrm>
          <a:prstGeom prst="straightConnector1">
            <a:avLst/>
          </a:prstGeom>
          <a:noFill/>
          <a:ln w="5715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1297" name="Rectangle 51">
            <a:extLst>
              <a:ext uri="{FF2B5EF4-FFF2-40B4-BE49-F238E27FC236}">
                <a16:creationId xmlns:a16="http://schemas.microsoft.com/office/drawing/2014/main" id="{DFAFF22C-8D47-463C-B8B3-2681ADC609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6970" y="-39145"/>
            <a:ext cx="7488237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b="1" dirty="0">
                <a:solidFill>
                  <a:srgbClr val="2007B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实验探究</a:t>
            </a:r>
            <a:r>
              <a:rPr lang="en-US" altLang="zh-CN" sz="3600" b="1" dirty="0">
                <a:solidFill>
                  <a:srgbClr val="2007B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-</a:t>
            </a:r>
            <a:r>
              <a:rPr lang="zh-CN" altLang="en-US" sz="3600" b="1" dirty="0">
                <a:solidFill>
                  <a:srgbClr val="2007B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实验</a:t>
            </a:r>
            <a:r>
              <a:rPr lang="en-US" altLang="zh-CN" sz="3600" b="1" dirty="0">
                <a:solidFill>
                  <a:srgbClr val="2007B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3-5</a:t>
            </a:r>
            <a:endParaRPr lang="zh-CN" altLang="en-US" sz="3600" b="1" dirty="0">
              <a:solidFill>
                <a:srgbClr val="2007B9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18" name="TextBox 12">
            <a:extLst>
              <a:ext uri="{FF2B5EF4-FFF2-40B4-BE49-F238E27FC236}">
                <a16:creationId xmlns:a16="http://schemas.microsoft.com/office/drawing/2014/main" id="{A2070E7A-0CC3-4856-A4A1-107A66099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48121" y="6047291"/>
            <a:ext cx="18319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buFontTx/>
              <a:buNone/>
            </a:pPr>
            <a:r>
              <a:rPr lang="zh-CN" altLang="en-US" b="1" dirty="0">
                <a:solidFill>
                  <a:srgbClr val="0000FF"/>
                </a:solidFill>
                <a:latin typeface="华文新魏" panose="02010800040101010101" pitchFamily="2" charset="-122"/>
                <a:ea typeface="黑体" panose="02010609060101010101" pitchFamily="49" charset="-122"/>
                <a:sym typeface="华文新魏" panose="02010800040101010101" pitchFamily="2" charset="-122"/>
              </a:rPr>
              <a:t>红色褪去</a:t>
            </a:r>
          </a:p>
        </p:txBody>
      </p:sp>
      <p:sp>
        <p:nvSpPr>
          <p:cNvPr id="19" name="矩形 4">
            <a:extLst>
              <a:ext uri="{FF2B5EF4-FFF2-40B4-BE49-F238E27FC236}">
                <a16:creationId xmlns:a16="http://schemas.microsoft.com/office/drawing/2014/main" id="{175F156D-24A1-46AC-8D06-DC75C7E8BE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51500" y="5973763"/>
            <a:ext cx="183197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b="1" dirty="0">
                <a:solidFill>
                  <a:srgbClr val="FF33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漂白性</a:t>
            </a:r>
            <a:endParaRPr lang="zh-CN" altLang="en-US" b="1" dirty="0">
              <a:solidFill>
                <a:srgbClr val="FF3300"/>
              </a:solidFill>
              <a:latin typeface="黑体" panose="02010609060101010101" pitchFamily="49" charset="-122"/>
              <a:ea typeface="黑体" panose="02010609060101010101" pitchFamily="49" charset="-122"/>
              <a:sym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0757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ldLvl="0" autoUpdateAnimBg="0"/>
      <p:bldP spid="4" grpId="0" bldLvl="0" autoUpdateAnimBg="0"/>
      <p:bldP spid="5" grpId="0" bldLvl="0" autoUpdateAnimBg="0"/>
      <p:bldP spid="6" grpId="0" bldLvl="0" autoUpdateAnimBg="0"/>
      <p:bldP spid="7" grpId="0" bldLvl="0" autoUpdateAnimBg="0"/>
      <p:bldP spid="8" grpId="0" bldLvl="0" autoUpdateAnimBg="0"/>
      <p:bldP spid="9" grpId="0" bldLvl="0" autoUpdateAnimBg="0"/>
      <p:bldP spid="10" grpId="0" animBg="1"/>
      <p:bldP spid="11" grpId="0" animBg="1"/>
      <p:bldP spid="18" grpId="0" bldLvl="0" autoUpdateAnimBg="0"/>
      <p:bldP spid="19" grpId="0" bldLvl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73" name="Text Box 9"/>
          <p:cNvSpPr txBox="1">
            <a:spLocks noChangeArrowheads="1"/>
          </p:cNvSpPr>
          <p:nvPr/>
        </p:nvSpPr>
        <p:spPr bwMode="auto">
          <a:xfrm>
            <a:off x="0" y="0"/>
            <a:ext cx="3708400" cy="557213"/>
          </a:xfrm>
          <a:prstGeom prst="rect">
            <a:avLst/>
          </a:prstGeom>
          <a:solidFill>
            <a:srgbClr val="89CFFF"/>
          </a:solidFill>
          <a:ln w="38100" cmpd="dbl">
            <a:solidFill>
              <a:srgbClr val="FF0000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b="1" dirty="0"/>
              <a:t>1</a:t>
            </a:r>
            <a:r>
              <a:rPr lang="zh-CN" altLang="en-US" sz="2800" b="1" dirty="0"/>
              <a:t>、过氧化钠和氧化钠</a:t>
            </a:r>
          </a:p>
        </p:txBody>
      </p:sp>
      <p:sp>
        <p:nvSpPr>
          <p:cNvPr id="369720" name="Text Box 56"/>
          <p:cNvSpPr txBox="1">
            <a:spLocks noChangeArrowheads="1"/>
          </p:cNvSpPr>
          <p:nvPr/>
        </p:nvSpPr>
        <p:spPr bwMode="auto">
          <a:xfrm>
            <a:off x="0" y="692150"/>
            <a:ext cx="48672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3600" b="1" dirty="0"/>
              <a:t>1</a:t>
            </a:r>
            <a:r>
              <a:rPr lang="zh-CN" altLang="en-US" sz="3600" b="1" dirty="0"/>
              <a:t>）</a:t>
            </a:r>
            <a:r>
              <a:rPr lang="en-US" altLang="zh-CN" sz="3600" b="1" dirty="0"/>
              <a:t>Na</a:t>
            </a:r>
            <a:r>
              <a:rPr lang="en-US" altLang="zh-CN" sz="3600" b="1" baseline="-25000" dirty="0"/>
              <a:t>2</a:t>
            </a:r>
            <a:r>
              <a:rPr lang="en-US" altLang="zh-CN" sz="3600" b="1" dirty="0"/>
              <a:t>O</a:t>
            </a:r>
            <a:r>
              <a:rPr lang="en-US" altLang="zh-CN" sz="3600" b="1" baseline="-25000" dirty="0"/>
              <a:t>2</a:t>
            </a:r>
            <a:r>
              <a:rPr lang="zh-CN" altLang="en-US" sz="3600" b="1" dirty="0"/>
              <a:t>与</a:t>
            </a:r>
            <a:r>
              <a:rPr lang="en-US" altLang="zh-CN" sz="3600" b="1" dirty="0"/>
              <a:t>H</a:t>
            </a:r>
            <a:r>
              <a:rPr lang="en-US" altLang="zh-CN" sz="3600" b="1" baseline="-25000" dirty="0"/>
              <a:t>2</a:t>
            </a:r>
            <a:r>
              <a:rPr lang="en-US" altLang="zh-CN" sz="3600" b="1" dirty="0"/>
              <a:t>O</a:t>
            </a:r>
            <a:r>
              <a:rPr lang="zh-CN" altLang="en-US" sz="3600" b="1" dirty="0"/>
              <a:t>的反应</a:t>
            </a:r>
          </a:p>
        </p:txBody>
      </p:sp>
      <p:sp>
        <p:nvSpPr>
          <p:cNvPr id="369721" name="Text Box 57"/>
          <p:cNvSpPr txBox="1">
            <a:spLocks noChangeArrowheads="1"/>
          </p:cNvSpPr>
          <p:nvPr/>
        </p:nvSpPr>
        <p:spPr bwMode="auto">
          <a:xfrm>
            <a:off x="5148263" y="692150"/>
            <a:ext cx="3529012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3" dist="53882" dir="13500000">
              <a:schemeClr val="accent1">
                <a:gamma/>
                <a:shade val="60000"/>
                <a:invGamma/>
                <a:alpha val="50000"/>
              </a:schemeClr>
            </a:prstShdw>
          </a:effec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CN" altLang="en-US" sz="3200" b="1" dirty="0">
                <a:solidFill>
                  <a:srgbClr val="0B10E5"/>
                </a:solidFill>
                <a:latin typeface="Arial" charset="0"/>
              </a:rPr>
              <a:t>用途：做漂白剂</a:t>
            </a:r>
            <a:endParaRPr lang="en-US" altLang="zh-CN" sz="3200" b="1" dirty="0">
              <a:solidFill>
                <a:srgbClr val="0B10E5"/>
              </a:solidFill>
              <a:latin typeface="Arial" charset="0"/>
            </a:endParaRPr>
          </a:p>
        </p:txBody>
      </p:sp>
      <p:sp>
        <p:nvSpPr>
          <p:cNvPr id="51" name="Text Box 56"/>
          <p:cNvSpPr txBox="1">
            <a:spLocks noChangeArrowheads="1"/>
          </p:cNvSpPr>
          <p:nvPr/>
        </p:nvSpPr>
        <p:spPr bwMode="auto">
          <a:xfrm>
            <a:off x="0" y="3185209"/>
            <a:ext cx="9214382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2800" b="1" dirty="0">
                <a:solidFill>
                  <a:srgbClr val="FF0000"/>
                </a:solidFill>
              </a:rPr>
              <a:t>思考：</a:t>
            </a:r>
            <a:endParaRPr lang="en-US" altLang="zh-CN" sz="2800" b="1" dirty="0">
              <a:solidFill>
                <a:srgbClr val="FF0000"/>
              </a:solidFill>
            </a:endParaRPr>
          </a:p>
          <a:p>
            <a:pPr eaLnBrk="1" hangingPunct="1"/>
            <a:r>
              <a:rPr lang="en-US" altLang="zh-CN" sz="2800" b="1" dirty="0">
                <a:solidFill>
                  <a:srgbClr val="FF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       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1.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用双线桥分析反应，标出氧化剂还原剂</a:t>
            </a:r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       </a:t>
            </a:r>
          </a:p>
          <a:p>
            <a:pPr eaLnBrk="1" hangingPunct="1"/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 </a:t>
            </a:r>
          </a:p>
          <a:p>
            <a:pPr eaLnBrk="1" hangingPunct="1"/>
            <a:r>
              <a:rPr lang="en-US" altLang="zh-CN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       2.</a:t>
            </a:r>
            <a:r>
              <a:rPr lang="zh-CN" altLang="en-US" sz="2800" b="1" dirty="0">
                <a:latin typeface="楷体" panose="02010609060101010101" pitchFamily="49" charset="-122"/>
                <a:ea typeface="楷体" panose="02010609060101010101" pitchFamily="49" charset="-122"/>
              </a:rPr>
              <a:t>写出离子方程式</a:t>
            </a:r>
          </a:p>
        </p:txBody>
      </p:sp>
      <p:grpSp>
        <p:nvGrpSpPr>
          <p:cNvPr id="3" name="组合 2">
            <a:extLst>
              <a:ext uri="{FF2B5EF4-FFF2-40B4-BE49-F238E27FC236}">
                <a16:creationId xmlns:a16="http://schemas.microsoft.com/office/drawing/2014/main" id="{AD5E84F5-1F59-4665-95B9-D97B743D2F84}"/>
              </a:ext>
            </a:extLst>
          </p:cNvPr>
          <p:cNvGrpSpPr/>
          <p:nvPr/>
        </p:nvGrpSpPr>
        <p:grpSpPr>
          <a:xfrm>
            <a:off x="755576" y="1995799"/>
            <a:ext cx="6264696" cy="646331"/>
            <a:chOff x="755576" y="1995799"/>
            <a:chExt cx="6264696" cy="646331"/>
          </a:xfrm>
        </p:grpSpPr>
        <p:sp>
          <p:nvSpPr>
            <p:cNvPr id="369676" name="Text Box 12"/>
            <p:cNvSpPr txBox="1">
              <a:spLocks noChangeArrowheads="1"/>
            </p:cNvSpPr>
            <p:nvPr/>
          </p:nvSpPr>
          <p:spPr bwMode="auto">
            <a:xfrm>
              <a:off x="755576" y="2026578"/>
              <a:ext cx="6264696" cy="5847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kumimoji="1" lang="en-US" altLang="zh-CN" b="1" dirty="0">
                  <a:latin typeface="Times New Roman" panose="02020603050405020304" pitchFamily="18" charset="0"/>
                </a:rPr>
                <a:t>2Na</a:t>
              </a:r>
              <a:r>
                <a:rPr kumimoji="1" lang="en-US" altLang="zh-CN" b="1" baseline="-25000" dirty="0">
                  <a:latin typeface="Times New Roman" panose="02020603050405020304" pitchFamily="18" charset="0"/>
                </a:rPr>
                <a:t>2</a:t>
              </a:r>
              <a:r>
                <a:rPr kumimoji="1" lang="en-US" altLang="zh-CN" b="1" dirty="0">
                  <a:latin typeface="Times New Roman" panose="02020603050405020304" pitchFamily="18" charset="0"/>
                </a:rPr>
                <a:t>O</a:t>
              </a:r>
              <a:r>
                <a:rPr kumimoji="1" lang="en-US" altLang="zh-CN" b="1" baseline="-25000" dirty="0">
                  <a:latin typeface="Times New Roman" panose="02020603050405020304" pitchFamily="18" charset="0"/>
                </a:rPr>
                <a:t>2</a:t>
              </a:r>
              <a:r>
                <a:rPr kumimoji="1" lang="en-US" altLang="zh-CN" b="1" dirty="0">
                  <a:latin typeface="Times New Roman" panose="02020603050405020304" pitchFamily="18" charset="0"/>
                </a:rPr>
                <a:t>+2H</a:t>
              </a:r>
              <a:r>
                <a:rPr kumimoji="1" lang="en-US" altLang="zh-CN" b="1" baseline="-25000" dirty="0">
                  <a:latin typeface="Times New Roman" panose="02020603050405020304" pitchFamily="18" charset="0"/>
                </a:rPr>
                <a:t>2</a:t>
              </a:r>
              <a:r>
                <a:rPr kumimoji="1" lang="en-US" altLang="zh-CN" b="1" dirty="0">
                  <a:latin typeface="Times New Roman" panose="02020603050405020304" pitchFamily="18" charset="0"/>
                </a:rPr>
                <a:t>O==4NaOH+O</a:t>
              </a:r>
              <a:r>
                <a:rPr kumimoji="1" lang="en-US" altLang="zh-CN" b="1" baseline="-25000" dirty="0">
                  <a:latin typeface="Times New Roman" panose="02020603050405020304" pitchFamily="18" charset="0"/>
                </a:rPr>
                <a:t>2   </a:t>
              </a:r>
              <a:endParaRPr kumimoji="1" lang="en-US" altLang="zh-CN" b="1" dirty="0">
                <a:latin typeface="Times New Roman" panose="02020603050405020304" pitchFamily="18" charset="0"/>
              </a:endParaRPr>
            </a:p>
          </p:txBody>
        </p:sp>
        <p:sp>
          <p:nvSpPr>
            <p:cNvPr id="35" name="矩形 34"/>
            <p:cNvSpPr/>
            <p:nvPr/>
          </p:nvSpPr>
          <p:spPr>
            <a:xfrm>
              <a:off x="5796136" y="1995799"/>
              <a:ext cx="415498" cy="64633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kumimoji="1" lang="en-US" altLang="zh-CN" sz="3600" dirty="0">
                  <a:latin typeface="Times New Roman" panose="02020603050405020304" pitchFamily="18" charset="0"/>
                </a:rPr>
                <a:t>↑</a:t>
              </a:r>
              <a:endParaRPr lang="zh-CN" altLang="en-US" sz="36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29964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500" fill="hold"/>
                                        <p:tgtEl>
                                          <p:spTgt spid="3696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99CC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696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696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9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97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5" descr="1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352800"/>
            <a:ext cx="79248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3" name="Picture 4" descr="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1063625"/>
            <a:ext cx="8991600" cy="2517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4" name="Line 6"/>
          <p:cNvSpPr>
            <a:spLocks noChangeShapeType="1"/>
          </p:cNvSpPr>
          <p:nvPr/>
        </p:nvSpPr>
        <p:spPr bwMode="auto">
          <a:xfrm>
            <a:off x="5321300" y="1549400"/>
            <a:ext cx="3124200" cy="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704505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7268" name="Object 4">
            <a:extLst>
              <a:ext uri="{FF2B5EF4-FFF2-40B4-BE49-F238E27FC236}">
                <a16:creationId xmlns:a16="http://schemas.microsoft.com/office/drawing/2014/main" id="{CCBD1592-1F6E-4755-AEE4-3C1D96ED0B42}"/>
              </a:ext>
            </a:extLst>
          </p:cNvPr>
          <p:cNvGraphicFramePr>
            <a:graphicFrameLocks noChangeAspect="1"/>
          </p:cNvGraphicFramePr>
          <p:nvPr/>
        </p:nvGraphicFramePr>
        <p:xfrm>
          <a:off x="4002088" y="2468563"/>
          <a:ext cx="9144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7" name="公式" r:id="rId4" imgW="914400" imgH="215640" progId="Equation.3">
                  <p:embed/>
                </p:oleObj>
              </mc:Choice>
              <mc:Fallback>
                <p:oleObj name="公式" r:id="rId4" imgW="914400" imgH="215640" progId="Equation.3">
                  <p:embed/>
                  <p:pic>
                    <p:nvPicPr>
                      <p:cNvPr id="267268" name="Object 4">
                        <a:extLst>
                          <a:ext uri="{FF2B5EF4-FFF2-40B4-BE49-F238E27FC236}">
                            <a16:creationId xmlns:a16="http://schemas.microsoft.com/office/drawing/2014/main" id="{CCBD1592-1F6E-4755-AEE4-3C1D96ED0B42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02088" y="2468563"/>
                        <a:ext cx="9144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67269" name="Picture 5" descr="mg">
            <a:extLst>
              <a:ext uri="{FF2B5EF4-FFF2-40B4-BE49-F238E27FC236}">
                <a16:creationId xmlns:a16="http://schemas.microsoft.com/office/drawing/2014/main" id="{7FBB5DA7-2C22-465E-945E-5FCB34227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1963" y="-12700"/>
            <a:ext cx="2540000" cy="218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70" name="Picture 6" descr="xin_360402281016548234024">
            <a:extLst>
              <a:ext uri="{FF2B5EF4-FFF2-40B4-BE49-F238E27FC236}">
                <a16:creationId xmlns:a16="http://schemas.microsoft.com/office/drawing/2014/main" id="{E672CD60-A48B-4211-B0B2-17DE9A66AA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3338" y="2442631"/>
            <a:ext cx="4271963" cy="3111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67271" name="Picture 7" descr="1">
            <a:extLst>
              <a:ext uri="{FF2B5EF4-FFF2-40B4-BE49-F238E27FC236}">
                <a16:creationId xmlns:a16="http://schemas.microsoft.com/office/drawing/2014/main" id="{7A22C4CF-0A40-4199-9F23-64D2943379E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1963" y="-12700"/>
            <a:ext cx="2332037" cy="2187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7273" name="Rectangle 9">
            <a:extLst>
              <a:ext uri="{FF2B5EF4-FFF2-40B4-BE49-F238E27FC236}">
                <a16:creationId xmlns:a16="http://schemas.microsoft.com/office/drawing/2014/main" id="{041DA595-9CC0-4FAA-B4E9-00B82798E0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9550" y="107950"/>
            <a:ext cx="4594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kumimoji="1" lang="zh-CN" altLang="en-US" sz="4000" b="1">
                <a:solidFill>
                  <a:srgbClr val="0000FF"/>
                </a:solidFill>
                <a:latin typeface="楷体_GB2312" pitchFamily="49" charset="-122"/>
                <a:ea typeface="楷体_GB2312" pitchFamily="49" charset="-122"/>
              </a:rPr>
              <a:t>过氧化钠的用途</a:t>
            </a:r>
          </a:p>
        </p:txBody>
      </p:sp>
      <p:sp>
        <p:nvSpPr>
          <p:cNvPr id="267274" name="Text Box 10">
            <a:extLst>
              <a:ext uri="{FF2B5EF4-FFF2-40B4-BE49-F238E27FC236}">
                <a16:creationId xmlns:a16="http://schemas.microsoft.com/office/drawing/2014/main" id="{20025BB6-EF06-4221-AEC4-FAAECA7448A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62183" y="3429000"/>
            <a:ext cx="4402306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zh-CN" altLang="en-US" sz="2800" b="1" dirty="0">
                <a:solidFill>
                  <a:srgbClr val="FF0000"/>
                </a:solidFill>
                <a:ea typeface="楷体_GB2312" pitchFamily="49" charset="-122"/>
              </a:rPr>
              <a:t>常作漂白剂</a:t>
            </a:r>
            <a:r>
              <a:rPr lang="zh-CN" altLang="zh-CN" sz="1600" b="1" dirty="0">
                <a:solidFill>
                  <a:srgbClr val="FF0000"/>
                </a:solidFill>
                <a:ea typeface="楷体_GB2312" pitchFamily="49" charset="-122"/>
              </a:rPr>
              <a:t>，</a:t>
            </a:r>
            <a:r>
              <a:rPr lang="zh-CN" altLang="en-US" sz="2800" b="1" dirty="0">
                <a:solidFill>
                  <a:srgbClr val="FF0000"/>
                </a:solidFill>
                <a:ea typeface="楷体_GB2312" pitchFamily="49" charset="-122"/>
              </a:rPr>
              <a:t>漂白织物</a:t>
            </a:r>
            <a:r>
              <a:rPr lang="zh-CN" altLang="en-US" sz="1600" b="1" dirty="0">
                <a:solidFill>
                  <a:srgbClr val="FF0000"/>
                </a:solidFill>
                <a:ea typeface="楷体_GB2312" pitchFamily="49" charset="-122"/>
              </a:rPr>
              <a:t>、</a:t>
            </a:r>
            <a:r>
              <a:rPr lang="zh-CN" altLang="en-US" sz="2800" b="1" dirty="0">
                <a:solidFill>
                  <a:srgbClr val="FF0000"/>
                </a:solidFill>
                <a:ea typeface="楷体_GB2312" pitchFamily="49" charset="-122"/>
              </a:rPr>
              <a:t>麦秆</a:t>
            </a:r>
            <a:r>
              <a:rPr lang="zh-CN" altLang="en-US" sz="1800" b="1" dirty="0">
                <a:solidFill>
                  <a:srgbClr val="FF0000"/>
                </a:solidFill>
                <a:ea typeface="楷体_GB2312" pitchFamily="49" charset="-122"/>
              </a:rPr>
              <a:t>、</a:t>
            </a:r>
            <a:r>
              <a:rPr lang="zh-CN" altLang="en-US" sz="2800" b="1" dirty="0">
                <a:solidFill>
                  <a:srgbClr val="FF0000"/>
                </a:solidFill>
              </a:rPr>
              <a:t> </a:t>
            </a:r>
            <a:r>
              <a:rPr lang="zh-CN" altLang="en-US" sz="2800" b="1" dirty="0">
                <a:solidFill>
                  <a:srgbClr val="FF0000"/>
                </a:solidFill>
                <a:ea typeface="楷体_GB2312" pitchFamily="49" charset="-122"/>
              </a:rPr>
              <a:t>羽毛等</a:t>
            </a:r>
            <a:r>
              <a:rPr lang="zh-CN" altLang="en-US" sz="1800" b="1" dirty="0">
                <a:solidFill>
                  <a:srgbClr val="FF0000"/>
                </a:solidFill>
                <a:ea typeface="楷体_GB2312" pitchFamily="49" charset="-122"/>
              </a:rPr>
              <a:t>，</a:t>
            </a:r>
            <a:r>
              <a:rPr lang="zh-CN" altLang="en-US" sz="2800" b="1" dirty="0">
                <a:solidFill>
                  <a:srgbClr val="FF0000"/>
                </a:solidFill>
                <a:ea typeface="楷体_GB2312" pitchFamily="49" charset="-122"/>
              </a:rPr>
              <a:t>将色素氧化而褪色</a:t>
            </a:r>
            <a:r>
              <a:rPr lang="zh-CN" altLang="en-US" sz="2000" b="1" dirty="0">
                <a:solidFill>
                  <a:srgbClr val="FF0000"/>
                </a:solidFill>
                <a:ea typeface="楷体_GB2312" pitchFamily="49" charset="-122"/>
              </a:rPr>
              <a:t>。</a:t>
            </a:r>
            <a:endParaRPr lang="zh-CN" altLang="zh-CN" sz="2000" b="1" dirty="0">
              <a:solidFill>
                <a:srgbClr val="FF0000"/>
              </a:solidFill>
              <a:ea typeface="楷体_GB2312" pitchFamily="49" charset="-122"/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9394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67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7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267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7273" grpId="0"/>
      <p:bldP spid="26727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258782" y="1752277"/>
            <a:ext cx="2286000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sz="4000" dirty="0">
                <a:solidFill>
                  <a:srgbClr val="0000CC"/>
                </a:solidFill>
                <a:ea typeface="黑体" panose="02010609060101010101" pitchFamily="49" charset="-122"/>
              </a:rPr>
              <a:t>吹气生火</a:t>
            </a:r>
            <a:endParaRPr lang="zh-CN" altLang="en-US" sz="2800" dirty="0">
              <a:solidFill>
                <a:srgbClr val="0000CC"/>
              </a:solidFill>
            </a:endParaRPr>
          </a:p>
        </p:txBody>
      </p:sp>
      <p:sp>
        <p:nvSpPr>
          <p:cNvPr id="39951" name="Text Box 15"/>
          <p:cNvSpPr txBox="1">
            <a:spLocks noChangeArrowheads="1"/>
          </p:cNvSpPr>
          <p:nvPr/>
        </p:nvSpPr>
        <p:spPr bwMode="auto">
          <a:xfrm>
            <a:off x="342900" y="910003"/>
            <a:ext cx="8610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CN" altLang="en-US" dirty="0">
                <a:solidFill>
                  <a:srgbClr val="FF0000"/>
                </a:solidFill>
                <a:latin typeface="华文隶书" panose="02010800040101010101" pitchFamily="2" charset="-122"/>
                <a:ea typeface="华文隶书" panose="02010800040101010101" pitchFamily="2" charset="-122"/>
              </a:rPr>
              <a:t>小实验：</a:t>
            </a:r>
          </a:p>
        </p:txBody>
      </p:sp>
      <p:sp>
        <p:nvSpPr>
          <p:cNvPr id="39954" name="Text Box 18"/>
          <p:cNvSpPr txBox="1">
            <a:spLocks noChangeArrowheads="1"/>
          </p:cNvSpPr>
          <p:nvPr/>
        </p:nvSpPr>
        <p:spPr bwMode="auto">
          <a:xfrm>
            <a:off x="1115616" y="4149080"/>
            <a:ext cx="82296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zh-CN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      </a:t>
            </a:r>
            <a:r>
              <a:rPr lang="zh-CN" altLang="en-US" sz="2800" dirty="0">
                <a:latin typeface="Times New Roman" panose="02020603050405020304" pitchFamily="18" charset="0"/>
                <a:ea typeface="黑体" panose="02010609060101010101" pitchFamily="49" charset="-122"/>
              </a:rPr>
              <a:t>为什么棉花会燃烧起来？</a:t>
            </a:r>
          </a:p>
        </p:txBody>
      </p:sp>
      <p:sp>
        <p:nvSpPr>
          <p:cNvPr id="39955" name="Rectangle 19"/>
          <p:cNvSpPr>
            <a:spLocks noChangeArrowheads="1"/>
          </p:cNvSpPr>
          <p:nvPr/>
        </p:nvSpPr>
        <p:spPr bwMode="auto">
          <a:xfrm>
            <a:off x="1548491" y="3103475"/>
            <a:ext cx="142058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dirty="0">
                <a:latin typeface="Times New Roman" panose="02020603050405020304" pitchFamily="18" charset="0"/>
                <a:ea typeface="黑体" panose="02010609060101010101" pitchFamily="49" charset="-122"/>
              </a:rPr>
              <a:t>思考：</a:t>
            </a:r>
          </a:p>
        </p:txBody>
      </p:sp>
      <p:sp>
        <p:nvSpPr>
          <p:cNvPr id="39956" name="AutoShape 20"/>
          <p:cNvSpPr>
            <a:spLocks noChangeArrowheads="1"/>
          </p:cNvSpPr>
          <p:nvPr/>
        </p:nvSpPr>
        <p:spPr bwMode="auto">
          <a:xfrm>
            <a:off x="484414" y="2946919"/>
            <a:ext cx="838200" cy="685800"/>
          </a:xfrm>
          <a:prstGeom prst="smileyFace">
            <a:avLst>
              <a:gd name="adj" fmla="val 4653"/>
            </a:avLst>
          </a:prstGeom>
          <a:solidFill>
            <a:srgbClr val="FFFF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 eaLnBrk="0" hangingPunct="0"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0505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951" grpId="0"/>
      <p:bldP spid="39954" grpId="0"/>
      <p:bldP spid="39955" grpId="0"/>
      <p:bldP spid="39956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1"/>
</p:tagLst>
</file>

<file path=ppt/theme/theme1.xml><?xml version="1.0" encoding="utf-8"?>
<a:theme xmlns:a="http://schemas.openxmlformats.org/drawingml/2006/main" name="主题1">
  <a:themeElements>
    <a:clrScheme name="默认设计模板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默认设计模板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默认设计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默认设计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默认设计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1225</TotalTime>
  <Words>1900</Words>
  <Application>Microsoft Office PowerPoint</Application>
  <PresentationFormat>全屏显示(4:3)</PresentationFormat>
  <Paragraphs>316</Paragraphs>
  <Slides>38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38</vt:i4>
      </vt:variant>
    </vt:vector>
  </HeadingPairs>
  <TitlesOfParts>
    <vt:vector size="61" baseType="lpstr">
      <vt:lpstr>Arial Unicode MS</vt:lpstr>
      <vt:lpstr>方正楷体简体</vt:lpstr>
      <vt:lpstr>方正舒体</vt:lpstr>
      <vt:lpstr>方正综艺简体</vt:lpstr>
      <vt:lpstr>仿宋_GB2312</vt:lpstr>
      <vt:lpstr>黑体</vt:lpstr>
      <vt:lpstr>华文行楷</vt:lpstr>
      <vt:lpstr>华文楷体</vt:lpstr>
      <vt:lpstr>华文隶书</vt:lpstr>
      <vt:lpstr>华文新魏</vt:lpstr>
      <vt:lpstr>楷体</vt:lpstr>
      <vt:lpstr>楷体_GB2312</vt:lpstr>
      <vt:lpstr>隶书</vt:lpstr>
      <vt:lpstr>宋体</vt:lpstr>
      <vt:lpstr>Arial</vt:lpstr>
      <vt:lpstr>Calibri</vt:lpstr>
      <vt:lpstr>Comic Sans MS</vt:lpstr>
      <vt:lpstr>Tahoma</vt:lpstr>
      <vt:lpstr>Times New Roman</vt:lpstr>
      <vt:lpstr>主题1</vt:lpstr>
      <vt:lpstr>Flash 文档</vt:lpstr>
      <vt:lpstr>公式</vt:lpstr>
      <vt:lpstr>位图图像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选修1  化学与生活</dc:title>
  <dc:creator>youran</dc:creator>
  <cp:lastModifiedBy>of</cp:lastModifiedBy>
  <cp:revision>100</cp:revision>
  <dcterms:created xsi:type="dcterms:W3CDTF">2015-08-31T03:05:00Z</dcterms:created>
  <dcterms:modified xsi:type="dcterms:W3CDTF">2018-11-26T06:35:42Z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2052-10.1.0.5973</vt:lpwstr>
  </property>
</Properties>
</file>