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321" r:id="rId4"/>
    <p:sldId id="274" r:id="rId5"/>
    <p:sldId id="342" r:id="rId6"/>
    <p:sldId id="343" r:id="rId7"/>
    <p:sldId id="304" r:id="rId8"/>
    <p:sldId id="339" r:id="rId9"/>
    <p:sldId id="277" r:id="rId10"/>
    <p:sldId id="322" r:id="rId11"/>
    <p:sldId id="381" r:id="rId12"/>
    <p:sldId id="366" r:id="rId13"/>
    <p:sldId id="324" r:id="rId14"/>
    <p:sldId id="325" r:id="rId15"/>
    <p:sldId id="326" r:id="rId16"/>
    <p:sldId id="280" r:id="rId17"/>
    <p:sldId id="327" r:id="rId18"/>
    <p:sldId id="328" r:id="rId19"/>
    <p:sldId id="329" r:id="rId20"/>
    <p:sldId id="330" r:id="rId21"/>
    <p:sldId id="334" r:id="rId22"/>
    <p:sldId id="345" r:id="rId23"/>
    <p:sldId id="346" r:id="rId24"/>
    <p:sldId id="332" r:id="rId25"/>
    <p:sldId id="338" r:id="rId26"/>
    <p:sldId id="341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6CC"/>
    <a:srgbClr val="008000"/>
    <a:srgbClr val="0099CC"/>
    <a:srgbClr val="6666FF"/>
    <a:srgbClr val="6699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/>
    <p:restoredTop sz="94655"/>
  </p:normalViewPr>
  <p:slideViewPr>
    <p:cSldViewPr showGuides="1">
      <p:cViewPr varScale="1">
        <p:scale>
          <a:sx n="89" d="100"/>
          <a:sy n="89" d="100"/>
        </p:scale>
        <p:origin x="-96" y="-414"/>
      </p:cViewPr>
      <p:guideLst>
        <p:guide orient="horz" pos="2192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9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4829" name="组合 34828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0" name="矩形 34829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1" name="矩形 34830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组合 34825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57" name="矩形 34826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8" name="矩形 34827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3" name="组合 34822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54" name="矩形 34823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5" name="矩形 34824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0" name="组合 34819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51" name="矩形 3482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2" name="矩形 3482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835" name="标题 34834"/>
          <p:cNvSpPr>
            <a:spLocks noGrp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4836" name="副标题 3483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/>
            </a:lvl1pPr>
            <a:lvl2pPr marL="457200" lvl="1" indent="0" algn="ctr">
              <a:buNone/>
              <a:defRPr sz="2800"/>
            </a:lvl2pPr>
            <a:lvl3pPr marL="914400" lvl="2" indent="0" algn="ctr">
              <a:buNone/>
              <a:defRPr sz="2800"/>
            </a:lvl3pPr>
            <a:lvl4pPr marL="1371600" lvl="3" indent="0" algn="ctr">
              <a:buNone/>
              <a:defRPr sz="2800"/>
            </a:lvl4pPr>
            <a:lvl5pPr marL="1828800" lvl="4" indent="0" algn="ctr">
              <a:buNone/>
              <a:defRPr sz="2800"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4837" name="日期占位符 34836"/>
          <p:cNvSpPr>
            <a:spLocks noGrp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8" name="页脚占位符 34837"/>
          <p:cNvSpPr>
            <a:spLocks noGrp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9" name="灯片编号占位符 34838"/>
          <p:cNvSpPr>
            <a:spLocks noGrp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4829" name="组合 34828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0" name="矩形 34829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1" name="矩形 34830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组合 34825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57" name="矩形 34826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8" name="矩形 34827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3" name="组合 34822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54" name="矩形 34823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5" name="矩形 34824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0" name="组合 34819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51" name="矩形 3482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2" name="矩形 3482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835" name="标题 34834"/>
          <p:cNvSpPr>
            <a:spLocks noGrp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4836" name="副标题 3483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/>
            </a:lvl1pPr>
            <a:lvl2pPr marL="457200" lvl="1" indent="0" algn="ctr">
              <a:buNone/>
              <a:defRPr sz="2800"/>
            </a:lvl2pPr>
            <a:lvl3pPr marL="914400" lvl="2" indent="0" algn="ctr">
              <a:buNone/>
              <a:defRPr sz="2800"/>
            </a:lvl3pPr>
            <a:lvl4pPr marL="1371600" lvl="3" indent="0" algn="ctr">
              <a:buNone/>
              <a:defRPr sz="2800"/>
            </a:lvl4pPr>
            <a:lvl5pPr marL="1828800" lvl="4" indent="0" algn="ctr">
              <a:buNone/>
              <a:defRPr sz="2800"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4837" name="日期占位符 34836"/>
          <p:cNvSpPr>
            <a:spLocks noGrp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8" name="页脚占位符 34837"/>
          <p:cNvSpPr>
            <a:spLocks noGrp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4839" name="灯片编号占位符 34838"/>
          <p:cNvSpPr>
            <a:spLocks noGrp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752600"/>
            <a:ext cx="3808476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33798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27" name="矩形 33799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矩形 33800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9" name="组合 33801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0" name="矩形 33802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" name="矩形 33803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组合 33804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33" name="矩形 33805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矩形 33806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5" name="组合 33807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6" name="矩形 33808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7" name="矩形 33809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8" name="组合 33813"/>
          <p:cNvGrpSpPr/>
          <p:nvPr/>
        </p:nvGrpSpPr>
        <p:grpSpPr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9" name="矩形 33811"/>
            <p:cNvSpPr/>
            <p:nvPr/>
          </p:nvSpPr>
          <p:spPr>
            <a:xfrm rot="5400000" flipV="1">
              <a:off x="2849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0" name="矩形 33812"/>
            <p:cNvSpPr/>
            <p:nvPr/>
          </p:nvSpPr>
          <p:spPr>
            <a:xfrm rot="5400000" flipV="1">
              <a:off x="2779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41" name="标题 3381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文本占位符 33817"/>
          <p:cNvSpPr>
            <a:spLocks noGrp="1"/>
          </p:cNvSpPr>
          <p:nvPr>
            <p:ph type="body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819" name="日期占位符 33818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0" name="页脚占位符 33819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1" name="灯片编号占位符 33820"/>
          <p:cNvSpPr>
            <a:spLocks noGrp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33798"/>
          <p:cNvGrpSpPr/>
          <p:nvPr/>
        </p:nvGrpSpPr>
        <p:grpSpPr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27" name="矩形 33799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矩形 33800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indent="0" algn="ctr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9" name="组合 33801"/>
          <p:cNvGrpSpPr/>
          <p:nvPr/>
        </p:nvGrpSpPr>
        <p:grpSpPr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0" name="矩形 33802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" name="矩形 33803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组合 33804"/>
          <p:cNvGrpSpPr/>
          <p:nvPr/>
        </p:nvGrpSpPr>
        <p:grpSpPr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33" name="矩形 33805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矩形 33806"/>
            <p:cNvSpPr/>
            <p:nvPr/>
          </p:nvSpPr>
          <p:spPr>
            <a:xfrm rot="5400000" flipV="1">
              <a:off x="2912" y="1521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5" name="组合 33807"/>
          <p:cNvGrpSpPr/>
          <p:nvPr/>
        </p:nvGrpSpPr>
        <p:grpSpPr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6" name="矩形 33808"/>
            <p:cNvSpPr/>
            <p:nvPr/>
          </p:nvSpPr>
          <p:spPr>
            <a:xfrm rot="5400000" flipV="1">
              <a:off x="2852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7" name="矩形 33809"/>
            <p:cNvSpPr/>
            <p:nvPr/>
          </p:nvSpPr>
          <p:spPr>
            <a:xfrm rot="5400000" flipV="1">
              <a:off x="2782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8" name="组合 33813"/>
          <p:cNvGrpSpPr/>
          <p:nvPr/>
        </p:nvGrpSpPr>
        <p:grpSpPr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9" name="矩形 33811"/>
            <p:cNvSpPr/>
            <p:nvPr/>
          </p:nvSpPr>
          <p:spPr>
            <a:xfrm rot="5400000" flipV="1">
              <a:off x="2849" y="-2492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0" name="矩形 33812"/>
            <p:cNvSpPr/>
            <p:nvPr/>
          </p:nvSpPr>
          <p:spPr>
            <a:xfrm rot="5400000" flipV="1">
              <a:off x="2779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41" name="标题 3381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文本占位符 33817"/>
          <p:cNvSpPr>
            <a:spLocks noGrp="1"/>
          </p:cNvSpPr>
          <p:nvPr>
            <p:ph type="body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819" name="日期占位符 33818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0" name="页脚占位符 33819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3821" name="灯片编号占位符 33820"/>
          <p:cNvSpPr>
            <a:spLocks noGrp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8.wmf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1794" name="标题 161793"/>
          <p:cNvSpPr>
            <a:spLocks noGrp="1"/>
          </p:cNvSpPr>
          <p:nvPr>
            <p:ph type="ctrTitle" sz="quarter"/>
          </p:nvPr>
        </p:nvSpPr>
        <p:spPr>
          <a:xfrm>
            <a:off x="838200" y="2895600"/>
            <a:ext cx="7772400" cy="1143000"/>
          </a:xfrm>
        </p:spPr>
        <p:txBody>
          <a:bodyPr anchor="ctr"/>
          <a:p>
            <a:pPr defTabSz="914400" fontAlgn="base">
              <a:buSzPct val="100000"/>
            </a:pPr>
            <a:r>
              <a:rPr lang="zh-CN" altLang="en-US" b="1" strike="noStrike" kern="1200" baseline="0" noProof="1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第一节 原子核的组成</a:t>
            </a:r>
            <a:endParaRPr lang="zh-CN" altLang="en-US" b="1" strike="noStrike" kern="1200" baseline="0" noProof="1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1796" name="矩形 161795"/>
          <p:cNvSpPr/>
          <p:nvPr/>
        </p:nvSpPr>
        <p:spPr>
          <a:xfrm>
            <a:off x="685800" y="1125538"/>
            <a:ext cx="7772400" cy="1312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fontAlgn="base"/>
            <a:r>
              <a:rPr lang="zh-CN" altLang="en-US" sz="4400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第十九章  原子核</a:t>
            </a:r>
            <a:endParaRPr lang="zh-CN" altLang="en-US" sz="4400" b="1" strike="noStrike" noProof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47688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78155" y="1135380"/>
            <a:ext cx="87172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把放射源放入由铅做成的容器中，射线只能从容器的小孔射出，成为细细的一束。你观察到了什么现象？为什么会有这样的现象？</a:t>
            </a:r>
            <a:endParaRPr lang="zh-CN" altLang="en-US" sz="3200" b="1"/>
          </a:p>
        </p:txBody>
      </p:sp>
      <p:pic>
        <p:nvPicPr>
          <p:cNvPr id="12291" name="图片 191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493" y="3194368"/>
            <a:ext cx="26797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32000" y="354584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496" name="Rectangle 3"/>
          <p:cNvSpPr>
            <a:spLocks noRot="1"/>
          </p:cNvSpPr>
          <p:nvPr/>
        </p:nvSpPr>
        <p:spPr>
          <a:xfrm>
            <a:off x="484188" y="2763520"/>
            <a:ext cx="7991475" cy="1584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altLang="zh-CN" sz="3200" b="1" dirty="0">
                <a:latin typeface="Tahoma" panose="020B0604030504040204" pitchFamily="34" charset="0"/>
              </a:rPr>
              <a:t>5.</a:t>
            </a:r>
            <a:r>
              <a:rPr lang="zh-CN" altLang="en-US" sz="3200" b="1" dirty="0">
                <a:latin typeface="Tahoma" panose="020B0604030504040204" pitchFamily="34" charset="0"/>
              </a:rPr>
              <a:t>它们分别带什么电荷？</a:t>
            </a:r>
            <a:endParaRPr lang="zh-CN" altLang="en-US" sz="3200" b="1" dirty="0">
              <a:latin typeface="Tahoma" panose="020B0604030504040204" pitchFamily="34" charset="0"/>
            </a:endParaRPr>
          </a:p>
          <a:p>
            <a:pPr marL="342900" indent="-342900" eaLnBrk="0" hangingPunct="0"/>
            <a:endParaRPr lang="zh-CN" altLang="en-US" sz="3200" b="1" dirty="0">
              <a:latin typeface="Tahoma" panose="020B0604030504040204" pitchFamily="34" charset="0"/>
            </a:endParaRPr>
          </a:p>
        </p:txBody>
      </p:sp>
      <p:grpSp>
        <p:nvGrpSpPr>
          <p:cNvPr id="191502" name="组合 191501"/>
          <p:cNvGrpSpPr/>
          <p:nvPr/>
        </p:nvGrpSpPr>
        <p:grpSpPr>
          <a:xfrm>
            <a:off x="5867400" y="3573463"/>
            <a:ext cx="2370138" cy="1463675"/>
            <a:chOff x="3927" y="558"/>
            <a:chExt cx="1493" cy="922"/>
          </a:xfrm>
        </p:grpSpPr>
        <p:cxnSp>
          <p:nvCxnSpPr>
            <p:cNvPr id="12294" name="直接箭头连接符 11"/>
            <p:cNvCxnSpPr/>
            <p:nvPr/>
          </p:nvCxnSpPr>
          <p:spPr>
            <a:xfrm flipH="1">
              <a:off x="3927" y="558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5" name="直接箭头连接符 12"/>
            <p:cNvCxnSpPr/>
            <p:nvPr/>
          </p:nvCxnSpPr>
          <p:spPr>
            <a:xfrm flipH="1">
              <a:off x="3927" y="779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6" name="直接箭头连接符 13"/>
            <p:cNvCxnSpPr/>
            <p:nvPr/>
          </p:nvCxnSpPr>
          <p:spPr>
            <a:xfrm flipH="1">
              <a:off x="3927" y="981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7" name="直接箭头连接符 14"/>
            <p:cNvCxnSpPr/>
            <p:nvPr/>
          </p:nvCxnSpPr>
          <p:spPr>
            <a:xfrm flipH="1">
              <a:off x="3941" y="1253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  <p:cxnSp>
          <p:nvCxnSpPr>
            <p:cNvPr id="12298" name="直接箭头连接符 15"/>
            <p:cNvCxnSpPr/>
            <p:nvPr/>
          </p:nvCxnSpPr>
          <p:spPr>
            <a:xfrm flipH="1">
              <a:off x="3969" y="1480"/>
              <a:ext cx="1451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38100" dir="5400000" algn="ctr" rotWithShape="0">
                <a:srgbClr val="000000">
                  <a:alpha val="45998"/>
                </a:srgbClr>
              </a:outerShdw>
            </a:effectLst>
          </p:spPr>
        </p:cxnSp>
      </p:grpSp>
      <p:sp>
        <p:nvSpPr>
          <p:cNvPr id="3" name="文本框 2"/>
          <p:cNvSpPr txBox="1"/>
          <p:nvPr/>
        </p:nvSpPr>
        <p:spPr>
          <a:xfrm>
            <a:off x="478155" y="3573780"/>
            <a:ext cx="4799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eaLnBrk="0" hangingPunct="0"/>
            <a:r>
              <a:rPr lang="en-US" altLang="zh-CN" sz="3200" b="1" dirty="0">
                <a:latin typeface="Tahoma" panose="020B0604030504040204" pitchFamily="34" charset="0"/>
                <a:sym typeface="+mn-ea"/>
              </a:rPr>
              <a:t>6.</a:t>
            </a:r>
            <a:r>
              <a:rPr lang="zh-CN" altLang="en-US" sz="3200" b="1" dirty="0">
                <a:latin typeface="Tahoma" panose="020B0604030504040204" pitchFamily="34" charset="0"/>
                <a:sym typeface="+mn-ea"/>
              </a:rPr>
              <a:t>不加磁场，如何实现如图偏转情况？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3" name="标题 16486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α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4867" name="内容占位符 164866"/>
          <p:cNvSpPr>
            <a:spLocks noGrp="1"/>
          </p:cNvSpPr>
          <p:nvPr>
            <p:ph idx="1"/>
          </p:nvPr>
        </p:nvSpPr>
        <p:spPr>
          <a:xfrm>
            <a:off x="684213" y="1628775"/>
            <a:ext cx="7920037" cy="4392613"/>
          </a:xfrm>
        </p:spPr>
        <p:txBody>
          <a:bodyPr anchor="t"/>
          <a:p>
            <a:pPr algn="just">
              <a:lnSpc>
                <a:spcPct val="90000"/>
              </a:lnSpc>
            </a:pPr>
            <a:r>
              <a:rPr lang="zh-CN" altLang="en-US" sz="2800" b="1" dirty="0"/>
              <a:t>　　根据射线的偏转方向和磁场方向的关系可以确定，偏转较小的一束由带正电荷的粒子组成，我们把它叫做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射线，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射线由带正电的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粒子组成.科学家们研究发现每个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粒子带的正电荷是电子电荷的2倍，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粒子质量大约等于氦原子的质量.进一步研究表明</a:t>
            </a:r>
            <a:r>
              <a:rPr lang="en-US" altLang="zh-CN" sz="2800" b="1">
                <a:solidFill>
                  <a:srgbClr val="FFFF00"/>
                </a:solidFill>
              </a:rPr>
              <a:t>α</a:t>
            </a:r>
            <a:r>
              <a:rPr lang="zh-CN" altLang="en-US" sz="2800" b="1" dirty="0">
                <a:solidFill>
                  <a:srgbClr val="FFFF00"/>
                </a:solidFill>
              </a:rPr>
              <a:t>粒子就是氦原子核</a:t>
            </a:r>
            <a:r>
              <a:rPr lang="zh-CN" altLang="en-US" sz="2800" b="1" dirty="0"/>
              <a:t>.</a:t>
            </a:r>
            <a:endParaRPr lang="zh-CN" altLang="en-US" sz="2800" b="1" dirty="0"/>
          </a:p>
          <a:p>
            <a:pPr algn="just">
              <a:lnSpc>
                <a:spcPct val="90000"/>
              </a:lnSpc>
            </a:pPr>
            <a:r>
              <a:rPr lang="zh-CN" altLang="en-US" sz="2800" b="1" dirty="0"/>
              <a:t>　　由于</a:t>
            </a:r>
            <a:r>
              <a:rPr lang="en-US" altLang="zh-CN" sz="2800" b="1"/>
              <a:t>α</a:t>
            </a:r>
            <a:r>
              <a:rPr lang="zh-CN" altLang="en-US" sz="2800" b="1" dirty="0"/>
              <a:t>粒子的质量较大，很容易把气体中电子剥离，使气体带电。所以</a:t>
            </a:r>
            <a:r>
              <a:rPr lang="en-US" altLang="zh-CN" sz="2800" b="1"/>
              <a:t>α</a:t>
            </a:r>
            <a:r>
              <a:rPr lang="zh-CN" altLang="en-US" sz="2800" b="1" dirty="0"/>
              <a:t>射线的穿透本领最小，我们用一张厚纸就能把它挡住.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char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charRg st="127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标题 16588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β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5891" name="内容占位符 165890"/>
          <p:cNvSpPr>
            <a:spLocks noGrp="1"/>
          </p:cNvSpPr>
          <p:nvPr>
            <p:ph idx="1"/>
          </p:nvPr>
        </p:nvSpPr>
        <p:spPr/>
        <p:txBody>
          <a:bodyPr anchor="t"/>
          <a:p>
            <a:pPr algn="just"/>
            <a:r>
              <a:rPr lang="zh-CN" altLang="en-US" b="1" dirty="0"/>
              <a:t>　　与</a:t>
            </a:r>
            <a:r>
              <a:rPr lang="en-US" altLang="zh-CN" b="1"/>
              <a:t>α</a:t>
            </a:r>
            <a:r>
              <a:rPr lang="zh-CN" altLang="en-US" b="1" dirty="0"/>
              <a:t>射线偏转方向相反的那束射线带负电荷，我们把它叫做</a:t>
            </a:r>
            <a:r>
              <a:rPr lang="en-US" altLang="zh-CN" b="1"/>
              <a:t>β</a:t>
            </a:r>
            <a:r>
              <a:rPr lang="zh-CN" altLang="en-US" b="1" dirty="0"/>
              <a:t>射线.研究发现</a:t>
            </a:r>
            <a:r>
              <a:rPr lang="en-US" altLang="zh-CN" b="1"/>
              <a:t>β</a:t>
            </a:r>
            <a:r>
              <a:rPr lang="zh-CN" altLang="en-US" b="1" dirty="0"/>
              <a:t>射线由带负电的粒子（</a:t>
            </a:r>
            <a:r>
              <a:rPr lang="en-US" altLang="zh-CN" b="1"/>
              <a:t>β</a:t>
            </a:r>
            <a:r>
              <a:rPr lang="zh-CN" altLang="en-US" b="1" dirty="0"/>
              <a:t>粒子）组成.进一步研究表明</a:t>
            </a:r>
            <a:r>
              <a:rPr lang="en-US" altLang="zh-CN" b="1">
                <a:solidFill>
                  <a:srgbClr val="FFFF00"/>
                </a:solidFill>
              </a:rPr>
              <a:t>β</a:t>
            </a:r>
            <a:r>
              <a:rPr lang="zh-CN" altLang="en-US" b="1" dirty="0">
                <a:solidFill>
                  <a:srgbClr val="FFFF00"/>
                </a:solidFill>
              </a:rPr>
              <a:t>粒子就是电子</a:t>
            </a:r>
            <a:r>
              <a:rPr lang="zh-CN" altLang="en-US" b="1" dirty="0"/>
              <a:t>.</a:t>
            </a:r>
            <a:endParaRPr lang="zh-CN" altLang="en-US" b="1" dirty="0"/>
          </a:p>
          <a:p>
            <a:r>
              <a:rPr lang="zh-CN" altLang="en-US" b="1" dirty="0"/>
              <a:t>　　</a:t>
            </a:r>
            <a:r>
              <a:rPr lang="en-US" altLang="zh-CN" b="1"/>
              <a:t>β</a:t>
            </a:r>
            <a:r>
              <a:rPr lang="zh-CN" altLang="en-US" b="1" dirty="0"/>
              <a:t>射线的穿透本领较强，很容易穿透黑纸，还能穿透几厘米厚的铝板. 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charRg st="7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标题 166913"/>
          <p:cNvSpPr>
            <a:spLocks noGrp="1"/>
          </p:cNvSpPr>
          <p:nvPr>
            <p:ph type="title"/>
          </p:nvPr>
        </p:nvSpPr>
        <p:spPr>
          <a:xfrm>
            <a:off x="250825" y="0"/>
            <a:ext cx="7772400" cy="990600"/>
          </a:xfrm>
        </p:spPr>
        <p:txBody>
          <a:bodyPr anchor="b"/>
          <a:p>
            <a:r>
              <a:rPr lang="en-US" altLang="zh-CN" b="1">
                <a:solidFill>
                  <a:srgbClr val="FFFF00"/>
                </a:solidFill>
              </a:rPr>
              <a:t>γ</a:t>
            </a:r>
            <a:r>
              <a:rPr lang="zh-CN" altLang="en-US" b="1" dirty="0">
                <a:solidFill>
                  <a:srgbClr val="FFFF00"/>
                </a:solidFill>
              </a:rPr>
              <a:t>射线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5362" name="文本占位符 166914"/>
          <p:cNvSpPr>
            <a:spLocks noGrp="1"/>
          </p:cNvSpPr>
          <p:nvPr>
            <p:ph idx="1"/>
          </p:nvPr>
        </p:nvSpPr>
        <p:spPr>
          <a:xfrm>
            <a:off x="539750" y="1052513"/>
            <a:ext cx="7772400" cy="2592387"/>
          </a:xfrm>
        </p:spPr>
        <p:txBody>
          <a:bodyPr anchor="t"/>
          <a:p>
            <a:pPr algn="just">
              <a:lnSpc>
                <a:spcPct val="90000"/>
              </a:lnSpc>
            </a:pPr>
            <a:r>
              <a:rPr lang="zh-CN" altLang="en-US" sz="2800" b="1" dirty="0"/>
              <a:t>       中间不发生偏转的那束射线叫做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射线，研究表明，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射线的实质是一种波长极短的</a:t>
            </a:r>
            <a:r>
              <a:rPr lang="zh-CN" altLang="en-US" sz="2800" b="1" dirty="0">
                <a:solidFill>
                  <a:srgbClr val="FFFF00"/>
                </a:solidFill>
              </a:rPr>
              <a:t>电磁波</a:t>
            </a:r>
            <a:r>
              <a:rPr lang="zh-CN" altLang="en-US" sz="2800" b="1" dirty="0"/>
              <a:t>，它不带电，是中性的.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　　</a:t>
            </a:r>
            <a:r>
              <a:rPr lang="en-US" altLang="zh-CN" sz="2800" b="1"/>
              <a:t>γ</a:t>
            </a:r>
            <a:r>
              <a:rPr lang="zh-CN" altLang="en-US" sz="2800" b="1" dirty="0"/>
              <a:t>射线的穿透本领极强，一般薄金属板都挡不住它，它能穿透几十厘米厚的水泥墙和几厘米厚的铅板. </a:t>
            </a:r>
            <a:endParaRPr lang="zh-CN" altLang="en-US" sz="2800" b="1" dirty="0"/>
          </a:p>
        </p:txBody>
      </p:sp>
      <p:pic>
        <p:nvPicPr>
          <p:cNvPr id="16384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933825"/>
            <a:ext cx="7993062" cy="258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9813" name="文本框 119812"/>
          <p:cNvSpPr txBox="1"/>
          <p:nvPr/>
        </p:nvSpPr>
        <p:spPr>
          <a:xfrm>
            <a:off x="111443" y="74295"/>
            <a:ext cx="3744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三种放射线的比较</a:t>
            </a:r>
            <a:endParaRPr lang="en-US" altLang="zh-CN" b="1" noProof="1"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9815" name="组合 119814"/>
          <p:cNvGrpSpPr/>
          <p:nvPr/>
        </p:nvGrpSpPr>
        <p:grpSpPr>
          <a:xfrm>
            <a:off x="52705" y="768668"/>
            <a:ext cx="7696200" cy="3624262"/>
            <a:chOff x="720" y="1077"/>
            <a:chExt cx="4848" cy="2283"/>
          </a:xfrm>
        </p:grpSpPr>
        <p:sp>
          <p:nvSpPr>
            <p:cNvPr id="16387" name="矩形 119815"/>
            <p:cNvSpPr/>
            <p:nvPr/>
          </p:nvSpPr>
          <p:spPr>
            <a:xfrm>
              <a:off x="4464" y="2711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88" name="矩形 119816"/>
            <p:cNvSpPr/>
            <p:nvPr/>
          </p:nvSpPr>
          <p:spPr>
            <a:xfrm>
              <a:off x="3312" y="2711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89" name="矩形 119817"/>
            <p:cNvSpPr/>
            <p:nvPr/>
          </p:nvSpPr>
          <p:spPr>
            <a:xfrm>
              <a:off x="235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0" name="矩形 119818"/>
            <p:cNvSpPr/>
            <p:nvPr/>
          </p:nvSpPr>
          <p:spPr>
            <a:xfrm>
              <a:off x="139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1" name="矩形 119819"/>
            <p:cNvSpPr/>
            <p:nvPr/>
          </p:nvSpPr>
          <p:spPr>
            <a:xfrm>
              <a:off x="720" y="2711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2" name="矩形 119820"/>
            <p:cNvSpPr/>
            <p:nvPr/>
          </p:nvSpPr>
          <p:spPr>
            <a:xfrm>
              <a:off x="4464" y="2062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3" name="矩形 119821"/>
            <p:cNvSpPr/>
            <p:nvPr/>
          </p:nvSpPr>
          <p:spPr>
            <a:xfrm>
              <a:off x="3312" y="2062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4" name="矩形 119822"/>
            <p:cNvSpPr/>
            <p:nvPr/>
          </p:nvSpPr>
          <p:spPr>
            <a:xfrm>
              <a:off x="235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5" name="矩形 119823"/>
            <p:cNvSpPr/>
            <p:nvPr/>
          </p:nvSpPr>
          <p:spPr>
            <a:xfrm>
              <a:off x="139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6" name="矩形 119824"/>
            <p:cNvSpPr/>
            <p:nvPr/>
          </p:nvSpPr>
          <p:spPr>
            <a:xfrm>
              <a:off x="720" y="2062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7" name="矩形 119825"/>
            <p:cNvSpPr/>
            <p:nvPr/>
          </p:nvSpPr>
          <p:spPr>
            <a:xfrm>
              <a:off x="4464" y="1413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8" name="矩形 119826"/>
            <p:cNvSpPr/>
            <p:nvPr/>
          </p:nvSpPr>
          <p:spPr>
            <a:xfrm>
              <a:off x="3312" y="1413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9" name="矩形 119827"/>
            <p:cNvSpPr/>
            <p:nvPr/>
          </p:nvSpPr>
          <p:spPr>
            <a:xfrm>
              <a:off x="235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0" name="矩形 119828"/>
            <p:cNvSpPr/>
            <p:nvPr/>
          </p:nvSpPr>
          <p:spPr>
            <a:xfrm>
              <a:off x="139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1" name="矩形 119829"/>
            <p:cNvSpPr/>
            <p:nvPr/>
          </p:nvSpPr>
          <p:spPr>
            <a:xfrm>
              <a:off x="720" y="1413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2" name="矩形 119830"/>
            <p:cNvSpPr/>
            <p:nvPr/>
          </p:nvSpPr>
          <p:spPr>
            <a:xfrm>
              <a:off x="4464" y="1077"/>
              <a:ext cx="1104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电离能力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3" name="矩形 119831"/>
            <p:cNvSpPr/>
            <p:nvPr/>
          </p:nvSpPr>
          <p:spPr>
            <a:xfrm>
              <a:off x="3312" y="1077"/>
              <a:ext cx="115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贯穿能力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4" name="矩形 119832"/>
            <p:cNvSpPr/>
            <p:nvPr/>
          </p:nvSpPr>
          <p:spPr>
            <a:xfrm>
              <a:off x="235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速度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5" name="矩形 119833"/>
            <p:cNvSpPr/>
            <p:nvPr/>
          </p:nvSpPr>
          <p:spPr>
            <a:xfrm>
              <a:off x="139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成分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6" name="矩形 119834"/>
            <p:cNvSpPr/>
            <p:nvPr/>
          </p:nvSpPr>
          <p:spPr>
            <a:xfrm>
              <a:off x="720" y="1077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407" name="直接连接符 119835"/>
            <p:cNvSpPr/>
            <p:nvPr/>
          </p:nvSpPr>
          <p:spPr>
            <a:xfrm>
              <a:off x="720" y="1413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08" name="直接连接符 119836"/>
            <p:cNvSpPr/>
            <p:nvPr/>
          </p:nvSpPr>
          <p:spPr>
            <a:xfrm>
              <a:off x="720" y="2062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09" name="直接连接符 119837"/>
            <p:cNvSpPr/>
            <p:nvPr/>
          </p:nvSpPr>
          <p:spPr>
            <a:xfrm>
              <a:off x="720" y="2711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0" name="直接连接符 119838"/>
            <p:cNvSpPr/>
            <p:nvPr/>
          </p:nvSpPr>
          <p:spPr>
            <a:xfrm>
              <a:off x="139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1" name="直接连接符 119839"/>
            <p:cNvSpPr/>
            <p:nvPr/>
          </p:nvSpPr>
          <p:spPr>
            <a:xfrm>
              <a:off x="235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2" name="直接连接符 119840"/>
            <p:cNvSpPr/>
            <p:nvPr/>
          </p:nvSpPr>
          <p:spPr>
            <a:xfrm>
              <a:off x="331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3" name="直接连接符 119841"/>
            <p:cNvSpPr/>
            <p:nvPr/>
          </p:nvSpPr>
          <p:spPr>
            <a:xfrm>
              <a:off x="4464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4" name="直接连接符 119842"/>
            <p:cNvSpPr/>
            <p:nvPr/>
          </p:nvSpPr>
          <p:spPr>
            <a:xfrm>
              <a:off x="720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5" name="直接连接符 119843"/>
            <p:cNvSpPr/>
            <p:nvPr/>
          </p:nvSpPr>
          <p:spPr>
            <a:xfrm>
              <a:off x="720" y="1077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6" name="直接连接符 119844"/>
            <p:cNvSpPr/>
            <p:nvPr/>
          </p:nvSpPr>
          <p:spPr>
            <a:xfrm>
              <a:off x="5568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17" name="直接连接符 119845"/>
            <p:cNvSpPr/>
            <p:nvPr/>
          </p:nvSpPr>
          <p:spPr>
            <a:xfrm>
              <a:off x="720" y="3360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aphicFrame>
          <p:nvGraphicFramePr>
            <p:cNvPr id="16418" name="对象 119846"/>
            <p:cNvGraphicFramePr/>
            <p:nvPr/>
          </p:nvGraphicFramePr>
          <p:xfrm>
            <a:off x="912" y="1464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" imgW="152400" imgH="139700" progId="Equation.3">
                    <p:embed/>
                  </p:oleObj>
                </mc:Choice>
                <mc:Fallback>
                  <p:oleObj name="" r:id="rId1" imgW="152400" imgH="139700" progId="Equation.3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12" y="1464"/>
                          <a:ext cx="288" cy="2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9" name="对象 119847"/>
            <p:cNvGraphicFramePr/>
            <p:nvPr/>
          </p:nvGraphicFramePr>
          <p:xfrm>
            <a:off x="888" y="2112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8" y="2112"/>
                          <a:ext cx="312" cy="38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0" name="对象 119848"/>
            <p:cNvGraphicFramePr/>
            <p:nvPr/>
          </p:nvGraphicFramePr>
          <p:xfrm>
            <a:off x="912" y="2760"/>
            <a:ext cx="240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5" imgW="127000" imgH="164465" progId="Equation.3">
                    <p:embed/>
                  </p:oleObj>
                </mc:Choice>
                <mc:Fallback>
                  <p:oleObj name="" r:id="rId5" imgW="127000" imgH="164465" progId="Equation.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2" y="2760"/>
                          <a:ext cx="240" cy="31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850" name="文本框 119849"/>
          <p:cNvSpPr txBox="1"/>
          <p:nvPr/>
        </p:nvSpPr>
        <p:spPr>
          <a:xfrm>
            <a:off x="1260475" y="14166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氦原子核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1" name="文本框 119850"/>
          <p:cNvSpPr txBox="1"/>
          <p:nvPr/>
        </p:nvSpPr>
        <p:spPr>
          <a:xfrm>
            <a:off x="1189038" y="2351723"/>
            <a:ext cx="1447800" cy="1004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电子流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2" name="文本框 119851"/>
          <p:cNvSpPr txBox="1"/>
          <p:nvPr/>
        </p:nvSpPr>
        <p:spPr>
          <a:xfrm>
            <a:off x="1189038" y="3359785"/>
            <a:ext cx="14478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高能量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电磁波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3" name="文本框 119852"/>
          <p:cNvSpPr txBox="1"/>
          <p:nvPr/>
        </p:nvSpPr>
        <p:spPr>
          <a:xfrm>
            <a:off x="2700338" y="16325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1/10光速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4" name="文本框 119853"/>
          <p:cNvSpPr txBox="1"/>
          <p:nvPr/>
        </p:nvSpPr>
        <p:spPr>
          <a:xfrm>
            <a:off x="2773363" y="264064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接近光速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5" name="文本框 119854"/>
          <p:cNvSpPr txBox="1"/>
          <p:nvPr/>
        </p:nvSpPr>
        <p:spPr>
          <a:xfrm>
            <a:off x="2700338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6" name="文本框 119855"/>
          <p:cNvSpPr txBox="1"/>
          <p:nvPr/>
        </p:nvSpPr>
        <p:spPr>
          <a:xfrm>
            <a:off x="4357688" y="155956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7" name="文本框 119856"/>
          <p:cNvSpPr txBox="1"/>
          <p:nvPr/>
        </p:nvSpPr>
        <p:spPr>
          <a:xfrm>
            <a:off x="4429125" y="27120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8" name="文本框 119857"/>
          <p:cNvSpPr txBox="1"/>
          <p:nvPr/>
        </p:nvSpPr>
        <p:spPr>
          <a:xfrm>
            <a:off x="4500563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59" name="文本框 119858"/>
          <p:cNvSpPr txBox="1"/>
          <p:nvPr/>
        </p:nvSpPr>
        <p:spPr>
          <a:xfrm>
            <a:off x="6157913" y="155956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60" name="文本框 119859"/>
          <p:cNvSpPr txBox="1"/>
          <p:nvPr/>
        </p:nvSpPr>
        <p:spPr>
          <a:xfrm>
            <a:off x="6157913" y="271208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9861" name="文本框 119860"/>
          <p:cNvSpPr txBox="1"/>
          <p:nvPr/>
        </p:nvSpPr>
        <p:spPr>
          <a:xfrm>
            <a:off x="6229350" y="364871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更小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433" name="直接连接符 119876"/>
          <p:cNvSpPr/>
          <p:nvPr/>
        </p:nvSpPr>
        <p:spPr>
          <a:xfrm>
            <a:off x="7740650" y="1342073"/>
            <a:ext cx="0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9887" name="组合 119886"/>
          <p:cNvGrpSpPr/>
          <p:nvPr/>
        </p:nvGrpSpPr>
        <p:grpSpPr>
          <a:xfrm>
            <a:off x="209391" y="3668395"/>
            <a:ext cx="8043280" cy="3016250"/>
            <a:chOff x="482" y="2488"/>
            <a:chExt cx="3867" cy="1900"/>
          </a:xfrm>
        </p:grpSpPr>
        <p:sp>
          <p:nvSpPr>
            <p:cNvPr id="16435" name="任意多边形 119884"/>
            <p:cNvSpPr/>
            <p:nvPr/>
          </p:nvSpPr>
          <p:spPr>
            <a:xfrm rot="5199004">
              <a:off x="-281" y="3251"/>
              <a:ext cx="1888" cy="362"/>
            </a:xfrm>
            <a:custGeom>
              <a:avLst/>
              <a:gdLst/>
              <a:ahLst/>
              <a:cxnLst>
                <a:cxn ang="270">
                  <a:pos x="15428" y="0"/>
                </a:cxn>
                <a:cxn ang="180">
                  <a:pos x="9257" y="7200"/>
                </a:cxn>
                <a:cxn ang="180">
                  <a:pos x="0" y="18000"/>
                </a:cxn>
                <a:cxn ang="90">
                  <a:pos x="9257" y="21600"/>
                </a:cxn>
                <a:cxn ang="0">
                  <a:pos x="18514" y="15000"/>
                </a:cxn>
                <a:cxn ang="0">
                  <a:pos x="21600" y="7200"/>
                </a:cxn>
              </a:cxnLst>
              <a:pathLst>
                <a:path w="21600" h="21600">
                  <a:moveTo>
                    <a:pt x="15428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36" name="文本框 119885"/>
            <p:cNvSpPr txBox="1"/>
            <p:nvPr/>
          </p:nvSpPr>
          <p:spPr>
            <a:xfrm>
              <a:off x="886" y="3109"/>
              <a:ext cx="3463" cy="1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1.这些射线与原子的核外电子有关吗？为什么？这说明什么问题？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2.三种射线都是高速运动的粒子，能量很高，都来自于原子核内部，这说明什么问题？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0" grpId="0"/>
      <p:bldP spid="119851" grpId="0"/>
      <p:bldP spid="119852" grpId="0"/>
      <p:bldP spid="119853" grpId="0"/>
      <p:bldP spid="119854" grpId="0"/>
      <p:bldP spid="119855" grpId="0"/>
      <p:bldP spid="119856" grpId="0"/>
      <p:bldP spid="119857" grpId="0"/>
      <p:bldP spid="119858" grpId="0"/>
      <p:bldP spid="119859" grpId="0"/>
      <p:bldP spid="119860" grpId="0"/>
      <p:bldP spid="1198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标题 167937"/>
          <p:cNvSpPr>
            <a:spLocks noGrp="1"/>
          </p:cNvSpPr>
          <p:nvPr>
            <p:ph type="title"/>
          </p:nvPr>
        </p:nvSpPr>
        <p:spPr>
          <a:xfrm>
            <a:off x="443230" y="362585"/>
            <a:ext cx="7772400" cy="990600"/>
          </a:xfrm>
        </p:spPr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三、原子核的组成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356870" y="1531620"/>
            <a:ext cx="8187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质子：由谁发现的？怎样发现的？ </a:t>
            </a:r>
            <a:endParaRPr lang="zh-CN" altLang="en-US" sz="3200" b="1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2773045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321945" y="2244725"/>
            <a:ext cx="80149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质子具有哪些特性？ </a:t>
            </a:r>
            <a:endParaRPr lang="zh-CN" altLang="en-US" sz="3200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3" name="标题 168961"/>
          <p:cNvSpPr>
            <a:spLocks noGrp="1"/>
          </p:cNvSpPr>
          <p:nvPr>
            <p:ph type="title"/>
          </p:nvPr>
        </p:nvSpPr>
        <p:spPr>
          <a:xfrm>
            <a:off x="179388" y="-242887"/>
            <a:ext cx="7772400" cy="990600"/>
          </a:xfrm>
        </p:spPr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）质子的发现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68963" name="文本占位符 168962"/>
          <p:cNvSpPr>
            <a:spLocks noGrp="1"/>
          </p:cNvSpPr>
          <p:nvPr>
            <p:ph type="body" sz="half" idx="1"/>
          </p:nvPr>
        </p:nvSpPr>
        <p:spPr>
          <a:xfrm>
            <a:off x="179388" y="620713"/>
            <a:ext cx="6697662" cy="4191000"/>
          </a:xfrm>
        </p:spPr>
        <p:txBody>
          <a:bodyPr anchor="t"/>
          <a:p>
            <a:pPr algn="just"/>
            <a:r>
              <a:rPr lang="zh-CN" altLang="en-US" b="1" dirty="0"/>
              <a:t>1919年，卢瑟福用</a:t>
            </a:r>
            <a:r>
              <a:rPr lang="en-US" altLang="zh-CN" b="1">
                <a:solidFill>
                  <a:srgbClr val="FFFF00"/>
                </a:solidFill>
              </a:rPr>
              <a:t>α</a:t>
            </a:r>
            <a:r>
              <a:rPr lang="zh-CN" altLang="en-US" b="1" dirty="0">
                <a:solidFill>
                  <a:srgbClr val="FFFF00"/>
                </a:solidFill>
              </a:rPr>
              <a:t>粒子</a:t>
            </a:r>
            <a:r>
              <a:rPr lang="zh-CN" altLang="en-US" b="1" dirty="0"/>
              <a:t>轰击</a:t>
            </a:r>
            <a:r>
              <a:rPr lang="zh-CN" altLang="en-US" b="1" dirty="0">
                <a:solidFill>
                  <a:srgbClr val="FFFF00"/>
                </a:solidFill>
              </a:rPr>
              <a:t>氮核</a:t>
            </a:r>
            <a:r>
              <a:rPr lang="zh-CN" altLang="en-US" b="1" dirty="0"/>
              <a:t>，得到了</a:t>
            </a:r>
            <a:r>
              <a:rPr lang="zh-CN" altLang="en-US" b="1" dirty="0">
                <a:solidFill>
                  <a:srgbClr val="FFFF00"/>
                </a:solidFill>
              </a:rPr>
              <a:t>质子</a:t>
            </a:r>
            <a:r>
              <a:rPr lang="zh-CN" altLang="en-US" dirty="0"/>
              <a:t>。经过研究证明，质子带正电荷，其电量和一个电子的电量相同，它的质量等于一个电子质量的1836倍.进一步研究表明，质子的性质和氢原子核的性质完全相同，所以质子就是氢原子核.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68966" name="图片 1689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188913"/>
            <a:ext cx="2266950" cy="614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文本框 168966"/>
          <p:cNvSpPr txBox="1"/>
          <p:nvPr/>
        </p:nvSpPr>
        <p:spPr>
          <a:xfrm>
            <a:off x="0" y="5013325"/>
            <a:ext cx="6877050" cy="1358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同样的方法，从氟、钠、铝的原子核中也打出了质子。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8968" name="矩形 168967"/>
          <p:cNvSpPr/>
          <p:nvPr/>
        </p:nvSpPr>
        <p:spPr>
          <a:xfrm>
            <a:off x="1763713" y="6278563"/>
            <a:ext cx="56007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----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质子是原子核的组成部分。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内容占位符 1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0410" y="4298950"/>
            <a:ext cx="4919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m</a:t>
            </a:r>
            <a:r>
              <a:rPr lang="en-US" altLang="zh-CN" sz="3200" b="1" baseline="-25000">
                <a:solidFill>
                  <a:schemeClr val="tx1"/>
                </a:solidFill>
                <a:uFillTx/>
              </a:rPr>
              <a:t>p</a:t>
            </a:r>
            <a:r>
              <a:rPr lang="en-US" altLang="zh-CN" sz="3200" b="1"/>
              <a:t>=1.672</a:t>
            </a:r>
            <a:r>
              <a:rPr lang="zh-CN" altLang="en-US" sz="3200" b="1"/>
              <a:t>×</a:t>
            </a:r>
            <a:r>
              <a:rPr lang="en-US" altLang="zh-CN" sz="3200" b="1"/>
              <a:t>10</a:t>
            </a:r>
            <a:r>
              <a:rPr lang="en-US" altLang="zh-CN" sz="3200" b="1" baseline="30000">
                <a:solidFill>
                  <a:schemeClr val="tx1"/>
                </a:solidFill>
                <a:uFillTx/>
              </a:rPr>
              <a:t>-27</a:t>
            </a:r>
            <a:r>
              <a:rPr lang="en-US" altLang="zh-CN" sz="3200" b="1"/>
              <a:t>kg</a:t>
            </a:r>
            <a:endParaRPr lang="en-US" altLang="zh-CN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/>
      <p:bldP spid="1843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9987" name="文本框 169986"/>
          <p:cNvSpPr txBox="1"/>
          <p:nvPr/>
        </p:nvSpPr>
        <p:spPr>
          <a:xfrm>
            <a:off x="430848" y="1265238"/>
            <a:ext cx="7343775" cy="583565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原子核是否只是由质子组成呢？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9988" name="组合 169987"/>
          <p:cNvGrpSpPr/>
          <p:nvPr/>
        </p:nvGrpSpPr>
        <p:grpSpPr>
          <a:xfrm>
            <a:off x="1619250" y="2733675"/>
            <a:ext cx="2160588" cy="1196975"/>
            <a:chOff x="1202" y="3339"/>
            <a:chExt cx="1361" cy="754"/>
          </a:xfrm>
        </p:grpSpPr>
        <p:sp>
          <p:nvSpPr>
            <p:cNvPr id="19459" name="文本框 169988"/>
            <p:cNvSpPr txBox="1"/>
            <p:nvPr/>
          </p:nvSpPr>
          <p:spPr>
            <a:xfrm>
              <a:off x="1247" y="3339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核的质量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0" name="文本框 169989"/>
            <p:cNvSpPr txBox="1"/>
            <p:nvPr/>
          </p:nvSpPr>
          <p:spPr>
            <a:xfrm>
              <a:off x="1220" y="3766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核的电量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1" name="直接连接符 169990"/>
            <p:cNvSpPr/>
            <p:nvPr/>
          </p:nvSpPr>
          <p:spPr>
            <a:xfrm>
              <a:off x="1202" y="3734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9992" name="组合 169991"/>
          <p:cNvGrpSpPr/>
          <p:nvPr/>
        </p:nvGrpSpPr>
        <p:grpSpPr>
          <a:xfrm>
            <a:off x="4883150" y="2708275"/>
            <a:ext cx="2198688" cy="1196975"/>
            <a:chOff x="3258" y="3323"/>
            <a:chExt cx="1385" cy="754"/>
          </a:xfrm>
        </p:grpSpPr>
        <p:sp>
          <p:nvSpPr>
            <p:cNvPr id="19463" name="文本框 169992"/>
            <p:cNvSpPr txBox="1"/>
            <p:nvPr/>
          </p:nvSpPr>
          <p:spPr>
            <a:xfrm>
              <a:off x="3327" y="3323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质子质量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4" name="文本框 169993"/>
            <p:cNvSpPr txBox="1"/>
            <p:nvPr/>
          </p:nvSpPr>
          <p:spPr>
            <a:xfrm>
              <a:off x="3300" y="3750"/>
              <a:ext cx="13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质子电量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5" name="直接连接符 169994"/>
            <p:cNvSpPr/>
            <p:nvPr/>
          </p:nvSpPr>
          <p:spPr>
            <a:xfrm>
              <a:off x="3258" y="3726"/>
              <a:ext cx="10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9996" name="文本框 169995"/>
          <p:cNvSpPr txBox="1"/>
          <p:nvPr/>
        </p:nvSpPr>
        <p:spPr>
          <a:xfrm>
            <a:off x="3706813" y="2806700"/>
            <a:ext cx="792162" cy="11160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9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 sz="96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9997" name="文本框 169996"/>
          <p:cNvSpPr txBox="1"/>
          <p:nvPr/>
        </p:nvSpPr>
        <p:spPr>
          <a:xfrm>
            <a:off x="287338" y="5399088"/>
            <a:ext cx="8748712" cy="1117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卢瑟福进而猜想原子核内存在不带电的中子，这一猜想被他的学生查德威克用实验证实，并得到公认．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9998" name="组合 169997"/>
          <p:cNvGrpSpPr/>
          <p:nvPr/>
        </p:nvGrpSpPr>
        <p:grpSpPr>
          <a:xfrm>
            <a:off x="1619250" y="4076700"/>
            <a:ext cx="5472113" cy="1212850"/>
            <a:chOff x="2336" y="164"/>
            <a:chExt cx="3290" cy="747"/>
          </a:xfrm>
        </p:grpSpPr>
        <p:grpSp>
          <p:nvGrpSpPr>
            <p:cNvPr id="19469" name="组合 169998"/>
            <p:cNvGrpSpPr/>
            <p:nvPr/>
          </p:nvGrpSpPr>
          <p:grpSpPr>
            <a:xfrm>
              <a:off x="2336" y="164"/>
              <a:ext cx="1361" cy="747"/>
              <a:chOff x="1202" y="3339"/>
              <a:chExt cx="1361" cy="747"/>
            </a:xfrm>
          </p:grpSpPr>
          <p:sp>
            <p:nvSpPr>
              <p:cNvPr id="19470" name="文本框 169999"/>
              <p:cNvSpPr txBox="1"/>
              <p:nvPr/>
            </p:nvSpPr>
            <p:spPr>
              <a:xfrm>
                <a:off x="1247" y="3339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核的质量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1" name="文本框 170000"/>
              <p:cNvSpPr txBox="1"/>
              <p:nvPr/>
            </p:nvSpPr>
            <p:spPr>
              <a:xfrm>
                <a:off x="1220" y="3766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核的电量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2" name="直接连接符 170001"/>
              <p:cNvSpPr/>
              <p:nvPr/>
            </p:nvSpPr>
            <p:spPr>
              <a:xfrm>
                <a:off x="1202" y="3734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9473" name="组合 170002"/>
            <p:cNvGrpSpPr/>
            <p:nvPr/>
          </p:nvGrpSpPr>
          <p:grpSpPr>
            <a:xfrm>
              <a:off x="4241" y="164"/>
              <a:ext cx="1385" cy="747"/>
              <a:chOff x="3258" y="3323"/>
              <a:chExt cx="1385" cy="747"/>
            </a:xfrm>
          </p:grpSpPr>
          <p:sp>
            <p:nvSpPr>
              <p:cNvPr id="19474" name="文本框 170003"/>
              <p:cNvSpPr txBox="1"/>
              <p:nvPr/>
            </p:nvSpPr>
            <p:spPr>
              <a:xfrm>
                <a:off x="3327" y="3323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质子质量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5" name="文本框 170004"/>
              <p:cNvSpPr txBox="1"/>
              <p:nvPr/>
            </p:nvSpPr>
            <p:spPr>
              <a:xfrm>
                <a:off x="3300" y="3750"/>
                <a:ext cx="1316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质子电量</a:t>
                </a:r>
                <a:endPara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6" name="直接连接符 170005"/>
              <p:cNvSpPr/>
              <p:nvPr/>
            </p:nvSpPr>
            <p:spPr>
              <a:xfrm>
                <a:off x="3258" y="3726"/>
                <a:ext cx="10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477" name="文本框 170006"/>
            <p:cNvSpPr txBox="1"/>
            <p:nvPr/>
          </p:nvSpPr>
          <p:spPr>
            <a:xfrm>
              <a:off x="3696" y="223"/>
              <a:ext cx="363" cy="5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5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&gt;</a:t>
              </a:r>
              <a:endParaRPr lang="en-US" altLang="zh-CN" sz="5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09" name="标题 167937"/>
          <p:cNvSpPr>
            <a:spLocks noGrp="1"/>
          </p:cNvSpPr>
          <p:nvPr/>
        </p:nvSpPr>
        <p:spPr>
          <a:xfrm>
            <a:off x="297180" y="80010"/>
            <a:ext cx="7772400" cy="990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00"/>
                </a:solidFill>
              </a:rPr>
              <a:t>三、原子核的组成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ldLvl="0" animBg="1"/>
      <p:bldP spid="169996" grpId="0"/>
      <p:bldP spid="1699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1" name="标题 17100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b="1" dirty="0">
                <a:solidFill>
                  <a:srgbClr val="FFFF00"/>
                </a:solidFill>
              </a:rPr>
              <a:t>（</a:t>
            </a:r>
            <a:r>
              <a:rPr lang="en-US" altLang="zh-CN" b="1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）中子的发现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71011" name="文本占位符 171010"/>
          <p:cNvSpPr>
            <a:spLocks noGrp="1"/>
          </p:cNvSpPr>
          <p:nvPr>
            <p:ph type="body" sz="half" idx="1"/>
          </p:nvPr>
        </p:nvSpPr>
        <p:spPr>
          <a:xfrm>
            <a:off x="539750" y="1700213"/>
            <a:ext cx="8062913" cy="3024187"/>
          </a:xfrm>
        </p:spPr>
        <p:txBody>
          <a:bodyPr anchor="t"/>
          <a:p>
            <a:r>
              <a:rPr lang="zh-CN" altLang="en-US" b="1" dirty="0"/>
              <a:t>1932年英国物理学家查德威克又发现了</a:t>
            </a:r>
            <a:r>
              <a:rPr lang="zh-CN" altLang="en-US" b="1" dirty="0">
                <a:solidFill>
                  <a:srgbClr val="FFFF00"/>
                </a:solidFill>
              </a:rPr>
              <a:t>中子</a:t>
            </a:r>
            <a:r>
              <a:rPr lang="zh-CN" altLang="en-US" b="1" dirty="0"/>
              <a:t>，通过研究证明中子的质量和质子的质量基本相同，但是不带电.是中性粒子.在对各种原子核进行的实验中，发现质子和中子是组成原子核的两种基本粒子. 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54735" y="4411980"/>
            <a:ext cx="4919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m</a:t>
            </a:r>
            <a:r>
              <a:rPr lang="en-US" altLang="zh-CN" sz="3200" b="1" baseline="-25000">
                <a:solidFill>
                  <a:schemeClr val="tx1"/>
                </a:solidFill>
                <a:uFillTx/>
              </a:rPr>
              <a:t>n</a:t>
            </a:r>
            <a:r>
              <a:rPr lang="en-US" altLang="zh-CN" sz="3200" b="1"/>
              <a:t>=1.674</a:t>
            </a:r>
            <a:r>
              <a:rPr lang="zh-CN" altLang="en-US" sz="3200" b="1"/>
              <a:t>×</a:t>
            </a:r>
            <a:r>
              <a:rPr lang="en-US" altLang="zh-CN" sz="3200" b="1"/>
              <a:t>10</a:t>
            </a:r>
            <a:r>
              <a:rPr lang="en-US" altLang="zh-CN" sz="3200" b="1" baseline="30000">
                <a:solidFill>
                  <a:schemeClr val="tx1"/>
                </a:solidFill>
                <a:uFillTx/>
              </a:rPr>
              <a:t>-27</a:t>
            </a:r>
            <a:r>
              <a:rPr lang="en-US" altLang="zh-CN" sz="3200" b="1"/>
              <a:t>kg</a:t>
            </a:r>
            <a:endParaRPr lang="en-US" altLang="zh-CN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5106" name="组合 175105"/>
          <p:cNvGrpSpPr/>
          <p:nvPr/>
        </p:nvGrpSpPr>
        <p:grpSpPr>
          <a:xfrm>
            <a:off x="1187450" y="1773238"/>
            <a:ext cx="2209800" cy="2209800"/>
            <a:chOff x="3072" y="1680"/>
            <a:chExt cx="1392" cy="1392"/>
          </a:xfrm>
        </p:grpSpPr>
        <p:sp>
          <p:nvSpPr>
            <p:cNvPr id="21507" name="椭圆 175106"/>
            <p:cNvSpPr/>
            <p:nvPr/>
          </p:nvSpPr>
          <p:spPr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8" name="椭圆 175107"/>
            <p:cNvSpPr/>
            <p:nvPr/>
          </p:nvSpPr>
          <p:spPr>
            <a:xfrm>
              <a:off x="3360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9" name="椭圆 175108"/>
            <p:cNvSpPr/>
            <p:nvPr/>
          </p:nvSpPr>
          <p:spPr>
            <a:xfrm>
              <a:off x="3552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0" name="椭圆 175109"/>
            <p:cNvSpPr/>
            <p:nvPr/>
          </p:nvSpPr>
          <p:spPr>
            <a:xfrm>
              <a:off x="3120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1" name="椭圆 175110"/>
            <p:cNvSpPr/>
            <p:nvPr/>
          </p:nvSpPr>
          <p:spPr>
            <a:xfrm>
              <a:off x="3312" y="26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2" name="椭圆 175111"/>
            <p:cNvSpPr/>
            <p:nvPr/>
          </p:nvSpPr>
          <p:spPr>
            <a:xfrm>
              <a:off x="3600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3" name="椭圆 175112"/>
            <p:cNvSpPr/>
            <p:nvPr/>
          </p:nvSpPr>
          <p:spPr>
            <a:xfrm>
              <a:off x="3504" y="196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4" name="椭圆 175113"/>
            <p:cNvSpPr/>
            <p:nvPr/>
          </p:nvSpPr>
          <p:spPr>
            <a:xfrm>
              <a:off x="3360" y="172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5" name="椭圆 175114"/>
            <p:cNvSpPr/>
            <p:nvPr/>
          </p:nvSpPr>
          <p:spPr>
            <a:xfrm>
              <a:off x="3120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6" name="椭圆 175115"/>
            <p:cNvSpPr/>
            <p:nvPr/>
          </p:nvSpPr>
          <p:spPr>
            <a:xfrm>
              <a:off x="3168" y="1872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7" name="椭圆 175116"/>
            <p:cNvSpPr/>
            <p:nvPr/>
          </p:nvSpPr>
          <p:spPr>
            <a:xfrm>
              <a:off x="3072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8" name="椭圆 175117"/>
            <p:cNvSpPr/>
            <p:nvPr/>
          </p:nvSpPr>
          <p:spPr>
            <a:xfrm>
              <a:off x="3744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9" name="椭圆 175118"/>
            <p:cNvSpPr/>
            <p:nvPr/>
          </p:nvSpPr>
          <p:spPr>
            <a:xfrm>
              <a:off x="3744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0" name="椭圆 175119"/>
            <p:cNvSpPr/>
            <p:nvPr/>
          </p:nvSpPr>
          <p:spPr>
            <a:xfrm>
              <a:off x="3840" y="172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1" name="椭圆 175120"/>
            <p:cNvSpPr/>
            <p:nvPr/>
          </p:nvSpPr>
          <p:spPr>
            <a:xfrm>
              <a:off x="3600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2" name="椭圆 175121"/>
            <p:cNvSpPr/>
            <p:nvPr/>
          </p:nvSpPr>
          <p:spPr>
            <a:xfrm>
              <a:off x="3504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t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3" name="椭圆 175122"/>
            <p:cNvSpPr/>
            <p:nvPr/>
          </p:nvSpPr>
          <p:spPr>
            <a:xfrm>
              <a:off x="4080" y="196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4" name="椭圆 175123"/>
            <p:cNvSpPr/>
            <p:nvPr/>
          </p:nvSpPr>
          <p:spPr>
            <a:xfrm>
              <a:off x="3936" y="177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5" name="椭圆 175124"/>
            <p:cNvSpPr/>
            <p:nvPr/>
          </p:nvSpPr>
          <p:spPr>
            <a:xfrm>
              <a:off x="4128" y="220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6" name="椭圆 175125"/>
            <p:cNvSpPr/>
            <p:nvPr/>
          </p:nvSpPr>
          <p:spPr>
            <a:xfrm>
              <a:off x="3744" y="187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7" name="椭圆 175126"/>
            <p:cNvSpPr/>
            <p:nvPr/>
          </p:nvSpPr>
          <p:spPr>
            <a:xfrm>
              <a:off x="3312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8" name="椭圆 175127"/>
            <p:cNvSpPr/>
            <p:nvPr/>
          </p:nvSpPr>
          <p:spPr>
            <a:xfrm>
              <a:off x="3792" y="273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29" name="椭圆 175128"/>
            <p:cNvSpPr/>
            <p:nvPr/>
          </p:nvSpPr>
          <p:spPr>
            <a:xfrm>
              <a:off x="3984" y="259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0" name="椭圆 175129"/>
            <p:cNvSpPr/>
            <p:nvPr/>
          </p:nvSpPr>
          <p:spPr>
            <a:xfrm>
              <a:off x="3888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1" name="椭圆 175130"/>
            <p:cNvSpPr/>
            <p:nvPr/>
          </p:nvSpPr>
          <p:spPr>
            <a:xfrm>
              <a:off x="4080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2" name="椭圆 175131"/>
            <p:cNvSpPr/>
            <p:nvPr/>
          </p:nvSpPr>
          <p:spPr>
            <a:xfrm>
              <a:off x="3312" y="220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3" name="椭圆 175132"/>
            <p:cNvSpPr/>
            <p:nvPr/>
          </p:nvSpPr>
          <p:spPr>
            <a:xfrm>
              <a:off x="3168" y="254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4" name="椭圆 175133"/>
            <p:cNvSpPr/>
            <p:nvPr/>
          </p:nvSpPr>
          <p:spPr>
            <a:xfrm>
              <a:off x="3456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5" name="椭圆 175134"/>
            <p:cNvSpPr/>
            <p:nvPr/>
          </p:nvSpPr>
          <p:spPr>
            <a:xfrm>
              <a:off x="3696" y="21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6" name="椭圆 175135"/>
            <p:cNvSpPr/>
            <p:nvPr/>
          </p:nvSpPr>
          <p:spPr>
            <a:xfrm>
              <a:off x="3408" y="240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7" name="椭圆 175136"/>
            <p:cNvSpPr/>
            <p:nvPr/>
          </p:nvSpPr>
          <p:spPr>
            <a:xfrm>
              <a:off x="3792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8" name="椭圆 175137"/>
            <p:cNvSpPr/>
            <p:nvPr/>
          </p:nvSpPr>
          <p:spPr>
            <a:xfrm>
              <a:off x="3648" y="235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39" name="椭圆 175138"/>
            <p:cNvSpPr/>
            <p:nvPr/>
          </p:nvSpPr>
          <p:spPr>
            <a:xfrm>
              <a:off x="4080" y="201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rect">
                <a:fillToRect l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40" name="椭圆 175139"/>
            <p:cNvSpPr/>
            <p:nvPr/>
          </p:nvSpPr>
          <p:spPr>
            <a:xfrm>
              <a:off x="4032" y="2256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75142" name="圆角矩形标注 175141"/>
          <p:cNvSpPr/>
          <p:nvPr/>
        </p:nvSpPr>
        <p:spPr>
          <a:xfrm>
            <a:off x="3851275" y="2133600"/>
            <a:ext cx="1143000" cy="457200"/>
          </a:xfrm>
          <a:prstGeom prst="wedgeRoundRectCallout">
            <a:avLst>
              <a:gd name="adj1" fmla="val -110694"/>
              <a:gd name="adj2" fmla="val 54514"/>
              <a:gd name="adj3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/>
            <a:r>
              <a:rPr lang="zh-CN" altLang="en-US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中子   </a:t>
            </a:r>
            <a:endParaRPr lang="zh-CN" altLang="en-US" b="1" strike="noStrike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43" name="圆角矩形标注 175142"/>
          <p:cNvSpPr/>
          <p:nvPr/>
        </p:nvSpPr>
        <p:spPr>
          <a:xfrm>
            <a:off x="3924300" y="1628775"/>
            <a:ext cx="1143000" cy="457200"/>
          </a:xfrm>
          <a:prstGeom prst="wedgeRoundRectCallout">
            <a:avLst>
              <a:gd name="adj1" fmla="val -135556"/>
              <a:gd name="adj2" fmla="val 71528"/>
              <a:gd name="adj3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/>
            <a:r>
              <a:rPr lang="zh-CN" altLang="en-US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质子   </a:t>
            </a:r>
            <a:endParaRPr lang="zh-CN" altLang="en-US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44" name="矩形 175143"/>
          <p:cNvSpPr/>
          <p:nvPr/>
        </p:nvSpPr>
        <p:spPr>
          <a:xfrm>
            <a:off x="5940425" y="1700213"/>
            <a:ext cx="1800225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fontAlgn="base"/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统称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核子    </a:t>
            </a:r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  <a:cs typeface="+mn-cs"/>
              </a:rPr>
              <a:t>  </a:t>
            </a:r>
            <a:endParaRPr lang="zh-CN" altLang="en-US" sz="28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75145" name="组合 175144"/>
          <p:cNvGrpSpPr/>
          <p:nvPr/>
        </p:nvGrpSpPr>
        <p:grpSpPr>
          <a:xfrm>
            <a:off x="5076825" y="1844675"/>
            <a:ext cx="762000" cy="533400"/>
            <a:chOff x="2976" y="624"/>
            <a:chExt cx="480" cy="336"/>
          </a:xfrm>
        </p:grpSpPr>
        <p:sp>
          <p:nvSpPr>
            <p:cNvPr id="21546" name="任意多边形 175145"/>
            <p:cNvSpPr/>
            <p:nvPr/>
          </p:nvSpPr>
          <p:spPr>
            <a:xfrm>
              <a:off x="2976" y="624"/>
              <a:ext cx="480" cy="144"/>
            </a:xfrm>
            <a:custGeom>
              <a:avLst/>
              <a:gdLst/>
              <a:ahLst/>
              <a:cxnLst/>
              <a:pathLst>
                <a:path w="480" h="144">
                  <a:moveTo>
                    <a:pt x="0" y="0"/>
                  </a:moveTo>
                  <a:cubicBezTo>
                    <a:pt x="32" y="36"/>
                    <a:pt x="64" y="72"/>
                    <a:pt x="144" y="96"/>
                  </a:cubicBezTo>
                  <a:cubicBezTo>
                    <a:pt x="224" y="120"/>
                    <a:pt x="424" y="136"/>
                    <a:pt x="480" y="144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7" name="任意多边形 175146"/>
            <p:cNvSpPr/>
            <p:nvPr/>
          </p:nvSpPr>
          <p:spPr>
            <a:xfrm>
              <a:off x="2976" y="816"/>
              <a:ext cx="480" cy="144"/>
            </a:xfrm>
            <a:custGeom>
              <a:avLst/>
              <a:gdLst/>
              <a:ahLst/>
              <a:cxnLst/>
              <a:pathLst>
                <a:path w="480" h="144">
                  <a:moveTo>
                    <a:pt x="0" y="144"/>
                  </a:moveTo>
                  <a:cubicBezTo>
                    <a:pt x="32" y="108"/>
                    <a:pt x="64" y="72"/>
                    <a:pt x="144" y="48"/>
                  </a:cubicBezTo>
                  <a:cubicBezTo>
                    <a:pt x="224" y="24"/>
                    <a:pt x="352" y="12"/>
                    <a:pt x="480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5162" name="组合 175161"/>
          <p:cNvGrpSpPr/>
          <p:nvPr/>
        </p:nvGrpSpPr>
        <p:grpSpPr>
          <a:xfrm>
            <a:off x="179388" y="260350"/>
            <a:ext cx="4968875" cy="1219200"/>
            <a:chOff x="288" y="240"/>
            <a:chExt cx="2976" cy="768"/>
          </a:xfrm>
        </p:grpSpPr>
        <p:sp>
          <p:nvSpPr>
            <p:cNvPr id="21550" name="圆角矩形 175162"/>
            <p:cNvSpPr/>
            <p:nvPr/>
          </p:nvSpPr>
          <p:spPr>
            <a:xfrm>
              <a:off x="624" y="528"/>
              <a:ext cx="2640" cy="4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 cap="flat" cmpd="sng">
              <a:pattFill prst="pct50">
                <a:fgClr>
                  <a:srgbClr val="FF33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dirty="0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（</a:t>
              </a:r>
              <a:r>
                <a:rPr lang="en-US" altLang="zh-CN" sz="3200" b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3</a:t>
              </a:r>
              <a:r>
                <a:rPr lang="zh-CN" altLang="en-US" sz="3200" b="1" dirty="0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</a:rPr>
                <a:t>）原 子 核 的 组 成    </a:t>
              </a:r>
              <a:endPara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21551" name="任意多边形 175163"/>
            <p:cNvSpPr/>
            <p:nvPr/>
          </p:nvSpPr>
          <p:spPr>
            <a:xfrm>
              <a:off x="288" y="240"/>
              <a:ext cx="672" cy="672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2" name="椭圆 175164"/>
            <p:cNvSpPr/>
            <p:nvPr/>
          </p:nvSpPr>
          <p:spPr>
            <a:xfrm>
              <a:off x="576" y="528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3" name="椭圆 175165"/>
            <p:cNvSpPr/>
            <p:nvPr/>
          </p:nvSpPr>
          <p:spPr>
            <a:xfrm>
              <a:off x="768" y="5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4" name="椭圆 175166"/>
            <p:cNvSpPr/>
            <p:nvPr/>
          </p:nvSpPr>
          <p:spPr>
            <a:xfrm>
              <a:off x="912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55" name="椭圆 175167"/>
            <p:cNvSpPr/>
            <p:nvPr/>
          </p:nvSpPr>
          <p:spPr>
            <a:xfrm>
              <a:off x="288" y="6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75171" name="左大括号 175170"/>
          <p:cNvSpPr/>
          <p:nvPr/>
        </p:nvSpPr>
        <p:spPr>
          <a:xfrm rot="-5427319">
            <a:off x="2284413" y="3352800"/>
            <a:ext cx="76200" cy="2209800"/>
          </a:xfrm>
          <a:prstGeom prst="leftBrace">
            <a:avLst>
              <a:gd name="adj1" fmla="val 241532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5172" name="矩形 175171"/>
          <p:cNvSpPr/>
          <p:nvPr/>
        </p:nvSpPr>
        <p:spPr>
          <a:xfrm>
            <a:off x="1828800" y="4419600"/>
            <a:ext cx="17526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 fontAlgn="base"/>
            <a:r>
              <a:rPr lang="zh-CN" altLang="en-US" sz="32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10</a:t>
            </a:r>
            <a:r>
              <a:rPr lang="zh-CN" altLang="en-US" sz="3200" b="1" strike="noStrike" baseline="30000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－15</a:t>
            </a:r>
            <a:r>
              <a:rPr lang="en-US" altLang="zh-CN" sz="32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    </a:t>
            </a:r>
            <a:endParaRPr lang="en-US" altLang="zh-CN" sz="32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5179" name="文本框 175178"/>
          <p:cNvSpPr txBox="1"/>
          <p:nvPr/>
        </p:nvSpPr>
        <p:spPr>
          <a:xfrm>
            <a:off x="1476375" y="5084763"/>
            <a:ext cx="15240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质子数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0" name="组合 175179"/>
          <p:cNvGrpSpPr/>
          <p:nvPr/>
        </p:nvGrpSpPr>
        <p:grpSpPr>
          <a:xfrm>
            <a:off x="3132138" y="5300663"/>
            <a:ext cx="381000" cy="152400"/>
            <a:chOff x="4320" y="3360"/>
            <a:chExt cx="240" cy="96"/>
          </a:xfrm>
        </p:grpSpPr>
        <p:sp>
          <p:nvSpPr>
            <p:cNvPr id="21560" name="直接连接符 175180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61" name="直接连接符 175181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83" name="文本框 175182"/>
          <p:cNvSpPr txBox="1"/>
          <p:nvPr/>
        </p:nvSpPr>
        <p:spPr>
          <a:xfrm>
            <a:off x="3563938" y="5084763"/>
            <a:ext cx="20574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核外电荷数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4" name="组合 175183"/>
          <p:cNvGrpSpPr/>
          <p:nvPr/>
        </p:nvGrpSpPr>
        <p:grpSpPr>
          <a:xfrm>
            <a:off x="5724525" y="5300663"/>
            <a:ext cx="379413" cy="152400"/>
            <a:chOff x="4320" y="3360"/>
            <a:chExt cx="240" cy="96"/>
          </a:xfrm>
        </p:grpSpPr>
        <p:sp>
          <p:nvSpPr>
            <p:cNvPr id="21564" name="直接连接符 175184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65" name="直接连接符 175185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87" name="文本框 175186"/>
          <p:cNvSpPr txBox="1"/>
          <p:nvPr/>
        </p:nvSpPr>
        <p:spPr>
          <a:xfrm>
            <a:off x="6156325" y="5084763"/>
            <a:ext cx="1738313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原子序数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5188" name="文本框 175187"/>
          <p:cNvSpPr txBox="1"/>
          <p:nvPr/>
        </p:nvSpPr>
        <p:spPr>
          <a:xfrm>
            <a:off x="1476375" y="6021388"/>
            <a:ext cx="1524000" cy="5572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质量数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89" name="组合 175188"/>
          <p:cNvGrpSpPr/>
          <p:nvPr/>
        </p:nvGrpSpPr>
        <p:grpSpPr>
          <a:xfrm>
            <a:off x="3132138" y="6237288"/>
            <a:ext cx="381000" cy="152400"/>
            <a:chOff x="4320" y="3360"/>
            <a:chExt cx="240" cy="96"/>
          </a:xfrm>
        </p:grpSpPr>
        <p:sp>
          <p:nvSpPr>
            <p:cNvPr id="21569" name="直接连接符 175189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70" name="直接连接符 175190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92" name="文本框 175191"/>
          <p:cNvSpPr txBox="1"/>
          <p:nvPr/>
        </p:nvSpPr>
        <p:spPr>
          <a:xfrm>
            <a:off x="3635375" y="6092825"/>
            <a:ext cx="1371600" cy="55721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核子数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5193" name="组合 175192"/>
          <p:cNvGrpSpPr/>
          <p:nvPr/>
        </p:nvGrpSpPr>
        <p:grpSpPr>
          <a:xfrm>
            <a:off x="5076825" y="6308725"/>
            <a:ext cx="379413" cy="152400"/>
            <a:chOff x="4320" y="3360"/>
            <a:chExt cx="240" cy="96"/>
          </a:xfrm>
        </p:grpSpPr>
        <p:sp>
          <p:nvSpPr>
            <p:cNvPr id="21573" name="直接连接符 175193"/>
            <p:cNvSpPr/>
            <p:nvPr/>
          </p:nvSpPr>
          <p:spPr>
            <a:xfrm>
              <a:off x="4320" y="3360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74" name="直接连接符 175194"/>
            <p:cNvSpPr/>
            <p:nvPr/>
          </p:nvSpPr>
          <p:spPr>
            <a:xfrm>
              <a:off x="4320" y="3456"/>
              <a:ext cx="240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5196" name="文本框 175195"/>
          <p:cNvSpPr txBox="1"/>
          <p:nvPr/>
        </p:nvSpPr>
        <p:spPr>
          <a:xfrm>
            <a:off x="5651500" y="6165850"/>
            <a:ext cx="2133600" cy="55721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中子+质子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75197" name="对象 175196"/>
          <p:cNvGraphicFramePr/>
          <p:nvPr/>
        </p:nvGraphicFramePr>
        <p:xfrm>
          <a:off x="5795963" y="3284538"/>
          <a:ext cx="15843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241300" imgH="228600" progId="Equation.3">
                  <p:embed/>
                </p:oleObj>
              </mc:Choice>
              <mc:Fallback>
                <p:oleObj name="" r:id="rId1" imgW="241300" imgH="2286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95963" y="3284538"/>
                        <a:ext cx="1584325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98" name="矩形标注 175197"/>
          <p:cNvSpPr/>
          <p:nvPr/>
        </p:nvSpPr>
        <p:spPr>
          <a:xfrm>
            <a:off x="7380288" y="2420938"/>
            <a:ext cx="1655762" cy="1152525"/>
          </a:xfrm>
          <a:prstGeom prst="wedgeRectCallout">
            <a:avLst>
              <a:gd name="adj1" fmla="val -63903"/>
              <a:gd name="adj2" fmla="val 59917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元素符号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5199" name="矩形标注 175198"/>
          <p:cNvSpPr/>
          <p:nvPr/>
        </p:nvSpPr>
        <p:spPr>
          <a:xfrm>
            <a:off x="3995738" y="3933825"/>
            <a:ext cx="1381125" cy="936625"/>
          </a:xfrm>
          <a:prstGeom prst="wedgeRectCallout">
            <a:avLst>
              <a:gd name="adj1" fmla="val 96898"/>
              <a:gd name="adj2" fmla="val 6949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质子数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5200" name="矩形标注 175199"/>
          <p:cNvSpPr/>
          <p:nvPr/>
        </p:nvSpPr>
        <p:spPr>
          <a:xfrm>
            <a:off x="4140200" y="2924175"/>
            <a:ext cx="1379538" cy="865188"/>
          </a:xfrm>
          <a:prstGeom prst="wedgeRectCallout">
            <a:avLst>
              <a:gd name="adj1" fmla="val 86134"/>
              <a:gd name="adj2" fmla="val 35690"/>
            </a:avLst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b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质量数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300"/>
                                        <p:tgtEl>
                                          <p:spTgt spid="17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7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2" grpId="0" animBg="1"/>
      <p:bldP spid="175143" grpId="0" animBg="1"/>
      <p:bldP spid="175144" grpId="0"/>
      <p:bldP spid="175172" grpId="0"/>
      <p:bldP spid="175179" grpId="0" animBg="1"/>
      <p:bldP spid="175183" grpId="0" animBg="1"/>
      <p:bldP spid="175187" grpId="0" animBg="1"/>
      <p:bldP spid="175188" grpId="0" animBg="1"/>
      <p:bldP spid="175192" grpId="0" animBg="1"/>
      <p:bldP spid="175196" grpId="0" animBg="1"/>
      <p:bldP spid="175198" grpId="0" animBg="1"/>
      <p:bldP spid="175199" grpId="0" animBg="1"/>
      <p:bldP spid="175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3666" name="矩形 113665"/>
          <p:cNvSpPr/>
          <p:nvPr/>
        </p:nvSpPr>
        <p:spPr>
          <a:xfrm>
            <a:off x="3429000" y="1752600"/>
            <a:ext cx="3962400" cy="243840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098" name="文本框 113666"/>
          <p:cNvSpPr txBox="1"/>
          <p:nvPr/>
        </p:nvSpPr>
        <p:spPr>
          <a:xfrm>
            <a:off x="1371600" y="838200"/>
            <a:ext cx="7239000" cy="100330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人们通过什么现象或实验发现原子核是由更小的微粒构成的？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3669" name="图片 113668" descr="3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420938"/>
            <a:ext cx="3733800" cy="3636962"/>
          </a:xfrm>
          <a:prstGeom prst="rect">
            <a:avLst/>
          </a:prstGeom>
          <a:noFill/>
          <a:ln w="762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3670" name="右箭头 113669"/>
          <p:cNvSpPr/>
          <p:nvPr/>
        </p:nvSpPr>
        <p:spPr>
          <a:xfrm>
            <a:off x="5651500" y="3933825"/>
            <a:ext cx="609600" cy="457200"/>
          </a:xfrm>
          <a:prstGeom prst="rightArrow">
            <a:avLst>
              <a:gd name="adj1" fmla="val 54166"/>
              <a:gd name="adj2" fmla="val 60407"/>
            </a:avLst>
          </a:prstGeom>
          <a:solidFill>
            <a:srgbClr val="FF0000"/>
          </a:solidFill>
          <a:ln w="190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3671" name="文本框 113670"/>
          <p:cNvSpPr txBox="1"/>
          <p:nvPr/>
        </p:nvSpPr>
        <p:spPr>
          <a:xfrm>
            <a:off x="6629400" y="3352800"/>
            <a:ext cx="2057400" cy="156845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人们认识原子核的结构就是从天然放射现象开始的。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2516" name="对象 192515"/>
          <p:cNvGraphicFramePr/>
          <p:nvPr/>
        </p:nvGraphicFramePr>
        <p:xfrm>
          <a:off x="684213" y="836613"/>
          <a:ext cx="21240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482600" imgH="228600" progId="Equation.3">
                  <p:embed/>
                </p:oleObj>
              </mc:Choice>
              <mc:Fallback>
                <p:oleObj name="" r:id="rId1" imgW="482600" imgH="2286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4213" y="836613"/>
                        <a:ext cx="21240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5"/>
          <p:cNvGraphicFramePr>
            <a:graphicFrameLocks noGrp="1"/>
          </p:cNvGraphicFramePr>
          <p:nvPr>
            <p:ph sz="half" idx="1"/>
          </p:nvPr>
        </p:nvGraphicFramePr>
        <p:xfrm>
          <a:off x="900113" y="2133600"/>
          <a:ext cx="143986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241300" imgH="241300" progId="Equation.DSMT4">
                  <p:embed/>
                </p:oleObj>
              </mc:Choice>
              <mc:Fallback>
                <p:oleObj name="" r:id="rId3" imgW="241300" imgH="2413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133600"/>
                        <a:ext cx="1439862" cy="143986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4" name="内容占位符 1925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3933825"/>
          <a:ext cx="1368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304800" imgH="241300" progId="Equation.DSMT4">
                  <p:embed/>
                </p:oleObj>
              </mc:Choice>
              <mc:Fallback>
                <p:oleObj name="" r:id="rId5" imgW="304800" imgH="2413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13" y="3933825"/>
                        <a:ext cx="1368425" cy="10826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10" name="文本框 196609"/>
          <p:cNvSpPr txBox="1"/>
          <p:nvPr/>
        </p:nvSpPr>
        <p:spPr>
          <a:xfrm>
            <a:off x="395288" y="692150"/>
            <a:ext cx="3744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三种放射线的比较</a:t>
            </a:r>
            <a:endParaRPr lang="en-US" altLang="zh-CN" b="1" noProof="1"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3554" name="组合 196610"/>
          <p:cNvGrpSpPr/>
          <p:nvPr/>
        </p:nvGrpSpPr>
        <p:grpSpPr>
          <a:xfrm>
            <a:off x="0" y="1341438"/>
            <a:ext cx="7696200" cy="3624262"/>
            <a:chOff x="720" y="1077"/>
            <a:chExt cx="4848" cy="2283"/>
          </a:xfrm>
        </p:grpSpPr>
        <p:sp>
          <p:nvSpPr>
            <p:cNvPr id="23555" name="矩形 196611"/>
            <p:cNvSpPr/>
            <p:nvPr/>
          </p:nvSpPr>
          <p:spPr>
            <a:xfrm>
              <a:off x="4464" y="2711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6" name="矩形 196612"/>
            <p:cNvSpPr/>
            <p:nvPr/>
          </p:nvSpPr>
          <p:spPr>
            <a:xfrm>
              <a:off x="3312" y="2711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7" name="矩形 196613"/>
            <p:cNvSpPr/>
            <p:nvPr/>
          </p:nvSpPr>
          <p:spPr>
            <a:xfrm>
              <a:off x="235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8" name="矩形 196614"/>
            <p:cNvSpPr/>
            <p:nvPr/>
          </p:nvSpPr>
          <p:spPr>
            <a:xfrm>
              <a:off x="1392" y="2711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59" name="矩形 196615"/>
            <p:cNvSpPr/>
            <p:nvPr/>
          </p:nvSpPr>
          <p:spPr>
            <a:xfrm>
              <a:off x="720" y="2711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0" name="矩形 196616"/>
            <p:cNvSpPr/>
            <p:nvPr/>
          </p:nvSpPr>
          <p:spPr>
            <a:xfrm>
              <a:off x="4464" y="2062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1" name="矩形 196617"/>
            <p:cNvSpPr/>
            <p:nvPr/>
          </p:nvSpPr>
          <p:spPr>
            <a:xfrm>
              <a:off x="3312" y="2062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2" name="矩形 196618"/>
            <p:cNvSpPr/>
            <p:nvPr/>
          </p:nvSpPr>
          <p:spPr>
            <a:xfrm>
              <a:off x="235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3" name="矩形 196619"/>
            <p:cNvSpPr/>
            <p:nvPr/>
          </p:nvSpPr>
          <p:spPr>
            <a:xfrm>
              <a:off x="1392" y="2062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4" name="矩形 196620"/>
            <p:cNvSpPr/>
            <p:nvPr/>
          </p:nvSpPr>
          <p:spPr>
            <a:xfrm>
              <a:off x="720" y="2062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5" name="矩形 196621"/>
            <p:cNvSpPr/>
            <p:nvPr/>
          </p:nvSpPr>
          <p:spPr>
            <a:xfrm>
              <a:off x="4464" y="1413"/>
              <a:ext cx="1104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6" name="矩形 196622"/>
            <p:cNvSpPr/>
            <p:nvPr/>
          </p:nvSpPr>
          <p:spPr>
            <a:xfrm>
              <a:off x="3312" y="1413"/>
              <a:ext cx="115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7" name="矩形 196623"/>
            <p:cNvSpPr/>
            <p:nvPr/>
          </p:nvSpPr>
          <p:spPr>
            <a:xfrm>
              <a:off x="235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8" name="矩形 196624"/>
            <p:cNvSpPr/>
            <p:nvPr/>
          </p:nvSpPr>
          <p:spPr>
            <a:xfrm>
              <a:off x="1392" y="1413"/>
              <a:ext cx="960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69" name="矩形 196625"/>
            <p:cNvSpPr/>
            <p:nvPr/>
          </p:nvSpPr>
          <p:spPr>
            <a:xfrm>
              <a:off x="720" y="1413"/>
              <a:ext cx="672" cy="649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射线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0" name="矩形 196626"/>
            <p:cNvSpPr/>
            <p:nvPr/>
          </p:nvSpPr>
          <p:spPr>
            <a:xfrm>
              <a:off x="4464" y="1077"/>
              <a:ext cx="1104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电离能力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1" name="矩形 196627"/>
            <p:cNvSpPr/>
            <p:nvPr/>
          </p:nvSpPr>
          <p:spPr>
            <a:xfrm>
              <a:off x="3312" y="1077"/>
              <a:ext cx="115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贯穿能力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2" name="矩形 196628"/>
            <p:cNvSpPr/>
            <p:nvPr/>
          </p:nvSpPr>
          <p:spPr>
            <a:xfrm>
              <a:off x="235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速度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3" name="矩形 196629"/>
            <p:cNvSpPr/>
            <p:nvPr/>
          </p:nvSpPr>
          <p:spPr>
            <a:xfrm>
              <a:off x="1392" y="1077"/>
              <a:ext cx="960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成分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4" name="矩形 196630"/>
            <p:cNvSpPr/>
            <p:nvPr/>
          </p:nvSpPr>
          <p:spPr>
            <a:xfrm>
              <a:off x="720" y="1077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  <a:buClr>
                  <a:schemeClr val="accent1"/>
                </a:buClr>
              </a:pP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575" name="直接连接符 196631"/>
            <p:cNvSpPr/>
            <p:nvPr/>
          </p:nvSpPr>
          <p:spPr>
            <a:xfrm>
              <a:off x="720" y="1413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6" name="直接连接符 196632"/>
            <p:cNvSpPr/>
            <p:nvPr/>
          </p:nvSpPr>
          <p:spPr>
            <a:xfrm>
              <a:off x="720" y="2062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7" name="直接连接符 196633"/>
            <p:cNvSpPr/>
            <p:nvPr/>
          </p:nvSpPr>
          <p:spPr>
            <a:xfrm>
              <a:off x="720" y="2711"/>
              <a:ext cx="4848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8" name="直接连接符 196634"/>
            <p:cNvSpPr/>
            <p:nvPr/>
          </p:nvSpPr>
          <p:spPr>
            <a:xfrm>
              <a:off x="139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9" name="直接连接符 196635"/>
            <p:cNvSpPr/>
            <p:nvPr/>
          </p:nvSpPr>
          <p:spPr>
            <a:xfrm>
              <a:off x="235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0" name="直接连接符 196636"/>
            <p:cNvSpPr/>
            <p:nvPr/>
          </p:nvSpPr>
          <p:spPr>
            <a:xfrm>
              <a:off x="3312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1" name="直接连接符 196637"/>
            <p:cNvSpPr/>
            <p:nvPr/>
          </p:nvSpPr>
          <p:spPr>
            <a:xfrm>
              <a:off x="4464" y="1077"/>
              <a:ext cx="0" cy="2283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2" name="直接连接符 196638"/>
            <p:cNvSpPr/>
            <p:nvPr/>
          </p:nvSpPr>
          <p:spPr>
            <a:xfrm>
              <a:off x="720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3" name="直接连接符 196639"/>
            <p:cNvSpPr/>
            <p:nvPr/>
          </p:nvSpPr>
          <p:spPr>
            <a:xfrm>
              <a:off x="720" y="1077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4" name="直接连接符 196640"/>
            <p:cNvSpPr/>
            <p:nvPr/>
          </p:nvSpPr>
          <p:spPr>
            <a:xfrm>
              <a:off x="5568" y="1077"/>
              <a:ext cx="0" cy="2283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5" name="直接连接符 196641"/>
            <p:cNvSpPr/>
            <p:nvPr/>
          </p:nvSpPr>
          <p:spPr>
            <a:xfrm>
              <a:off x="720" y="3360"/>
              <a:ext cx="4848" cy="0"/>
            </a:xfrm>
            <a:prstGeom prst="line">
              <a:avLst/>
            </a:prstGeom>
            <a:ln w="19050" cap="sq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aphicFrame>
          <p:nvGraphicFramePr>
            <p:cNvPr id="23586" name="对象 196642"/>
            <p:cNvGraphicFramePr/>
            <p:nvPr/>
          </p:nvGraphicFramePr>
          <p:xfrm>
            <a:off x="912" y="1464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152400" imgH="139700" progId="Equation.3">
                    <p:embed/>
                  </p:oleObj>
                </mc:Choice>
                <mc:Fallback>
                  <p:oleObj name="" r:id="rId1" imgW="152400" imgH="1397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12" y="1464"/>
                          <a:ext cx="288" cy="26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7" name="对象 196643"/>
            <p:cNvGraphicFramePr/>
            <p:nvPr/>
          </p:nvGraphicFramePr>
          <p:xfrm>
            <a:off x="888" y="2112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165100" imgH="203200" progId="Equation.3">
                    <p:embed/>
                  </p:oleObj>
                </mc:Choice>
                <mc:Fallback>
                  <p:oleObj name="" r:id="rId3" imgW="165100" imgH="2032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8" y="2112"/>
                          <a:ext cx="312" cy="38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8" name="对象 196644"/>
            <p:cNvGraphicFramePr/>
            <p:nvPr/>
          </p:nvGraphicFramePr>
          <p:xfrm>
            <a:off x="912" y="2760"/>
            <a:ext cx="240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127000" imgH="164465" progId="Equation.3">
                    <p:embed/>
                  </p:oleObj>
                </mc:Choice>
                <mc:Fallback>
                  <p:oleObj name="" r:id="rId5" imgW="127000" imgH="164465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2" y="2760"/>
                          <a:ext cx="240" cy="31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89" name="文本框 196645"/>
          <p:cNvSpPr txBox="1"/>
          <p:nvPr/>
        </p:nvSpPr>
        <p:spPr>
          <a:xfrm>
            <a:off x="1260475" y="19907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氦原子核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0" name="文本框 196646"/>
          <p:cNvSpPr txBox="1"/>
          <p:nvPr/>
        </p:nvSpPr>
        <p:spPr>
          <a:xfrm>
            <a:off x="1189038" y="2925763"/>
            <a:ext cx="1447800" cy="1004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电子流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1" name="文本框 196647"/>
          <p:cNvSpPr txBox="1"/>
          <p:nvPr/>
        </p:nvSpPr>
        <p:spPr>
          <a:xfrm>
            <a:off x="1189038" y="3933825"/>
            <a:ext cx="14478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高能量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电磁波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2" name="文本框 196648"/>
          <p:cNvSpPr txBox="1"/>
          <p:nvPr/>
        </p:nvSpPr>
        <p:spPr>
          <a:xfrm>
            <a:off x="2700338" y="22066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1/10光速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3" name="文本框 196649"/>
          <p:cNvSpPr txBox="1"/>
          <p:nvPr/>
        </p:nvSpPr>
        <p:spPr>
          <a:xfrm>
            <a:off x="2773363" y="321468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接近光速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4" name="文本框 196650"/>
          <p:cNvSpPr txBox="1"/>
          <p:nvPr/>
        </p:nvSpPr>
        <p:spPr>
          <a:xfrm>
            <a:off x="2700338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光速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5" name="文本框 196651"/>
          <p:cNvSpPr txBox="1"/>
          <p:nvPr/>
        </p:nvSpPr>
        <p:spPr>
          <a:xfrm>
            <a:off x="4357688" y="21336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6" name="文本框 196652"/>
          <p:cNvSpPr txBox="1"/>
          <p:nvPr/>
        </p:nvSpPr>
        <p:spPr>
          <a:xfrm>
            <a:off x="4429125" y="32861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7" name="文本框 196653"/>
          <p:cNvSpPr txBox="1"/>
          <p:nvPr/>
        </p:nvSpPr>
        <p:spPr>
          <a:xfrm>
            <a:off x="4500563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很强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8" name="文本框 196654"/>
          <p:cNvSpPr txBox="1"/>
          <p:nvPr/>
        </p:nvSpPr>
        <p:spPr>
          <a:xfrm>
            <a:off x="6157913" y="21336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很容易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99" name="文本框 196655"/>
          <p:cNvSpPr txBox="1"/>
          <p:nvPr/>
        </p:nvSpPr>
        <p:spPr>
          <a:xfrm>
            <a:off x="6157913" y="328612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较弱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600" name="文本框 196656"/>
          <p:cNvSpPr txBox="1"/>
          <p:nvPr/>
        </p:nvSpPr>
        <p:spPr>
          <a:xfrm>
            <a:off x="6229350" y="42227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更小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601" name="直接连接符 196657"/>
          <p:cNvSpPr/>
          <p:nvPr/>
        </p:nvSpPr>
        <p:spPr>
          <a:xfrm>
            <a:off x="7810500" y="1341438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2" name="直接连接符 196658"/>
          <p:cNvSpPr/>
          <p:nvPr/>
        </p:nvSpPr>
        <p:spPr>
          <a:xfrm>
            <a:off x="7802563" y="1854200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3" name="直接连接符 196659"/>
          <p:cNvSpPr/>
          <p:nvPr/>
        </p:nvSpPr>
        <p:spPr>
          <a:xfrm>
            <a:off x="7802563" y="3924300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4" name="直接连接符 196660"/>
          <p:cNvSpPr/>
          <p:nvPr/>
        </p:nvSpPr>
        <p:spPr>
          <a:xfrm>
            <a:off x="7788275" y="4960938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5" name="直接连接符 196661"/>
          <p:cNvSpPr/>
          <p:nvPr/>
        </p:nvSpPr>
        <p:spPr>
          <a:xfrm>
            <a:off x="7800975" y="288607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6" name="直接连接符 196662"/>
          <p:cNvSpPr/>
          <p:nvPr/>
        </p:nvSpPr>
        <p:spPr>
          <a:xfrm>
            <a:off x="9096375" y="1341438"/>
            <a:ext cx="0" cy="360045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7" name="文本框 196663"/>
          <p:cNvSpPr txBox="1"/>
          <p:nvPr/>
        </p:nvSpPr>
        <p:spPr>
          <a:xfrm>
            <a:off x="7832725" y="1374775"/>
            <a:ext cx="122555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符   号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08" name="文本框 196664"/>
          <p:cNvSpPr txBox="1"/>
          <p:nvPr/>
        </p:nvSpPr>
        <p:spPr>
          <a:xfrm>
            <a:off x="7810500" y="1844675"/>
            <a:ext cx="133350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6666" name="组合 196665"/>
          <p:cNvGrpSpPr/>
          <p:nvPr/>
        </p:nvGrpSpPr>
        <p:grpSpPr>
          <a:xfrm>
            <a:off x="7885113" y="2060575"/>
            <a:ext cx="1676400" cy="931863"/>
            <a:chOff x="3456" y="2352"/>
            <a:chExt cx="1056" cy="587"/>
          </a:xfrm>
        </p:grpSpPr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3696" y="2363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p>
              <a:pPr eaLnBrk="0" fontAlgn="base" hangingPunct="0">
                <a:buClrTx/>
              </a:pPr>
              <a:r>
                <a:rPr lang="en-US" altLang="zh-CN" sz="4000" strike="noStrike" noProof="1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He </a:t>
              </a:r>
              <a:r>
                <a:rPr lang="en-US" altLang="zh-CN" sz="4000" strike="noStrike" noProof="1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endParaRPr lang="en-US" altLang="zh-CN" sz="40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3611" name="Rectangle 51"/>
            <p:cNvSpPr/>
            <p:nvPr/>
          </p:nvSpPr>
          <p:spPr>
            <a:xfrm>
              <a:off x="3456" y="2352"/>
              <a:ext cx="480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eaLnBrk="0" hangingPunct="0"/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0" hangingPunct="0"/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12" name="直接连接符 196668"/>
          <p:cNvSpPr/>
          <p:nvPr/>
        </p:nvSpPr>
        <p:spPr>
          <a:xfrm>
            <a:off x="7740650" y="1916113"/>
            <a:ext cx="0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13" name="直接连接符 196669"/>
          <p:cNvSpPr/>
          <p:nvPr/>
        </p:nvSpPr>
        <p:spPr>
          <a:xfrm>
            <a:off x="7812088" y="184467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671" name="文本框 196670"/>
          <p:cNvSpPr txBox="1"/>
          <p:nvPr/>
        </p:nvSpPr>
        <p:spPr>
          <a:xfrm>
            <a:off x="7812088" y="2924175"/>
            <a:ext cx="122555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-e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72" name="文本框 196671"/>
          <p:cNvSpPr txBox="1"/>
          <p:nvPr/>
        </p:nvSpPr>
        <p:spPr>
          <a:xfrm>
            <a:off x="7812088" y="3933825"/>
            <a:ext cx="1225550" cy="1004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solidFill>
                  <a:schemeClr val="bg1"/>
                </a:solidFill>
                <a:latin typeface="Times New Roman" panose="02020603050405020304" pitchFamily="18" charset="0"/>
              </a:rPr>
              <a:t>hγ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16" name="直接连接符 196672"/>
          <p:cNvSpPr/>
          <p:nvPr/>
        </p:nvSpPr>
        <p:spPr>
          <a:xfrm>
            <a:off x="7740650" y="3933825"/>
            <a:ext cx="1295400" cy="0"/>
          </a:xfrm>
          <a:prstGeom prst="line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71" grpId="0" animBg="1"/>
      <p:bldP spid="1966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3059" name="文本框 173058"/>
          <p:cNvSpPr txBox="1"/>
          <p:nvPr/>
        </p:nvSpPr>
        <p:spPr>
          <a:xfrm>
            <a:off x="539750" y="765175"/>
            <a:ext cx="7920038" cy="2068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）同位素：质子数相同，中子数不同的同一种元素的原子，则互称为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同位素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73060" name="对象 173059"/>
          <p:cNvGraphicFramePr/>
          <p:nvPr/>
        </p:nvGraphicFramePr>
        <p:xfrm>
          <a:off x="611188" y="2997200"/>
          <a:ext cx="21240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82600" imgH="228600" progId="Equation.3">
                  <p:embed/>
                </p:oleObj>
              </mc:Choice>
              <mc:Fallback>
                <p:oleObj name="" r:id="rId1" imgW="482600" imgH="2286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1188" y="2997200"/>
                        <a:ext cx="21240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对象 173060"/>
          <p:cNvGraphicFramePr/>
          <p:nvPr/>
        </p:nvGraphicFramePr>
        <p:xfrm>
          <a:off x="3059113" y="3141663"/>
          <a:ext cx="24415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635000" imgH="228600" progId="Equation.3">
                  <p:embed/>
                </p:oleObj>
              </mc:Choice>
              <mc:Fallback>
                <p:oleObj name="" r:id="rId3" imgW="635000" imgH="2286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59113" y="3141663"/>
                        <a:ext cx="2441575" cy="87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对象 173061"/>
          <p:cNvGraphicFramePr/>
          <p:nvPr/>
        </p:nvGraphicFramePr>
        <p:xfrm>
          <a:off x="6156325" y="3141663"/>
          <a:ext cx="19700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482600" imgH="228600" progId="Equation.3">
                  <p:embed/>
                </p:oleObj>
              </mc:Choice>
              <mc:Fallback>
                <p:oleObj name="" r:id="rId5" imgW="482600" imgH="2286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56325" y="3141663"/>
                        <a:ext cx="1970088" cy="935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7" name="Object 5"/>
          <p:cNvGraphicFramePr/>
          <p:nvPr/>
        </p:nvGraphicFramePr>
        <p:xfrm>
          <a:off x="755650" y="3933825"/>
          <a:ext cx="1295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241300" imgH="241300" progId="Equation.DSMT4">
                  <p:embed/>
                </p:oleObj>
              </mc:Choice>
              <mc:Fallback>
                <p:oleObj name="" r:id="rId7" imgW="241300" imgH="2413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650" y="3933825"/>
                        <a:ext cx="1295400" cy="12954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6"/>
          <p:cNvGraphicFramePr/>
          <p:nvPr/>
        </p:nvGraphicFramePr>
        <p:xfrm>
          <a:off x="3348038" y="3933825"/>
          <a:ext cx="17287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241300" imgH="241300" progId="Equation.DSMT4">
                  <p:embed/>
                </p:oleObj>
              </mc:Choice>
              <mc:Fallback>
                <p:oleObj name="" r:id="rId9" imgW="241300" imgH="2413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8038" y="3933825"/>
                        <a:ext cx="1728787" cy="1384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9" name="对象 173068"/>
          <p:cNvGraphicFramePr>
            <a:graphicFrameLocks noChangeAspect="1"/>
          </p:cNvGraphicFramePr>
          <p:nvPr/>
        </p:nvGraphicFramePr>
        <p:xfrm>
          <a:off x="3492500" y="5589588"/>
          <a:ext cx="15113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1" imgW="304800" imgH="241300" progId="Equation.DSMT4">
                  <p:embed/>
                </p:oleObj>
              </mc:Choice>
              <mc:Fallback>
                <p:oleObj name="" r:id="rId11" imgW="304800" imgH="2413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2500" y="5589588"/>
                        <a:ext cx="1511300" cy="1195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0" name="对象 173069"/>
          <p:cNvGraphicFramePr>
            <a:graphicFrameLocks noChangeAspect="1"/>
          </p:cNvGraphicFramePr>
          <p:nvPr/>
        </p:nvGraphicFramePr>
        <p:xfrm>
          <a:off x="611188" y="5475288"/>
          <a:ext cx="15128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3" imgW="304800" imgH="241300" progId="Equation.DSMT4">
                  <p:embed/>
                </p:oleObj>
              </mc:Choice>
              <mc:Fallback>
                <p:oleObj name="" r:id="rId13" imgW="304800" imgH="2413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188" y="5475288"/>
                        <a:ext cx="1512887" cy="119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1" name="文本框 179201"/>
          <p:cNvSpPr txBox="1"/>
          <p:nvPr/>
        </p:nvSpPr>
        <p:spPr>
          <a:xfrm>
            <a:off x="539750" y="549275"/>
            <a:ext cx="7848600" cy="5861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</a:rPr>
              <a:t>1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氘和氚是氢的同位素，关于氢、氘、氚的原子，下列说法哪个正确？（     ）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具有相同的质子数、相同的中子数、相同的电子数；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具有不同的质子数、相同的中子数、相同的电子数；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具有相同的质子数、不同的中子数、相同的电子数；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</a:rPr>
              <a:t>具有相同的质子数、相同的中子数、不同的电子数．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9203" name="文本框 179202"/>
          <p:cNvSpPr txBox="1"/>
          <p:nvPr/>
        </p:nvSpPr>
        <p:spPr>
          <a:xfrm>
            <a:off x="4932363" y="98107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占位符 186370"/>
          <p:cNvSpPr>
            <a:spLocks noGrp="1"/>
          </p:cNvSpPr>
          <p:nvPr>
            <p:ph idx="1"/>
          </p:nvPr>
        </p:nvSpPr>
        <p:spPr>
          <a:xfrm>
            <a:off x="395288" y="620713"/>
            <a:ext cx="8137525" cy="4191000"/>
          </a:xfrm>
        </p:spPr>
        <p:txBody>
          <a:bodyPr anchor="t"/>
          <a:p>
            <a:pPr>
              <a:buNone/>
            </a:pPr>
            <a:r>
              <a:rPr lang="zh-CN" altLang="en-US" b="1" dirty="0"/>
              <a:t>例</a:t>
            </a:r>
            <a:r>
              <a:rPr lang="en-US" altLang="zh-CN" b="1" dirty="0"/>
              <a:t>2</a:t>
            </a:r>
            <a:r>
              <a:rPr lang="en-US" altLang="zh-CN" b="1"/>
              <a:t>   </a:t>
            </a:r>
            <a:r>
              <a:rPr lang="zh-CN" altLang="en-US" b="1" dirty="0"/>
              <a:t>工厂常利用放射线穿透铝板后强弱变化来自动控制生产的铝板厚度，则在</a:t>
            </a:r>
            <a:r>
              <a:rPr lang="en-US" altLang="zh-CN" b="1"/>
              <a:t>α</a:t>
            </a:r>
            <a:r>
              <a:rPr lang="zh-CN" altLang="en-US" b="1" dirty="0"/>
              <a:t>、</a:t>
            </a:r>
            <a:r>
              <a:rPr lang="en-US" altLang="zh-CN" b="1"/>
              <a:t>β</a:t>
            </a:r>
            <a:r>
              <a:rPr lang="zh-CN" altLang="en-US" b="1" dirty="0"/>
              <a:t>、</a:t>
            </a:r>
            <a:r>
              <a:rPr lang="en-US" altLang="zh-CN" b="1"/>
              <a:t>γ</a:t>
            </a:r>
            <a:r>
              <a:rPr lang="zh-CN" altLang="en-US" b="1" dirty="0"/>
              <a:t> 、</a:t>
            </a:r>
            <a:r>
              <a:rPr lang="en-US" altLang="zh-CN" b="1" i="1"/>
              <a:t>x</a:t>
            </a:r>
            <a:r>
              <a:rPr lang="zh-CN" altLang="en-US" b="1" dirty="0"/>
              <a:t>四种射线中，对铝板厚度控制能起主要作用的是（    ）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A.  α</a:t>
            </a:r>
            <a:r>
              <a:rPr lang="zh-CN" altLang="en-US" b="1" dirty="0"/>
              <a:t>射线         </a:t>
            </a:r>
            <a:r>
              <a:rPr lang="en-US" altLang="zh-CN" b="1"/>
              <a:t>B. β</a:t>
            </a:r>
            <a:r>
              <a:rPr lang="zh-CN" altLang="en-US" b="1" dirty="0"/>
              <a:t>射线     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C.  γ</a:t>
            </a:r>
            <a:r>
              <a:rPr lang="zh-CN" altLang="en-US" b="1" dirty="0"/>
              <a:t>射线         </a:t>
            </a:r>
            <a:r>
              <a:rPr lang="en-US" altLang="zh-CN" b="1"/>
              <a:t>D.X</a:t>
            </a:r>
            <a:r>
              <a:rPr lang="zh-CN" altLang="en-US" b="1" dirty="0"/>
              <a:t>射线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186372" name="矩形 186371"/>
          <p:cNvSpPr/>
          <p:nvPr/>
        </p:nvSpPr>
        <p:spPr>
          <a:xfrm>
            <a:off x="533083" y="4973955"/>
            <a:ext cx="80772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</a:rPr>
              <a:t>变式：若工厂生产的是塑料薄膜，又采用哪种射线来自动控制薄膜的厚度呢？（    ）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86374" name="文本框 186373"/>
          <p:cNvSpPr txBox="1"/>
          <p:nvPr/>
        </p:nvSpPr>
        <p:spPr>
          <a:xfrm>
            <a:off x="3146743" y="2284730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375" name="文本框 186374"/>
          <p:cNvSpPr txBox="1"/>
          <p:nvPr/>
        </p:nvSpPr>
        <p:spPr>
          <a:xfrm>
            <a:off x="7019925" y="544512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4" grpId="0"/>
      <p:bldP spid="186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87393" descr="贝克勒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52513"/>
            <a:ext cx="2900363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5" name="文本框 187394"/>
          <p:cNvSpPr txBox="1"/>
          <p:nvPr/>
        </p:nvSpPr>
        <p:spPr>
          <a:xfrm>
            <a:off x="3708400" y="981075"/>
            <a:ext cx="482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en-US" altLang="zh-CN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1896</a:t>
            </a: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年，法国物理学家贝克勒尔，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6" name="文本框 187395"/>
          <p:cNvSpPr txBox="1"/>
          <p:nvPr/>
        </p:nvSpPr>
        <p:spPr>
          <a:xfrm>
            <a:off x="3570288" y="1628775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无意中发现铀和含铀的矿物能射出看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7" name="文本框 187396"/>
          <p:cNvSpPr txBox="1"/>
          <p:nvPr/>
        </p:nvSpPr>
        <p:spPr>
          <a:xfrm>
            <a:off x="3578225" y="2205038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不见的穿透能力较强的射线，并使用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8" name="文本框 187397"/>
          <p:cNvSpPr txBox="1"/>
          <p:nvPr/>
        </p:nvSpPr>
        <p:spPr>
          <a:xfrm>
            <a:off x="3709988" y="2781300"/>
            <a:ext cx="323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黑纸包裹的底片感光。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399" name="文本框 187398"/>
          <p:cNvSpPr txBox="1"/>
          <p:nvPr/>
        </p:nvSpPr>
        <p:spPr>
          <a:xfrm>
            <a:off x="3554413" y="3357563"/>
            <a:ext cx="1247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意义：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400" name="文本框 187399"/>
          <p:cNvSpPr txBox="1"/>
          <p:nvPr/>
        </p:nvSpPr>
        <p:spPr>
          <a:xfrm>
            <a:off x="3914775" y="3789363"/>
            <a:ext cx="323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获得了一种新的射线；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87401" name="文本框 187400"/>
          <p:cNvSpPr txBox="1"/>
          <p:nvPr/>
        </p:nvSpPr>
        <p:spPr>
          <a:xfrm>
            <a:off x="3348038" y="4221163"/>
            <a:ext cx="4908550" cy="968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      发现某些物质能不断自发地发出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CN" altLang="en-US" b="1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射线的现象。</a:t>
            </a:r>
            <a:endParaRPr lang="zh-CN" altLang="en-US" b="1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9" name="矩形 187401"/>
          <p:cNvSpPr/>
          <p:nvPr/>
        </p:nvSpPr>
        <p:spPr>
          <a:xfrm>
            <a:off x="0" y="188913"/>
            <a:ext cx="7772400" cy="701675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r>
              <a:rPr lang="zh-CN" altLang="en-US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一、天然放射现象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87403" name="文本框 187402"/>
          <p:cNvSpPr txBox="1"/>
          <p:nvPr/>
        </p:nvSpPr>
        <p:spPr>
          <a:xfrm>
            <a:off x="3635375" y="5300663"/>
            <a:ext cx="3911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Font typeface="Arial" panose="020B0604020202020204" pitchFamily="34" charset="0"/>
              <a:buNone/>
            </a:pPr>
            <a:r>
              <a:rPr lang="en-US" altLang="zh-CN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1903</a:t>
            </a:r>
            <a:r>
              <a:rPr lang="zh-CN" altLang="en-US" b="1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年获诺贝尔物理学奖。</a:t>
            </a:r>
            <a:endParaRPr lang="zh-CN" altLang="en-US" b="1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7404" name="矩形 187403"/>
          <p:cNvSpPr/>
          <p:nvPr/>
        </p:nvSpPr>
        <p:spPr>
          <a:xfrm>
            <a:off x="2843213" y="5805488"/>
            <a:ext cx="5975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贝克勒尔也是第一位被放射线夺去生命的人</a:t>
            </a:r>
            <a:endParaRPr lang="zh-CN" altLang="en-US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  <p:bldP spid="187397" grpId="0"/>
      <p:bldP spid="187398" grpId="0"/>
      <p:bldP spid="187399" grpId="0"/>
      <p:bldP spid="187400" grpId="0"/>
      <p:bldP spid="187401" grpId="0"/>
      <p:bldP spid="187403" grpId="0"/>
      <p:bldP spid="1874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矩形 188417"/>
          <p:cNvSpPr/>
          <p:nvPr/>
        </p:nvSpPr>
        <p:spPr>
          <a:xfrm>
            <a:off x="395288" y="333375"/>
            <a:ext cx="3660775" cy="579438"/>
          </a:xfrm>
          <a:prstGeom prst="rect">
            <a:avLst/>
          </a:prstGeom>
          <a:solidFill>
            <a:srgbClr val="CC0099"/>
          </a:solidFill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en-US" altLang="zh-CN" sz="3200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</a:t>
            </a:r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、天然放射现象：</a:t>
            </a:r>
            <a:endParaRPr lang="zh-CN" altLang="en-US" sz="3200" b="1" strike="noStrike" noProof="1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19" name="矩形 188418"/>
          <p:cNvSpPr/>
          <p:nvPr/>
        </p:nvSpPr>
        <p:spPr>
          <a:xfrm>
            <a:off x="971550" y="1412875"/>
            <a:ext cx="6686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物质不断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自发地</a:t>
            </a: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放射出射线的现象。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0" name="矩形 188419"/>
          <p:cNvSpPr/>
          <p:nvPr/>
        </p:nvSpPr>
        <p:spPr>
          <a:xfrm>
            <a:off x="2700338" y="2466975"/>
            <a:ext cx="4654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物质自发放射射线的性质</a:t>
            </a:r>
            <a:endParaRPr lang="zh-CN" altLang="en-US" sz="3200" b="1" strike="noStrike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1" name="矩形 188420"/>
          <p:cNvSpPr/>
          <p:nvPr/>
        </p:nvSpPr>
        <p:spPr>
          <a:xfrm>
            <a:off x="3276600" y="3690938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具体有放射性的元素</a:t>
            </a:r>
            <a:endParaRPr lang="zh-CN" altLang="en-US" sz="3200" b="1" strike="noStrike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2" name="矩形 188421"/>
          <p:cNvSpPr/>
          <p:nvPr/>
        </p:nvSpPr>
        <p:spPr>
          <a:xfrm>
            <a:off x="755650" y="2492375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放射性：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8423" name="矩形 188422"/>
          <p:cNvSpPr/>
          <p:nvPr/>
        </p:nvSpPr>
        <p:spPr>
          <a:xfrm>
            <a:off x="611188" y="36449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>
              <a:buClrTx/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放射性元素：</a:t>
            </a:r>
            <a:endParaRPr lang="zh-CN" altLang="en-US" sz="3200" b="1" strike="noStrike" noProof="1">
              <a:effectLst>
                <a:outerShdw blurRad="38100" dist="38100" dir="2700000">
                  <a:srgbClr val="000000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842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4386" name="图片 144385" descr="钡铀云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08400" cy="306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7" name="矩形 144386"/>
          <p:cNvSpPr/>
          <p:nvPr/>
        </p:nvSpPr>
        <p:spPr>
          <a:xfrm>
            <a:off x="971550" y="29448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钡铀云母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4388" name="图片 144387" descr="翠砷铜铀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88" y="0"/>
            <a:ext cx="3960812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9" name="矩形 144388"/>
          <p:cNvSpPr/>
          <p:nvPr/>
        </p:nvSpPr>
        <p:spPr>
          <a:xfrm>
            <a:off x="5486400" y="29718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翠砷铜铀矿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4390" name="图片 144389" descr="斜水钼铀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05275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91" name="矩形 144390"/>
          <p:cNvSpPr/>
          <p:nvPr/>
        </p:nvSpPr>
        <p:spPr>
          <a:xfrm>
            <a:off x="755650" y="6357938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斜水钼铀矿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4392" name="图片 144391" descr="铀钙石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4114800" cy="3138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93" name="矩形 144392"/>
          <p:cNvSpPr/>
          <p:nvPr/>
        </p:nvSpPr>
        <p:spPr>
          <a:xfrm>
            <a:off x="5562600" y="6278563"/>
            <a:ext cx="28082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CCFF33"/>
                </a:solidFill>
                <a:latin typeface="Times New Roman" panose="02020603050405020304" pitchFamily="18" charset="0"/>
              </a:rPr>
              <a:t>铀钙石矿</a:t>
            </a:r>
            <a:endParaRPr lang="zh-CN" altLang="en-US" sz="3200" b="1" dirty="0">
              <a:solidFill>
                <a:srgbClr val="CCFF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9" grpId="0"/>
      <p:bldP spid="144391" grpId="0"/>
      <p:bldP spid="144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文本占位符 183298"/>
          <p:cNvSpPr>
            <a:spLocks noGrp="1"/>
          </p:cNvSpPr>
          <p:nvPr>
            <p:ph idx="1"/>
          </p:nvPr>
        </p:nvSpPr>
        <p:spPr>
          <a:xfrm>
            <a:off x="0" y="333375"/>
            <a:ext cx="4967288" cy="6237288"/>
          </a:xfrm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sz="2800" dirty="0"/>
              <a:t>  居里夫妇受贝克勒尔发现的鼓舞，致力于提炼沥青铀矿石中的放射成分，经过不懈的努力，成功地分离出了氯化镭并发现了两种新的化学元素：钋（</a:t>
            </a:r>
            <a:r>
              <a:rPr lang="en-US" altLang="zh-CN" sz="2800" err="1"/>
              <a:t>po</a:t>
            </a:r>
            <a:r>
              <a:rPr lang="zh-CN" altLang="en-US" sz="2800" dirty="0"/>
              <a:t>）和镭（</a:t>
            </a:r>
            <a:r>
              <a:rPr lang="en-US" altLang="zh-CN" sz="2800"/>
              <a:t>lei</a:t>
            </a:r>
            <a:r>
              <a:rPr lang="zh-CN" altLang="en-US" sz="2800" dirty="0"/>
              <a:t>）。因为他们在放射性上的发现和研究，居里夫妇和亨利</a:t>
            </a:r>
            <a:r>
              <a:rPr lang="en-US" altLang="zh-CN" sz="2800">
                <a:latin typeface="Times New Roman" panose="02020603050405020304" pitchFamily="18" charset="0"/>
              </a:rPr>
              <a:t>·</a:t>
            </a:r>
            <a:r>
              <a:rPr lang="zh-CN" altLang="en-US" sz="2800" dirty="0"/>
              <a:t>贝克勒尔共同获得了</a:t>
            </a:r>
            <a:r>
              <a:rPr lang="en-US" altLang="zh-CN" sz="2800"/>
              <a:t>1903</a:t>
            </a:r>
            <a:r>
              <a:rPr lang="zh-CN" altLang="en-US" sz="2800" dirty="0"/>
              <a:t>年的诺贝尔物理学奖，居里夫人也因此成为了历史上第一个获得诺贝尔奖的女性。八年之后的</a:t>
            </a:r>
            <a:r>
              <a:rPr lang="en-US" altLang="zh-CN" sz="2800"/>
              <a:t>1911</a:t>
            </a:r>
            <a:r>
              <a:rPr lang="zh-CN" altLang="en-US" sz="2800" dirty="0"/>
              <a:t>年，居里夫人又因为成功分离了镭元素而获得诺贝尔化学奖。 </a:t>
            </a:r>
            <a:endParaRPr lang="zh-CN" altLang="en-US" sz="2800" dirty="0"/>
          </a:p>
        </p:txBody>
      </p:sp>
      <p:grpSp>
        <p:nvGrpSpPr>
          <p:cNvPr id="8194" name="组合 183301"/>
          <p:cNvGrpSpPr/>
          <p:nvPr/>
        </p:nvGrpSpPr>
        <p:grpSpPr>
          <a:xfrm>
            <a:off x="5003800" y="333375"/>
            <a:ext cx="3727450" cy="5857875"/>
            <a:chOff x="3152" y="210"/>
            <a:chExt cx="2348" cy="3690"/>
          </a:xfrm>
        </p:grpSpPr>
        <p:pic>
          <p:nvPicPr>
            <p:cNvPr id="8195" name="图片 183299" descr="u=3221164489,1845710630&amp;fm=23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52" y="210"/>
              <a:ext cx="2348" cy="3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183300"/>
            <p:cNvSpPr txBox="1"/>
            <p:nvPr/>
          </p:nvSpPr>
          <p:spPr>
            <a:xfrm>
              <a:off x="3560" y="3612"/>
              <a:ext cx="185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</a:rPr>
                <a:t>居里夫妇在实验室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文本框 116739"/>
          <p:cNvSpPr txBox="1"/>
          <p:nvPr/>
        </p:nvSpPr>
        <p:spPr>
          <a:xfrm>
            <a:off x="1403350" y="1125538"/>
            <a:ext cx="68580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放射性不是少数几种元素才有的，研究发现，原子序数大于等于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83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的所有元素，都能自发的放出射线，原子序数小于83的元素，有的也具有放射性．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218" name="图片 116740" descr="放大了1000倍的铀矿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3141663"/>
            <a:ext cx="3195637" cy="3200400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文本框 116741"/>
          <p:cNvSpPr txBox="1"/>
          <p:nvPr/>
        </p:nvSpPr>
        <p:spPr>
          <a:xfrm>
            <a:off x="4067175" y="5445125"/>
            <a:ext cx="3276600" cy="4953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放大了1000倍的铀矿石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9220" name="组合 116742"/>
          <p:cNvGrpSpPr/>
          <p:nvPr/>
        </p:nvGrpSpPr>
        <p:grpSpPr>
          <a:xfrm>
            <a:off x="468313" y="620713"/>
            <a:ext cx="7010400" cy="466725"/>
            <a:chOff x="816" y="288"/>
            <a:chExt cx="4416" cy="294"/>
          </a:xfrm>
        </p:grpSpPr>
        <p:sp>
          <p:nvSpPr>
            <p:cNvPr id="116744" name="文本框 116743"/>
            <p:cNvSpPr txBox="1"/>
            <p:nvPr/>
          </p:nvSpPr>
          <p:spPr>
            <a:xfrm>
              <a:off x="816" y="288"/>
              <a:ext cx="1968" cy="29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天然放射现象</a:t>
              </a:r>
              <a:endParaRPr lang="zh-CN" altLang="en-US" b="1" noProof="1" dirty="0"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222" name="直接连接符 116744"/>
            <p:cNvSpPr/>
            <p:nvPr/>
          </p:nvSpPr>
          <p:spPr>
            <a:xfrm>
              <a:off x="2784" y="432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advClick="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18986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4610" y="892175"/>
            <a:ext cx="871728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在放射性现象中放出的射线是什么东西呢？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它们除了能穿透黑纸使照相底片感光的性质以外，还有些什么性质呢？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 b="1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009775" y="4771390"/>
            <a:ext cx="9842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610" y="2646045"/>
            <a:ext cx="91674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这些射线带不带电呢？怎样判断射线是否带电？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62818"/>
          <p:cNvSpPr/>
          <p:nvPr/>
        </p:nvSpPr>
        <p:spPr>
          <a:xfrm>
            <a:off x="611188" y="189865"/>
            <a:ext cx="50403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二、射线到底是什么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4610" y="892175"/>
            <a:ext cx="87172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这些射线带不带电呢？怎样判断射线是否带电？</a:t>
            </a:r>
            <a:endParaRPr lang="zh-CN" altLang="en-US" sz="3200" b="1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009775" y="4771390"/>
            <a:ext cx="98425" cy="762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5" name="" r:id="rId2" imgW="8280400" imgH="5832475"/>
        </mc:Choice>
        <mc:Fallback>
          <p:control name="" r:id="rId2" imgW="8280400" imgH="5832475">
            <p:pic>
              <p:nvPicPr>
                <p:cNvPr id="0" name="Host Control  102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45" y="739775"/>
                  <a:ext cx="8280400" cy="58324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">
      <a:dk1>
        <a:srgbClr val="F8F8F8"/>
      </a:dk1>
      <a:lt1>
        <a:srgbClr val="000000"/>
      </a:lt1>
      <a:dk2>
        <a:srgbClr val="FFFFFF"/>
      </a:dk2>
      <a:lt2>
        <a:srgbClr val="808080"/>
      </a:lt2>
      <a:accent1>
        <a:srgbClr val="6699FF"/>
      </a:accent1>
      <a:accent2>
        <a:srgbClr val="9933FF"/>
      </a:accent2>
      <a:accent3>
        <a:srgbClr val="AAAAAA"/>
      </a:accent3>
      <a:accent4>
        <a:srgbClr val="D6D6D6"/>
      </a:accent4>
      <a:accent5>
        <a:srgbClr val="B9CAFF"/>
      </a:accent5>
      <a:accent6>
        <a:srgbClr val="892DE5"/>
      </a:accent6>
      <a:hlink>
        <a:srgbClr val="00FFFF"/>
      </a:hlink>
      <a:folHlink>
        <a:srgbClr val="0099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6D6D6"/>
        </a:accent4>
        <a:accent5>
          <a:srgbClr val="B9CAFF"/>
        </a:accent5>
        <a:accent6>
          <a:srgbClr val="892DE5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7"/>
        </a:accent4>
        <a:accent5>
          <a:srgbClr val="B9E2FF"/>
        </a:accent5>
        <a:accent6>
          <a:srgbClr val="E55BE5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6C6C6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6D6D6"/>
        </a:accent4>
        <a:accent5>
          <a:srgbClr val="E2CAAA"/>
        </a:accent5>
        <a:accent6>
          <a:srgbClr val="895B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6D6D6"/>
        </a:accent4>
        <a:accent5>
          <a:srgbClr val="FFB9AA"/>
        </a:accent5>
        <a:accent6>
          <a:srgbClr val="E53AE5"/>
        </a:accent6>
        <a:hlink>
          <a:srgbClr val="FF0066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6D6D6"/>
        </a:accent4>
        <a:accent5>
          <a:srgbClr val="FFB3E0"/>
        </a:accent5>
        <a:accent6>
          <a:srgbClr val="E582A3"/>
        </a:accent6>
        <a:hlink>
          <a:srgbClr val="FF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on Frame">
  <a:themeElements>
    <a:clrScheme name="">
      <a:dk1>
        <a:srgbClr val="F8F8F8"/>
      </a:dk1>
      <a:lt1>
        <a:srgbClr val="000000"/>
      </a:lt1>
      <a:dk2>
        <a:srgbClr val="FFFFFF"/>
      </a:dk2>
      <a:lt2>
        <a:srgbClr val="808080"/>
      </a:lt2>
      <a:accent1>
        <a:srgbClr val="6699FF"/>
      </a:accent1>
      <a:accent2>
        <a:srgbClr val="9933FF"/>
      </a:accent2>
      <a:accent3>
        <a:srgbClr val="AAAAAA"/>
      </a:accent3>
      <a:accent4>
        <a:srgbClr val="D6D6D6"/>
      </a:accent4>
      <a:accent5>
        <a:srgbClr val="B9CAFF"/>
      </a:accent5>
      <a:accent6>
        <a:srgbClr val="892DE5"/>
      </a:accent6>
      <a:hlink>
        <a:srgbClr val="00FFFF"/>
      </a:hlink>
      <a:folHlink>
        <a:srgbClr val="0099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6D6D6"/>
        </a:accent4>
        <a:accent5>
          <a:srgbClr val="B9CAFF"/>
        </a:accent5>
        <a:accent6>
          <a:srgbClr val="892DE5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7"/>
        </a:accent4>
        <a:accent5>
          <a:srgbClr val="B9E2FF"/>
        </a:accent5>
        <a:accent6>
          <a:srgbClr val="E55BE5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6C6C6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6D6D6"/>
        </a:accent4>
        <a:accent5>
          <a:srgbClr val="E2CAAA"/>
        </a:accent5>
        <a:accent6>
          <a:srgbClr val="895B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6D6D6"/>
        </a:accent4>
        <a:accent5>
          <a:srgbClr val="FFB9AA"/>
        </a:accent5>
        <a:accent6>
          <a:srgbClr val="E53AE5"/>
        </a:accent6>
        <a:hlink>
          <a:srgbClr val="FF0066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0000"/>
        </a:lt1>
        <a:dk2>
          <a:srgbClr val="FFFFFF"/>
        </a:dk2>
        <a:lt2>
          <a:srgbClr val="808080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6D6D6"/>
        </a:accent4>
        <a:accent5>
          <a:srgbClr val="FFB3E0"/>
        </a:accent5>
        <a:accent6>
          <a:srgbClr val="E582A3"/>
        </a:accent6>
        <a:hlink>
          <a:srgbClr val="FF99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Designs\Neon Frame.pot</Template>
  <TotalTime>0</TotalTime>
  <Words>2284</Words>
  <Application>WPS 演示</Application>
  <PresentationFormat>在屏幕上显示</PresentationFormat>
  <Paragraphs>298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24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Tahoma</vt:lpstr>
      <vt:lpstr>楷体_GB2312</vt:lpstr>
      <vt:lpstr>华文细黑</vt:lpstr>
      <vt:lpstr>新宋体</vt:lpstr>
      <vt:lpstr>微软雅黑</vt:lpstr>
      <vt:lpstr>Arial Unicode MS</vt:lpstr>
      <vt:lpstr>Calibri</vt:lpstr>
      <vt:lpstr>黑体</vt:lpstr>
      <vt:lpstr>Neon Frame</vt:lpstr>
      <vt:lpstr>1_Neon Frame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第一节 原子核的组成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α射线</vt:lpstr>
      <vt:lpstr>β射线</vt:lpstr>
      <vt:lpstr>γ射线</vt:lpstr>
      <vt:lpstr>PowerPoint 演示文稿</vt:lpstr>
      <vt:lpstr>三、原子核的组成</vt:lpstr>
      <vt:lpstr>（1）质子的发现</vt:lpstr>
      <vt:lpstr>PowerPoint 演示文稿</vt:lpstr>
      <vt:lpstr>（2）中子的发现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keywords> </cp:keywords>
  <dc:description> </dc:description>
  <dc:subject> </dc:subject>
  <cp:category> </cp:category>
  <cp:lastModifiedBy>小雪花</cp:lastModifiedBy>
  <cp:revision>24</cp:revision>
  <dcterms:created xsi:type="dcterms:W3CDTF">2003-03-12T05:33:00Z</dcterms:created>
  <dcterms:modified xsi:type="dcterms:W3CDTF">2018-06-22T03:11:39Z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