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2050" name="标题 2049"/>
          <p:cNvSpPr>
            <a:spLocks noGrp="1"/>
          </p:cNvSpPr>
          <p:nvPr>
            <p:ph type="ctrTitle"/>
          </p:nvPr>
        </p:nvSpPr>
        <p:spPr>
          <a:xfrm>
            <a:off x="682625" y="2924175"/>
            <a:ext cx="7772400" cy="1009650"/>
          </a:xfrm>
          <a:prstGeom prst="rect">
            <a:avLst/>
          </a:prstGeom>
          <a:noFill/>
          <a:ln w="9525">
            <a:noFill/>
          </a:ln>
        </p:spPr>
        <p:txBody>
          <a:bodyPr anchor="ctr"/>
          <a:lstStyle>
            <a:lvl1pPr lvl="0" algn="ctr">
              <a:defRPr sz="4000" b="1"/>
            </a:lvl1pPr>
          </a:lstStyle>
          <a:p>
            <a:pPr lvl="0"/>
            <a:r>
              <a:rPr lang="zh-CN" altLang="en-US"/>
              <a:t>单击此处编辑母版标题样式</a:t>
            </a:r>
            <a:endParaRPr lang="zh-CN" altLang="en-US"/>
          </a:p>
        </p:txBody>
      </p:sp>
      <p:sp>
        <p:nvSpPr>
          <p:cNvPr id="2051" name="副标题 2050"/>
          <p:cNvSpPr>
            <a:spLocks noGrp="1"/>
          </p:cNvSpPr>
          <p:nvPr>
            <p:ph type="subTitle" idx="1"/>
          </p:nvPr>
        </p:nvSpPr>
        <p:spPr>
          <a:xfrm>
            <a:off x="1371600" y="4076700"/>
            <a:ext cx="6400800" cy="936625"/>
          </a:xfrm>
          <a:prstGeom prst="rect">
            <a:avLst/>
          </a:prstGeom>
          <a:solidFill>
            <a:schemeClr val="bg1">
              <a:alpha val="39999"/>
            </a:schemeClr>
          </a:solidFill>
          <a:ln w="9525">
            <a:noFill/>
          </a:ln>
        </p:spPr>
        <p:txBody>
          <a:bodyPr lIns="90170" tIns="46990" rIns="90170" bIns="46990" anchor="t"/>
          <a:lstStyle>
            <a:lvl1pPr marL="0" lvl="0" indent="0" algn="ctr">
              <a:buNone/>
              <a:defRPr sz="2800"/>
            </a:lvl1pPr>
            <a:lvl2pPr marL="457200" lvl="1" indent="0" algn="ctr">
              <a:buNone/>
              <a:defRPr sz="2000"/>
            </a:lvl2pPr>
            <a:lvl3pPr marL="914400" lvl="2" indent="0" algn="ctr">
              <a:buNone/>
              <a:defRPr sz="2000"/>
            </a:lvl3pPr>
            <a:lvl4pPr marL="1371600" lvl="3" indent="0" algn="ctr">
              <a:buNone/>
              <a:defRPr sz="2000"/>
            </a:lvl4pPr>
            <a:lvl5pPr marL="1828800" lvl="4" indent="0" algn="ctr">
              <a:buNone/>
              <a:defRPr sz="2000"/>
            </a:lvl5pPr>
          </a:lstStyle>
          <a:p>
            <a:pPr lvl="0"/>
            <a:r>
              <a:rPr lang="zh-CN" altLang="en-US"/>
              <a:t>单击此处编辑母版副标题样式</a:t>
            </a:r>
            <a:endParaRPr lang="zh-CN" altLang="en-US"/>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29150" y="4076700"/>
            <a:ext cx="38862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p:txStyles>
    <p:titleStyle>
      <a:lvl1pPr marL="0" lvl="0" indent="0" algn="l" defTabSz="914400" eaLnBrk="0" fontAlgn="base" latinLnBrk="0" hangingPunct="0">
        <a:lnSpc>
          <a:spcPct val="100000"/>
        </a:lnSpc>
        <a:spcBef>
          <a:spcPct val="0"/>
        </a:spcBef>
        <a:spcAft>
          <a:spcPct val="0"/>
        </a:spcAft>
        <a:buNone/>
        <a:defRPr sz="3200" b="0" i="0" u="none" kern="1200" baseline="0">
          <a:solidFill>
            <a:srgbClr val="008000"/>
          </a:solidFill>
          <a:latin typeface="+mj-lt"/>
          <a:ea typeface="+mj-ea"/>
          <a:cs typeface="+mj-cs"/>
          <a:sym typeface="MS PGothic" panose="020B0600070205080204" charset="-128"/>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rgbClr val="008000"/>
          </a:solidFill>
          <a:latin typeface="+mn-lt"/>
          <a:ea typeface="+mn-ea"/>
          <a:cs typeface="+mn-cs"/>
          <a:sym typeface="MS PGothic" panose="020B0600070205080204" charset="-128"/>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rgbClr val="008000"/>
          </a:solidFill>
          <a:latin typeface="+mn-lt"/>
          <a:ea typeface="+mn-ea"/>
          <a:cs typeface="+mn-cs"/>
          <a:sym typeface="MS PGothic" panose="020B0600070205080204" charset="-128"/>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rgbClr val="008000"/>
          </a:solidFill>
          <a:latin typeface="+mn-lt"/>
          <a:ea typeface="+mn-ea"/>
          <a:cs typeface="+mn-cs"/>
          <a:sym typeface="MS PGothic" panose="020B0600070205080204" charset="-128"/>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600" b="0" i="0" u="none" kern="1200" baseline="0">
          <a:solidFill>
            <a:srgbClr val="008000"/>
          </a:solidFill>
          <a:latin typeface="+mn-lt"/>
          <a:ea typeface="+mn-ea"/>
          <a:cs typeface="+mn-cs"/>
          <a:sym typeface="MS PGothic" panose="020B0600070205080204" charset="-128"/>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600" b="0" i="0" u="none" kern="1200" baseline="0">
          <a:solidFill>
            <a:srgbClr val="008000"/>
          </a:solidFill>
          <a:latin typeface="+mn-lt"/>
          <a:ea typeface="+mn-ea"/>
          <a:cs typeface="+mn-cs"/>
          <a:sym typeface="MS PGothic" panose="020B0600070205080204" charset="-128"/>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1600" b="0" i="0" u="none" kern="1200" baseline="0">
          <a:solidFill>
            <a:srgbClr val="008000"/>
          </a:solidFill>
          <a:latin typeface="+mn-lt"/>
          <a:ea typeface="+mn-ea"/>
          <a:cs typeface="+mn-cs"/>
          <a:sym typeface="MS PGothic" panose="020B0600070205080204" charset="-128"/>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1600" b="0" i="0" u="none" kern="1200" baseline="0">
          <a:solidFill>
            <a:srgbClr val="008000"/>
          </a:solidFill>
          <a:latin typeface="+mn-lt"/>
          <a:ea typeface="+mn-ea"/>
          <a:cs typeface="+mn-cs"/>
          <a:sym typeface="MS PGothic" panose="020B0600070205080204" charset="-128"/>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1600" b="0" i="0" u="none" kern="1200" baseline="0">
          <a:solidFill>
            <a:srgbClr val="008000"/>
          </a:solidFill>
          <a:latin typeface="+mn-lt"/>
          <a:ea typeface="+mn-ea"/>
          <a:cs typeface="+mn-cs"/>
          <a:sym typeface="MS PGothic" panose="020B0600070205080204" charset="-128"/>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1600" b="0" i="0" u="none" kern="1200" baseline="0">
          <a:solidFill>
            <a:srgbClr val="008000"/>
          </a:solidFill>
          <a:latin typeface="+mn-lt"/>
          <a:ea typeface="+mn-ea"/>
          <a:cs typeface="+mn-cs"/>
          <a:sym typeface="MS PGothic" panose="020B0600070205080204" charset="-128"/>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16.emf"/><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7.wmf"/><Relationship Id="rId1"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8.emf"/><Relationship Id="rId1"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ctrTitle"/>
          </p:nvPr>
        </p:nvSpPr>
        <p:spPr>
          <a:ln/>
        </p:spPr>
        <p:txBody>
          <a:bodyPr anchor="ctr"/>
          <a:p>
            <a:pPr defTabSz="914400"/>
            <a:r>
              <a:rPr lang="zh-CN" altLang="en-US" kern="1200" baseline="0" dirty="0">
                <a:solidFill>
                  <a:schemeClr val="tx1"/>
                </a:solidFill>
                <a:latin typeface="Calibri" panose="020F0502020204030204" pitchFamily="2" charset="0"/>
                <a:ea typeface="微软雅黑" panose="020B0503020204020204" pitchFamily="2" charset="-122"/>
                <a:sym typeface="MS PGothic" panose="020B0600070205080204" charset="-128"/>
              </a:rPr>
              <a:t>第五章 生物的进化</a:t>
            </a:r>
            <a:endParaRPr lang="zh-CN" altLang="en-US" kern="1200" baseline="0" dirty="0">
              <a:solidFill>
                <a:schemeClr val="tx1"/>
              </a:solidFill>
              <a:latin typeface="Calibri" panose="020F0502020204030204" pitchFamily="2" charset="0"/>
              <a:ea typeface="微软雅黑" panose="020B0503020204020204" pitchFamily="2" charset="-122"/>
              <a:sym typeface="MS PGothic" panose="020B0600070205080204" charset="-128"/>
            </a:endParaRPr>
          </a:p>
        </p:txBody>
      </p:sp>
      <p:sp>
        <p:nvSpPr>
          <p:cNvPr id="4099" name="副标题 4098"/>
          <p:cNvSpPr>
            <a:spLocks noGrp="1"/>
          </p:cNvSpPr>
          <p:nvPr>
            <p:ph type="subTitle" idx="1"/>
          </p:nvPr>
        </p:nvSpPr>
        <p:spPr>
          <a:xfrm>
            <a:off x="1371600" y="4076700"/>
            <a:ext cx="6399213" cy="936625"/>
          </a:xfrm>
          <a:ln/>
        </p:spPr>
        <p:txBody>
          <a:bodyPr lIns="90170" tIns="46990" rIns="90170" bIns="46990" anchor="t"/>
          <a:p>
            <a:pPr defTabSz="0">
              <a:lnSpc>
                <a:spcPct val="80000"/>
              </a:lnSpc>
            </a:pPr>
            <a:r>
              <a:rPr lang="zh-CN" altLang="en-US" sz="3200" kern="1200" baseline="0" dirty="0">
                <a:solidFill>
                  <a:schemeClr val="tx1"/>
                </a:solidFill>
                <a:latin typeface="Calibri" panose="020F0502020204030204" pitchFamily="2" charset="0"/>
                <a:ea typeface="微软雅黑" panose="020B0503020204020204" pitchFamily="2" charset="-122"/>
                <a:sym typeface="MS PGothic" panose="020B0600070205080204" charset="-128"/>
              </a:rPr>
              <a:t>第一节：生物进化理论的发展</a:t>
            </a:r>
            <a:br>
              <a:rPr lang="zh-CN" altLang="en-US" sz="3200" kern="1200" baseline="0" dirty="0">
                <a:solidFill>
                  <a:schemeClr val="tx1"/>
                </a:solidFill>
                <a:latin typeface="Calibri" panose="020F0502020204030204" pitchFamily="2" charset="0"/>
                <a:ea typeface="微软雅黑" panose="020B0503020204020204" pitchFamily="2" charset="-122"/>
                <a:sym typeface="MS PGothic" panose="020B0600070205080204" charset="-128"/>
              </a:rPr>
            </a:br>
            <a:r>
              <a:rPr lang="zh-CN" altLang="en-US" sz="3200" kern="1200" baseline="0" dirty="0">
                <a:solidFill>
                  <a:schemeClr val="tx1"/>
                </a:solidFill>
                <a:latin typeface="Calibri" panose="020F0502020204030204" pitchFamily="2" charset="0"/>
                <a:ea typeface="微软雅黑" panose="020B0503020204020204" pitchFamily="2" charset="-122"/>
                <a:sym typeface="MS PGothic" panose="020B0600070205080204" charset="-128"/>
              </a:rPr>
              <a:t>（现代达尔文主义）</a:t>
            </a:r>
            <a:endParaRPr lang="zh-CN" altLang="en-US" sz="3200" kern="1200" baseline="0" dirty="0">
              <a:solidFill>
                <a:schemeClr val="tx1"/>
              </a:solidFill>
              <a:latin typeface="Calibri" panose="020F0502020204030204" pitchFamily="2" charset="0"/>
              <a:ea typeface="微软雅黑" panose="020B0503020204020204" pitchFamily="2" charset="-122"/>
              <a:sym typeface="MS PGothic" panose="020B060007020508020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a:ln/>
        </p:spPr>
        <p:txBody>
          <a:bodyPr anchor="ctr"/>
          <a:p>
            <a:pPr algn="ctr"/>
            <a:r>
              <a:rPr lang="zh-CN" altLang="en-US" dirty="0"/>
              <a:t>课堂练习</a:t>
            </a:r>
            <a:endParaRPr lang="zh-CN" altLang="en-US" dirty="0"/>
          </a:p>
        </p:txBody>
      </p:sp>
      <p:sp>
        <p:nvSpPr>
          <p:cNvPr id="13315" name="文本占位符 13314"/>
          <p:cNvSpPr>
            <a:spLocks noGrp="1"/>
          </p:cNvSpPr>
          <p:nvPr>
            <p:ph type="body" idx="1"/>
          </p:nvPr>
        </p:nvSpPr>
        <p:spPr>
          <a:ln/>
        </p:spPr>
        <p:txBody>
          <a:bodyPr/>
          <a:p>
            <a:pPr>
              <a:buNone/>
            </a:pPr>
            <a:r>
              <a:rPr lang="zh-CN" altLang="en-US" dirty="0">
                <a:solidFill>
                  <a:schemeClr val="tx1"/>
                </a:solidFill>
              </a:rPr>
              <a:t>例1：用达尔文的自然选择学说，来判断下列叙述中正确的是：</a:t>
            </a:r>
            <a:endParaRPr lang="zh-CN" altLang="en-US" dirty="0">
              <a:solidFill>
                <a:schemeClr val="tx1"/>
              </a:solidFill>
            </a:endParaRPr>
          </a:p>
          <a:p>
            <a:pPr>
              <a:buNone/>
            </a:pPr>
            <a:r>
              <a:rPr lang="zh-CN" altLang="en-US" dirty="0">
                <a:solidFill>
                  <a:schemeClr val="tx1"/>
                </a:solidFill>
              </a:rPr>
              <a:t>A、野兔的保护色和鹰锐利的目光是它们相互</a:t>
            </a:r>
            <a:r>
              <a:rPr lang="zh-CN" altLang="en-US" dirty="0">
                <a:solidFill>
                  <a:srgbClr val="FF0066"/>
                </a:solidFill>
              </a:rPr>
              <a:t>选择</a:t>
            </a:r>
            <a:r>
              <a:rPr lang="zh-CN" altLang="en-US" dirty="0">
                <a:solidFill>
                  <a:schemeClr val="tx1"/>
                </a:solidFill>
              </a:rPr>
              <a:t>的结果</a:t>
            </a:r>
            <a:endParaRPr lang="zh-CN" altLang="en-US" dirty="0">
              <a:solidFill>
                <a:schemeClr val="tx1"/>
              </a:solidFill>
            </a:endParaRPr>
          </a:p>
          <a:p>
            <a:pPr>
              <a:buNone/>
            </a:pPr>
            <a:r>
              <a:rPr lang="zh-CN" altLang="en-US" dirty="0">
                <a:solidFill>
                  <a:schemeClr val="tx1"/>
                </a:solidFill>
              </a:rPr>
              <a:t>B、长颈鹿经常努力伸长颈和前肢去吃高处的树叶，因此颈和前肢变得很长</a:t>
            </a:r>
            <a:endParaRPr lang="zh-CN" altLang="en-US" dirty="0">
              <a:solidFill>
                <a:schemeClr val="tx1"/>
              </a:solidFill>
            </a:endParaRPr>
          </a:p>
          <a:p>
            <a:pPr>
              <a:buNone/>
            </a:pPr>
            <a:r>
              <a:rPr lang="zh-CN" altLang="en-US" dirty="0">
                <a:solidFill>
                  <a:schemeClr val="tx1"/>
                </a:solidFill>
              </a:rPr>
              <a:t>C、桦尺蛾工业黑化现象是因为受煤烟污染而被熏黑的</a:t>
            </a:r>
            <a:endParaRPr lang="zh-CN" altLang="en-US" dirty="0">
              <a:solidFill>
                <a:schemeClr val="tx1"/>
              </a:solidFill>
            </a:endParaRPr>
          </a:p>
          <a:p>
            <a:pPr>
              <a:buNone/>
            </a:pPr>
            <a:r>
              <a:rPr lang="zh-CN" altLang="en-US" dirty="0">
                <a:solidFill>
                  <a:schemeClr val="tx1"/>
                </a:solidFill>
              </a:rPr>
              <a:t>D、北极熊为了适应冰天雪地的环境，所以它们都定向地产生了白色的变异。</a:t>
            </a:r>
            <a:endParaRPr lang="zh-CN" alt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a:ln/>
        </p:spPr>
        <p:txBody>
          <a:bodyPr anchor="ctr"/>
          <a:p>
            <a:r>
              <a:rPr lang="zh-CN" altLang="en-US" sz="3600">
                <a:solidFill>
                  <a:schemeClr val="tx1"/>
                </a:solidFill>
                <a:latin typeface="微软雅黑" panose="020B0503020204020204" pitchFamily="2" charset="-122"/>
              </a:rPr>
              <a:t>达尔文以后进化理论的发展</a:t>
            </a:r>
            <a:endParaRPr lang="zh-CN" altLang="en-US" sz="3600">
              <a:solidFill>
                <a:schemeClr val="tx1"/>
              </a:solidFill>
              <a:latin typeface="微软雅黑" panose="020B0503020204020204" pitchFamily="2" charset="-122"/>
            </a:endParaRPr>
          </a:p>
        </p:txBody>
      </p:sp>
      <p:sp>
        <p:nvSpPr>
          <p:cNvPr id="14339" name="文本占位符 14338"/>
          <p:cNvSpPr>
            <a:spLocks noGrp="1"/>
          </p:cNvSpPr>
          <p:nvPr>
            <p:ph type="body" idx="1"/>
          </p:nvPr>
        </p:nvSpPr>
        <p:spPr>
          <a:ln/>
        </p:spPr>
        <p:txBody>
          <a:bodyPr/>
          <a:p>
            <a:r>
              <a:rPr lang="zh-CN" altLang="en-US" sz="2800" b="1">
                <a:solidFill>
                  <a:srgbClr val="3333FF"/>
                </a:solidFill>
                <a:ea typeface="黑体" panose="02010609060101010101" pitchFamily="2" charset="-122"/>
              </a:rPr>
              <a:t>认清</a:t>
            </a:r>
            <a:r>
              <a:rPr lang="zh-CN" altLang="en-US" sz="2800" b="1">
                <a:solidFill>
                  <a:srgbClr val="FF3300"/>
                </a:solidFill>
                <a:ea typeface="黑体" panose="02010609060101010101" pitchFamily="2" charset="-122"/>
              </a:rPr>
              <a:t>遗传变异的本质</a:t>
            </a:r>
            <a:r>
              <a:rPr lang="zh-CN" altLang="en-US" sz="2800" b="1">
                <a:solidFill>
                  <a:schemeClr val="tx1"/>
                </a:solidFill>
                <a:ea typeface="黑体" panose="02010609060101010101" pitchFamily="2" charset="-122"/>
              </a:rPr>
              <a:t>（性状水平    基因水平 ）</a:t>
            </a:r>
            <a:r>
              <a:rPr lang="zh-CN" altLang="en-US" sz="2800" b="1">
                <a:solidFill>
                  <a:srgbClr val="3333FF"/>
                </a:solidFill>
                <a:ea typeface="黑体" panose="02010609060101010101" pitchFamily="2" charset="-122"/>
              </a:rPr>
              <a:t>，摒弃获得性遗传</a:t>
            </a:r>
            <a:endParaRPr lang="zh-CN" altLang="en-US" sz="2800" b="1">
              <a:solidFill>
                <a:srgbClr val="3333FF"/>
              </a:solidFill>
              <a:ea typeface="黑体" panose="02010609060101010101" pitchFamily="2" charset="-122"/>
            </a:endParaRPr>
          </a:p>
          <a:p>
            <a:r>
              <a:rPr lang="zh-CN" altLang="en-US" sz="2800" b="1">
                <a:solidFill>
                  <a:srgbClr val="3333FF"/>
                </a:solidFill>
                <a:ea typeface="黑体" panose="02010609060101010101" pitchFamily="2" charset="-122"/>
              </a:rPr>
              <a:t>以</a:t>
            </a:r>
            <a:r>
              <a:rPr lang="zh-CN" altLang="en-US" sz="2800" b="1">
                <a:solidFill>
                  <a:srgbClr val="FF3300"/>
                </a:solidFill>
                <a:ea typeface="黑体" panose="02010609060101010101" pitchFamily="2" charset="-122"/>
              </a:rPr>
              <a:t>种群</a:t>
            </a:r>
            <a:r>
              <a:rPr lang="zh-CN" altLang="en-US" sz="2800" b="1">
                <a:solidFill>
                  <a:srgbClr val="3333FF"/>
                </a:solidFill>
                <a:ea typeface="黑体" panose="02010609060101010101" pitchFamily="2" charset="-122"/>
              </a:rPr>
              <a:t>为生物进化的单位</a:t>
            </a:r>
            <a:endParaRPr lang="zh-CN" altLang="en-US" sz="2800" b="1">
              <a:solidFill>
                <a:srgbClr val="3333FF"/>
              </a:solidFill>
              <a:ea typeface="黑体" panose="02010609060101010101" pitchFamily="2" charset="-122"/>
            </a:endParaRPr>
          </a:p>
          <a:p>
            <a:r>
              <a:rPr lang="zh-CN" altLang="en-US" sz="2800" b="1">
                <a:solidFill>
                  <a:srgbClr val="3333FF"/>
                </a:solidFill>
                <a:ea typeface="黑体" panose="02010609060101010101" pitchFamily="2" charset="-122"/>
              </a:rPr>
              <a:t>形成以</a:t>
            </a:r>
            <a:r>
              <a:rPr lang="zh-CN" altLang="en-US" sz="2800" b="1">
                <a:solidFill>
                  <a:srgbClr val="FF3300"/>
                </a:solidFill>
                <a:ea typeface="黑体" panose="02010609060101010101" pitchFamily="2" charset="-122"/>
              </a:rPr>
              <a:t>自然选择为核心</a:t>
            </a:r>
            <a:r>
              <a:rPr lang="zh-CN" altLang="en-US" sz="2800" b="1">
                <a:solidFill>
                  <a:srgbClr val="3333FF"/>
                </a:solidFill>
                <a:ea typeface="黑体" panose="02010609060101010101" pitchFamily="2" charset="-122"/>
              </a:rPr>
              <a:t>的现代生物进化理论</a:t>
            </a:r>
            <a:endParaRPr lang="zh-CN" altLang="en-US" sz="2800" b="1">
              <a:solidFill>
                <a:srgbClr val="3333FF"/>
              </a:solidFill>
              <a:ea typeface="黑体" panose="02010609060101010101" pitchFamily="2" charset="-122"/>
            </a:endParaRPr>
          </a:p>
          <a:p>
            <a:endParaRPr lang="zh-CN" altLang="en-US" sz="2800" b="1">
              <a:solidFill>
                <a:srgbClr val="3333FF"/>
              </a:solidFill>
              <a:ea typeface="黑体" panose="02010609060101010101" pitchFamily="2" charset="-122"/>
            </a:endParaRPr>
          </a:p>
        </p:txBody>
      </p:sp>
      <p:sp>
        <p:nvSpPr>
          <p:cNvPr id="14340" name="文本框 14339"/>
          <p:cNvSpPr txBox="1"/>
          <p:nvPr/>
        </p:nvSpPr>
        <p:spPr>
          <a:xfrm>
            <a:off x="1619250" y="4076700"/>
            <a:ext cx="7035800" cy="609600"/>
          </a:xfrm>
          <a:prstGeom prst="rect">
            <a:avLst/>
          </a:prstGeom>
          <a:noFill/>
          <a:ln w="9525">
            <a:noFill/>
          </a:ln>
        </p:spPr>
        <p:txBody>
          <a:bodyPr vert="horz" wrap="square" lIns="0" tIns="0" rIns="0" bIns="0" anchor="t">
            <a:spAutoFit/>
          </a:bodyPr>
          <a:p>
            <a:pPr algn="ctr">
              <a:spcBef>
                <a:spcPct val="50000"/>
              </a:spcBef>
              <a:buClrTx/>
            </a:pPr>
            <a:r>
              <a:rPr lang="zh-CN" altLang="en-US" sz="4000" b="1">
                <a:solidFill>
                  <a:srgbClr val="000000"/>
                </a:solidFill>
                <a:latin typeface="经典舒同体简" pitchFamily="1" charset="-122"/>
                <a:ea typeface="经典舒同体简" pitchFamily="1" charset="-122"/>
              </a:rPr>
              <a:t>现代生物进化理论的由来</a:t>
            </a:r>
            <a:endParaRPr lang="zh-CN" altLang="en-US" sz="4000" b="1">
              <a:solidFill>
                <a:srgbClr val="000000"/>
              </a:solidFill>
              <a:latin typeface="经典舒同体简" pitchFamily="1" charset="-122"/>
              <a:ea typeface="经典舒同体简"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Abs val="0"/>
                                  </p:iterate>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a:ln/>
        </p:spPr>
        <p:txBody>
          <a:bodyPr anchor="ctr"/>
          <a:p>
            <a:r>
              <a:rPr lang="zh-CN" altLang="en-US" sz="3600">
                <a:solidFill>
                  <a:schemeClr val="tx1"/>
                </a:solidFill>
                <a:ea typeface="黑体" panose="02010609060101010101" pitchFamily="2" charset="-122"/>
              </a:rPr>
              <a:t>现代生物进化理论的主要内容</a:t>
            </a:r>
            <a:endParaRPr lang="zh-CN" altLang="en-US" sz="3600">
              <a:solidFill>
                <a:schemeClr val="tx1"/>
              </a:solidFill>
              <a:ea typeface="黑体" panose="02010609060101010101" pitchFamily="2" charset="-122"/>
            </a:endParaRPr>
          </a:p>
        </p:txBody>
      </p:sp>
      <p:sp>
        <p:nvSpPr>
          <p:cNvPr id="15363" name="文本占位符 15362"/>
          <p:cNvSpPr>
            <a:spLocks noGrp="1"/>
          </p:cNvSpPr>
          <p:nvPr>
            <p:ph type="body" idx="1"/>
          </p:nvPr>
        </p:nvSpPr>
        <p:spPr>
          <a:ln/>
        </p:spPr>
        <p:txBody>
          <a:bodyPr/>
          <a:p>
            <a:pPr eaLnBrk="1" hangingPunct="1">
              <a:buAutoNum type="arabicPeriod"/>
            </a:pPr>
            <a:r>
              <a:rPr lang="zh-CN" altLang="en-US" sz="3200" dirty="0">
                <a:solidFill>
                  <a:schemeClr val="tx1"/>
                </a:solidFill>
                <a:ea typeface="黑体" panose="02010609060101010101" pitchFamily="2" charset="-122"/>
              </a:rPr>
              <a:t>种群是生物进化的基本单位</a:t>
            </a:r>
            <a:endParaRPr lang="zh-CN" altLang="en-US" sz="3200" dirty="0">
              <a:solidFill>
                <a:schemeClr val="tx1"/>
              </a:solidFill>
              <a:ea typeface="黑体" panose="02010609060101010101" pitchFamily="2" charset="-122"/>
            </a:endParaRPr>
          </a:p>
          <a:p>
            <a:pPr eaLnBrk="1" hangingPunct="1">
              <a:buAutoNum type="arabicPeriod"/>
            </a:pPr>
            <a:r>
              <a:rPr lang="zh-CN" altLang="en-US" sz="3200" dirty="0">
                <a:solidFill>
                  <a:schemeClr val="tx1"/>
                </a:solidFill>
                <a:ea typeface="黑体" panose="02010609060101010101" pitchFamily="2" charset="-122"/>
              </a:rPr>
              <a:t>突变和基因重组产生进化的原材料</a:t>
            </a:r>
            <a:endParaRPr lang="zh-CN" altLang="en-US" sz="3200" dirty="0">
              <a:solidFill>
                <a:schemeClr val="tx1"/>
              </a:solidFill>
              <a:ea typeface="黑体" panose="02010609060101010101" pitchFamily="2" charset="-122"/>
            </a:endParaRPr>
          </a:p>
          <a:p>
            <a:pPr eaLnBrk="1" hangingPunct="1">
              <a:buAutoNum type="arabicPeriod"/>
            </a:pPr>
            <a:r>
              <a:rPr lang="zh-CN" altLang="en-US" sz="3200" i="1" dirty="0">
                <a:solidFill>
                  <a:schemeClr val="hlink"/>
                </a:solidFill>
                <a:ea typeface="黑体" panose="02010609060101010101" pitchFamily="2" charset="-122"/>
              </a:rPr>
              <a:t>自然选择决定生物进化的方向（达尔文）</a:t>
            </a:r>
            <a:endParaRPr lang="zh-CN" altLang="en-US" sz="3200" i="1" dirty="0">
              <a:solidFill>
                <a:schemeClr val="hlink"/>
              </a:solidFill>
              <a:ea typeface="黑体" panose="02010609060101010101" pitchFamily="2" charset="-122"/>
            </a:endParaRPr>
          </a:p>
          <a:p>
            <a:pPr eaLnBrk="1" hangingPunct="1">
              <a:buAutoNum type="arabicPeriod"/>
            </a:pPr>
            <a:r>
              <a:rPr lang="zh-CN" altLang="en-US" sz="3200" dirty="0">
                <a:solidFill>
                  <a:schemeClr val="tx1"/>
                </a:solidFill>
                <a:ea typeface="黑体" panose="02010609060101010101" pitchFamily="2" charset="-122"/>
              </a:rPr>
              <a:t>生物进化的实质是种群的基因频率的改变</a:t>
            </a:r>
            <a:endParaRPr lang="zh-CN" altLang="en-US" sz="3200" dirty="0">
              <a:solidFill>
                <a:schemeClr val="tx1"/>
              </a:solidFill>
              <a:ea typeface="黑体" panose="02010609060101010101" pitchFamily="2" charset="-122"/>
            </a:endParaRPr>
          </a:p>
          <a:p>
            <a:pPr eaLnBrk="1" hangingPunct="1">
              <a:buAutoNum type="arabicPeriod"/>
            </a:pPr>
            <a:r>
              <a:rPr lang="zh-CN" altLang="en-US" sz="3200" dirty="0">
                <a:solidFill>
                  <a:schemeClr val="tx1"/>
                </a:solidFill>
                <a:ea typeface="黑体" panose="02010609060101010101" pitchFamily="2" charset="-122"/>
              </a:rPr>
              <a:t>隔离导致物种形成</a:t>
            </a:r>
            <a:endParaRPr lang="zh-CN" altLang="en-US" sz="3200" dirty="0">
              <a:solidFill>
                <a:schemeClr val="tx1"/>
              </a:solidFill>
              <a:ea typeface="黑体" panose="02010609060101010101" pitchFamily="2" charset="-122"/>
            </a:endParaRPr>
          </a:p>
          <a:p>
            <a:pPr eaLnBrk="1" hangingPunct="1">
              <a:buAutoNum type="arabicPeriod"/>
            </a:pPr>
            <a:r>
              <a:rPr lang="zh-CN" altLang="en-US" sz="3200" dirty="0">
                <a:solidFill>
                  <a:schemeClr val="tx1"/>
                </a:solidFill>
                <a:ea typeface="黑体" panose="02010609060101010101" pitchFamily="2" charset="-122"/>
              </a:rPr>
              <a:t>突变、选择、隔离是物种形成和生物进化的机制</a:t>
            </a:r>
            <a:endParaRPr lang="zh-CN" altLang="en-US" sz="3200" dirty="0">
              <a:solidFill>
                <a:schemeClr val="tx1"/>
              </a:solidFill>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ln/>
        </p:spPr>
        <p:txBody>
          <a:bodyPr anchor="ctr"/>
          <a:p>
            <a:r>
              <a:rPr lang="zh-CN" altLang="en-US" dirty="0">
                <a:solidFill>
                  <a:schemeClr val="tx1"/>
                </a:solidFill>
                <a:ea typeface="黑体" panose="02010609060101010101" pitchFamily="2" charset="-122"/>
              </a:rPr>
              <a:t>1、种群是生物进化的基本单位</a:t>
            </a:r>
            <a:endParaRPr lang="zh-CN" altLang="en-US" dirty="0">
              <a:solidFill>
                <a:schemeClr val="tx1"/>
              </a:solidFill>
              <a:ea typeface="黑体" panose="02010609060101010101" pitchFamily="2" charset="-122"/>
            </a:endParaRPr>
          </a:p>
        </p:txBody>
      </p:sp>
      <p:sp>
        <p:nvSpPr>
          <p:cNvPr id="16387" name="文本占位符 16386"/>
          <p:cNvSpPr>
            <a:spLocks noGrp="1"/>
          </p:cNvSpPr>
          <p:nvPr>
            <p:ph type="body" idx="1"/>
          </p:nvPr>
        </p:nvSpPr>
        <p:spPr>
          <a:ln/>
        </p:spPr>
        <p:txBody>
          <a:bodyPr/>
          <a:p>
            <a:r>
              <a:rPr lang="zh-CN" altLang="en-US" sz="2800" b="1" dirty="0">
                <a:ea typeface="楷体_GB2312" pitchFamily="1" charset="-122"/>
              </a:rPr>
              <a:t>生活在一定区域的同种生物的全部个体叫做</a:t>
            </a:r>
            <a:r>
              <a:rPr lang="zh-CN" altLang="en-US" sz="2800" b="1" dirty="0">
                <a:solidFill>
                  <a:schemeClr val="folHlink"/>
                </a:solidFill>
                <a:ea typeface="楷体_GB2312" pitchFamily="1" charset="-122"/>
              </a:rPr>
              <a:t>种群</a:t>
            </a:r>
            <a:endParaRPr lang="zh-CN" altLang="en-US" sz="2800" b="1" dirty="0">
              <a:solidFill>
                <a:schemeClr val="folHlink"/>
              </a:solidFill>
              <a:ea typeface="楷体_GB2312" pitchFamily="1" charset="-122"/>
            </a:endParaRPr>
          </a:p>
          <a:p>
            <a:r>
              <a:rPr lang="zh-CN" altLang="en-US" sz="2800" b="1" dirty="0">
                <a:latin typeface="Calibri" panose="020F0502020204030204" pitchFamily="2" charset="0"/>
                <a:ea typeface="楷体_GB2312" pitchFamily="1" charset="-122"/>
                <a:sym typeface="MS PGothic" panose="020B0600070205080204" charset="-128"/>
              </a:rPr>
              <a:t>下列例子是否属于种群：</a:t>
            </a:r>
            <a:endParaRPr lang="zh-CN" altLang="en-US" sz="2800" b="1" dirty="0">
              <a:latin typeface="Calibri" panose="020F0502020204030204" pitchFamily="2" charset="0"/>
              <a:ea typeface="楷体_GB2312" pitchFamily="1" charset="-122"/>
              <a:sym typeface="MS PGothic" panose="020B0600070205080204" charset="-128"/>
            </a:endParaRPr>
          </a:p>
          <a:p>
            <a:pPr lvl="3">
              <a:lnSpc>
                <a:spcPct val="125000"/>
              </a:lnSpc>
              <a:buNone/>
            </a:pPr>
            <a:r>
              <a:rPr lang="en-US" altLang="x-none" sz="2800" b="1" dirty="0">
                <a:latin typeface="Calibri" panose="020F0502020204030204" pitchFamily="2" charset="0"/>
                <a:ea typeface="楷体_GB2312" pitchFamily="1" charset="-122"/>
                <a:sym typeface="MS PGothic" panose="020B0600070205080204" charset="-128"/>
              </a:rPr>
              <a:t>1.</a:t>
            </a:r>
            <a:r>
              <a:rPr lang="zh-CN" altLang="en-US" sz="2800" b="1" dirty="0">
                <a:latin typeface="Calibri" panose="020F0502020204030204" pitchFamily="2" charset="0"/>
                <a:ea typeface="楷体_GB2312" pitchFamily="1" charset="-122"/>
                <a:sym typeface="MS PGothic" panose="020B0600070205080204" charset="-128"/>
              </a:rPr>
              <a:t>一个池塘中所有的鱼</a:t>
            </a:r>
            <a:endParaRPr lang="zh-CN" altLang="en-US" sz="2800" b="1" dirty="0">
              <a:latin typeface="Calibri" panose="020F0502020204030204" pitchFamily="2" charset="0"/>
              <a:ea typeface="楷体_GB2312" pitchFamily="1" charset="-122"/>
              <a:sym typeface="MS PGothic" panose="020B0600070205080204" charset="-128"/>
            </a:endParaRPr>
          </a:p>
          <a:p>
            <a:pPr lvl="3">
              <a:lnSpc>
                <a:spcPct val="125000"/>
              </a:lnSpc>
              <a:buNone/>
            </a:pPr>
            <a:r>
              <a:rPr lang="en-US" altLang="x-none" sz="2800" b="1" dirty="0">
                <a:latin typeface="Calibri" panose="020F0502020204030204" pitchFamily="2" charset="0"/>
                <a:ea typeface="楷体_GB2312" pitchFamily="1" charset="-122"/>
                <a:sym typeface="MS PGothic" panose="020B0600070205080204" charset="-128"/>
              </a:rPr>
              <a:t>2.</a:t>
            </a:r>
            <a:r>
              <a:rPr lang="zh-CN" altLang="en-US" sz="2800" b="1" dirty="0">
                <a:latin typeface="Calibri" panose="020F0502020204030204" pitchFamily="2" charset="0"/>
                <a:ea typeface="楷体_GB2312" pitchFamily="1" charset="-122"/>
                <a:sym typeface="MS PGothic" panose="020B0600070205080204" charset="-128"/>
              </a:rPr>
              <a:t>一个池塘中所有的鲫鱼</a:t>
            </a:r>
            <a:endParaRPr lang="zh-CN" altLang="en-US" sz="2800" b="1" dirty="0">
              <a:latin typeface="Calibri" panose="020F0502020204030204" pitchFamily="2" charset="0"/>
              <a:ea typeface="楷体_GB2312" pitchFamily="1" charset="-122"/>
              <a:sym typeface="MS PGothic" panose="020B0600070205080204" charset="-128"/>
            </a:endParaRPr>
          </a:p>
          <a:p>
            <a:endParaRPr lang="zh-CN" altLang="en-US" sz="2800" b="1" dirty="0">
              <a:solidFill>
                <a:schemeClr val="tx1"/>
              </a:solidFill>
            </a:endParaRPr>
          </a:p>
        </p:txBody>
      </p:sp>
      <p:sp>
        <p:nvSpPr>
          <p:cNvPr id="16388" name="文本框 16387"/>
          <p:cNvSpPr txBox="1"/>
          <p:nvPr/>
        </p:nvSpPr>
        <p:spPr>
          <a:xfrm>
            <a:off x="457200" y="3933825"/>
            <a:ext cx="8099425" cy="946150"/>
          </a:xfrm>
          <a:prstGeom prst="rect">
            <a:avLst/>
          </a:prstGeom>
          <a:noFill/>
          <a:ln w="9525">
            <a:noFill/>
          </a:ln>
        </p:spPr>
        <p:txBody>
          <a:bodyPr vert="horz" wrap="square" anchor="t">
            <a:spAutoFit/>
          </a:bodyPr>
          <a:p>
            <a:pPr>
              <a:spcBef>
                <a:spcPct val="50000"/>
              </a:spcBef>
              <a:buFont typeface="Wingdings" panose="05000000000000000000" pitchFamily="2" charset="2"/>
              <a:buChar char="n"/>
            </a:pPr>
            <a:r>
              <a:rPr lang="zh-CN" altLang="en-US" sz="2800" b="1" dirty="0">
                <a:latin typeface="Arial" panose="020B0604020202020204" pitchFamily="34" charset="0"/>
                <a:ea typeface="楷体_GB2312" pitchFamily="1" charset="-122"/>
              </a:rPr>
              <a:t>种群的特点：种群中的个体可以彼此交配，并通过繁殖将各自的基因传给后代。</a:t>
            </a:r>
            <a:endParaRPr lang="zh-CN" altLang="en-US" sz="2800" b="1" dirty="0">
              <a:latin typeface="Arial" panose="020B0604020202020204" pitchFamily="34" charset="0"/>
              <a:ea typeface="楷体_GB2312" pitchFamily="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a:ln/>
        </p:spPr>
        <p:txBody>
          <a:bodyPr anchor="ctr"/>
          <a:p>
            <a:r>
              <a:rPr lang="zh-CN" altLang="en-US" dirty="0">
                <a:solidFill>
                  <a:schemeClr val="tx1"/>
                </a:solidFill>
                <a:ea typeface="黑体" panose="02010609060101010101" pitchFamily="2" charset="-122"/>
              </a:rPr>
              <a:t>2、突变和基因重组产生进化的原材料</a:t>
            </a:r>
            <a:endParaRPr lang="zh-CN" altLang="en-US" dirty="0">
              <a:solidFill>
                <a:schemeClr val="tx1"/>
              </a:solidFill>
              <a:ea typeface="黑体" panose="02010609060101010101" pitchFamily="2" charset="-122"/>
            </a:endParaRPr>
          </a:p>
        </p:txBody>
      </p:sp>
      <p:sp>
        <p:nvSpPr>
          <p:cNvPr id="17411" name="文本占位符 17410"/>
          <p:cNvSpPr>
            <a:spLocks noGrp="1"/>
          </p:cNvSpPr>
          <p:nvPr>
            <p:ph type="body" idx="1"/>
          </p:nvPr>
        </p:nvSpPr>
        <p:spPr>
          <a:xfrm>
            <a:off x="457200" y="1600200"/>
            <a:ext cx="8229600" cy="1109663"/>
          </a:xfrm>
          <a:ln/>
        </p:spPr>
        <p:txBody>
          <a:bodyPr/>
          <a:p>
            <a:r>
              <a:rPr lang="zh-CN" altLang="en-US" sz="2800" b="1" dirty="0">
                <a:ea typeface="楷体_GB2312" pitchFamily="1" charset="-122"/>
              </a:rPr>
              <a:t>突变：基因突变</a:t>
            </a:r>
            <a:r>
              <a:rPr lang="zh-CN" altLang="en-US" sz="2800" b="1" dirty="0">
                <a:solidFill>
                  <a:schemeClr val="tx1"/>
                </a:solidFill>
                <a:ea typeface="楷体_GB2312" pitchFamily="1" charset="-122"/>
              </a:rPr>
              <a:t>和</a:t>
            </a:r>
            <a:r>
              <a:rPr lang="zh-CN" altLang="en-US" sz="2800" b="1" dirty="0">
                <a:ea typeface="楷体_GB2312" pitchFamily="1" charset="-122"/>
              </a:rPr>
              <a:t>染色体变异</a:t>
            </a:r>
            <a:endParaRPr lang="zh-CN" altLang="en-US" sz="2800" b="1" dirty="0">
              <a:ea typeface="楷体_GB2312" pitchFamily="1" charset="-122"/>
            </a:endParaRPr>
          </a:p>
          <a:p>
            <a:r>
              <a:rPr lang="zh-CN" altLang="en-US" sz="2800" b="1" dirty="0">
                <a:solidFill>
                  <a:schemeClr val="tx1"/>
                </a:solidFill>
                <a:ea typeface="仿宋_GB2312" pitchFamily="1" charset="-122"/>
              </a:rPr>
              <a:t>基因突变频率很低，且大多是有害的。</a:t>
            </a:r>
            <a:endParaRPr lang="zh-CN" altLang="en-US" sz="2800" b="1" dirty="0">
              <a:solidFill>
                <a:schemeClr val="tx1"/>
              </a:solidFill>
              <a:ea typeface="仿宋_GB2312" pitchFamily="1" charset="-122"/>
            </a:endParaRPr>
          </a:p>
          <a:p>
            <a:endParaRPr lang="zh-CN" altLang="en-US" sz="2800" b="1" dirty="0">
              <a:solidFill>
                <a:schemeClr val="tx1"/>
              </a:solidFill>
              <a:ea typeface="仿宋_GB2312" pitchFamily="1" charset="-122"/>
            </a:endParaRPr>
          </a:p>
        </p:txBody>
      </p:sp>
      <p:sp>
        <p:nvSpPr>
          <p:cNvPr id="17412" name="文本框 17411"/>
          <p:cNvSpPr txBox="1"/>
          <p:nvPr/>
        </p:nvSpPr>
        <p:spPr>
          <a:xfrm>
            <a:off x="755650" y="4572000"/>
            <a:ext cx="7704138" cy="517525"/>
          </a:xfrm>
          <a:prstGeom prst="rect">
            <a:avLst/>
          </a:prstGeom>
          <a:noFill/>
          <a:ln w="9525">
            <a:noFill/>
          </a:ln>
        </p:spPr>
        <p:txBody>
          <a:bodyPr vert="horz" wrap="square" anchor="t">
            <a:spAutoFit/>
          </a:bodyPr>
          <a:p>
            <a:pPr>
              <a:spcBef>
                <a:spcPct val="50000"/>
              </a:spcBef>
            </a:pPr>
            <a:r>
              <a:rPr lang="en-US" altLang="x-none" sz="2800" b="1" dirty="0">
                <a:latin typeface="宋体-18030" pitchFamily="1" charset="-122"/>
                <a:ea typeface="宋体-18030" pitchFamily="1" charset="-122"/>
              </a:rPr>
              <a:t>2× 10</a:t>
            </a:r>
            <a:r>
              <a:rPr lang="en-US" altLang="x-none" sz="2800" b="1" baseline="30000" dirty="0">
                <a:latin typeface="宋体-18030" pitchFamily="1" charset="-122"/>
                <a:ea typeface="宋体-18030" pitchFamily="1" charset="-122"/>
              </a:rPr>
              <a:t>4</a:t>
            </a:r>
            <a:r>
              <a:rPr lang="en-US" altLang="x-none" sz="2800" b="1" dirty="0">
                <a:latin typeface="宋体-18030" pitchFamily="1" charset="-122"/>
                <a:ea typeface="宋体-18030" pitchFamily="1" charset="-122"/>
              </a:rPr>
              <a:t> </a:t>
            </a:r>
            <a:r>
              <a:rPr lang="en-US" altLang="x-none" sz="2800" b="1" dirty="0">
                <a:latin typeface="Arial" panose="020B0604020202020204" pitchFamily="34" charset="0"/>
              </a:rPr>
              <a:t>×</a:t>
            </a:r>
            <a:r>
              <a:rPr lang="en-US" altLang="x-none" sz="2800" b="1" dirty="0">
                <a:latin typeface="宋体-18030" pitchFamily="1" charset="-122"/>
                <a:ea typeface="宋体-18030" pitchFamily="1" charset="-122"/>
              </a:rPr>
              <a:t> 10</a:t>
            </a:r>
            <a:r>
              <a:rPr lang="en-US" altLang="x-none" sz="2800" b="1" baseline="30000" dirty="0">
                <a:latin typeface="宋体-18030" pitchFamily="1" charset="-122"/>
                <a:ea typeface="宋体-18030" pitchFamily="1" charset="-122"/>
              </a:rPr>
              <a:t>-5</a:t>
            </a:r>
            <a:r>
              <a:rPr lang="en-US" altLang="x-none" sz="2800" b="1" dirty="0">
                <a:latin typeface="宋体-18030" pitchFamily="1" charset="-122"/>
                <a:ea typeface="宋体-18030" pitchFamily="1" charset="-122"/>
              </a:rPr>
              <a:t> </a:t>
            </a:r>
            <a:r>
              <a:rPr lang="en-US" altLang="x-none" sz="2800" b="1" dirty="0">
                <a:latin typeface="Arial" panose="020B0604020202020204" pitchFamily="34" charset="0"/>
              </a:rPr>
              <a:t>× </a:t>
            </a:r>
            <a:r>
              <a:rPr lang="en-US" altLang="x-none" sz="2800" b="1" dirty="0">
                <a:latin typeface="宋体-18030" pitchFamily="1" charset="-122"/>
                <a:ea typeface="宋体-18030" pitchFamily="1" charset="-122"/>
              </a:rPr>
              <a:t>10</a:t>
            </a:r>
            <a:r>
              <a:rPr lang="en-US" altLang="x-none" sz="2800" b="1" baseline="30000" dirty="0">
                <a:latin typeface="宋体-18030" pitchFamily="1" charset="-122"/>
                <a:ea typeface="宋体-18030" pitchFamily="1" charset="-122"/>
              </a:rPr>
              <a:t>8</a:t>
            </a:r>
            <a:r>
              <a:rPr lang="en-US" altLang="x-none" sz="2800" b="1" dirty="0">
                <a:latin typeface="宋体-18030" pitchFamily="1" charset="-122"/>
                <a:ea typeface="宋体-18030" pitchFamily="1" charset="-122"/>
              </a:rPr>
              <a:t> = 2</a:t>
            </a:r>
            <a:r>
              <a:rPr lang="en-US" altLang="x-none" sz="2800" b="1" dirty="0">
                <a:latin typeface="Arial" panose="020B0604020202020204" pitchFamily="34" charset="0"/>
              </a:rPr>
              <a:t>× </a:t>
            </a:r>
            <a:r>
              <a:rPr lang="en-US" altLang="x-none" sz="2800" b="1" dirty="0">
                <a:latin typeface="宋体-18030" pitchFamily="1" charset="-122"/>
                <a:ea typeface="宋体-18030" pitchFamily="1" charset="-122"/>
              </a:rPr>
              <a:t>10</a:t>
            </a:r>
            <a:r>
              <a:rPr lang="en-US" altLang="x-none" sz="2800" b="1" baseline="30000" dirty="0">
                <a:latin typeface="宋体-18030" pitchFamily="1" charset="-122"/>
                <a:ea typeface="宋体-18030" pitchFamily="1" charset="-122"/>
              </a:rPr>
              <a:t>7</a:t>
            </a:r>
            <a:r>
              <a:rPr lang="en-US" altLang="x-none" sz="2800" b="1" dirty="0">
                <a:latin typeface="宋体-18030" pitchFamily="1" charset="-122"/>
                <a:ea typeface="宋体-18030" pitchFamily="1" charset="-122"/>
              </a:rPr>
              <a:t>(</a:t>
            </a:r>
            <a:r>
              <a:rPr lang="zh-CN" altLang="en-US" sz="2800" b="1" dirty="0">
                <a:latin typeface="宋体-18030" pitchFamily="1" charset="-122"/>
                <a:ea typeface="宋体-18030" pitchFamily="1" charset="-122"/>
              </a:rPr>
              <a:t>个突变基因</a:t>
            </a:r>
            <a:r>
              <a:rPr lang="en-US" altLang="x-none" sz="2800" b="1" dirty="0">
                <a:latin typeface="宋体-18030" pitchFamily="1" charset="-122"/>
                <a:ea typeface="宋体-18030" pitchFamily="1" charset="-122"/>
              </a:rPr>
              <a:t>) </a:t>
            </a:r>
            <a:endParaRPr lang="en-US" altLang="x-none" sz="2800" b="1" dirty="0">
              <a:latin typeface="宋体-18030" pitchFamily="1" charset="-122"/>
              <a:ea typeface="宋体-18030" pitchFamily="1" charset="-122"/>
            </a:endParaRPr>
          </a:p>
        </p:txBody>
      </p:sp>
      <p:sp>
        <p:nvSpPr>
          <p:cNvPr id="17413" name="文本框 17412"/>
          <p:cNvSpPr txBox="1"/>
          <p:nvPr/>
        </p:nvSpPr>
        <p:spPr>
          <a:xfrm>
            <a:off x="755650" y="2925763"/>
            <a:ext cx="7599363" cy="1646237"/>
          </a:xfrm>
          <a:prstGeom prst="rect">
            <a:avLst/>
          </a:prstGeom>
          <a:noFill/>
          <a:ln w="9525">
            <a:noFill/>
          </a:ln>
        </p:spPr>
        <p:txBody>
          <a:bodyPr wrap="square" anchor="t">
            <a:spAutoFit/>
          </a:bodyPr>
          <a:p>
            <a:pPr>
              <a:buNone/>
            </a:pPr>
            <a:r>
              <a:rPr lang="zh-CN" altLang="en-US" b="1" dirty="0">
                <a:latin typeface="Arial" panose="020B0604020202020204" pitchFamily="34" charset="0"/>
              </a:rPr>
              <a:t> </a:t>
            </a:r>
            <a:r>
              <a:rPr lang="zh-CN" altLang="en-US" sz="2800" b="1" dirty="0">
                <a:latin typeface="Calibri" panose="020F0502020204030204" pitchFamily="2" charset="0"/>
                <a:ea typeface="仿宋_GB2312" pitchFamily="1" charset="-122"/>
                <a:sym typeface="MS PGothic" panose="020B0600070205080204" charset="-128"/>
              </a:rPr>
              <a:t>例</a:t>
            </a:r>
            <a:r>
              <a:rPr lang="en-US" altLang="x-none" sz="2800" b="1" dirty="0">
                <a:latin typeface="Calibri" panose="020F0502020204030204" pitchFamily="2" charset="0"/>
                <a:ea typeface="仿宋_GB2312" pitchFamily="1" charset="-122"/>
                <a:sym typeface="MS PGothic" panose="020B0600070205080204" charset="-128"/>
              </a:rPr>
              <a:t>1</a:t>
            </a:r>
            <a:r>
              <a:rPr lang="zh-CN" altLang="en-US" sz="2800" b="1" dirty="0">
                <a:latin typeface="Calibri" panose="020F0502020204030204" pitchFamily="2" charset="0"/>
                <a:ea typeface="仿宋_GB2312" pitchFamily="1" charset="-122"/>
                <a:sym typeface="MS PGothic" panose="020B0600070205080204" charset="-128"/>
              </a:rPr>
              <a:t>：一个约有</a:t>
            </a:r>
            <a:r>
              <a:rPr lang="en-US" altLang="x-none" sz="2800" b="1" dirty="0">
                <a:latin typeface="Calibri" panose="020F0502020204030204" pitchFamily="2" charset="0"/>
                <a:ea typeface="仿宋_GB2312" pitchFamily="1" charset="-122"/>
                <a:sym typeface="MS PGothic" panose="020B0600070205080204" charset="-128"/>
              </a:rPr>
              <a:t>108</a:t>
            </a:r>
            <a:r>
              <a:rPr lang="zh-CN" altLang="en-US" sz="2800" b="1" dirty="0">
                <a:latin typeface="Calibri" panose="020F0502020204030204" pitchFamily="2" charset="0"/>
                <a:ea typeface="仿宋_GB2312" pitchFamily="1" charset="-122"/>
                <a:sym typeface="MS PGothic" panose="020B0600070205080204" charset="-128"/>
              </a:rPr>
              <a:t>个个体的果蝇种群，每个果蝇个体约有</a:t>
            </a:r>
            <a:r>
              <a:rPr lang="en-US" altLang="x-none" sz="2800" b="1" dirty="0">
                <a:latin typeface="Calibri" panose="020F0502020204030204" pitchFamily="2" charset="0"/>
                <a:ea typeface="仿宋_GB2312" pitchFamily="1" charset="-122"/>
                <a:sym typeface="MS PGothic" panose="020B0600070205080204" charset="-128"/>
              </a:rPr>
              <a:t>104</a:t>
            </a:r>
            <a:r>
              <a:rPr lang="zh-CN" altLang="en-US" sz="2800" b="1" dirty="0">
                <a:latin typeface="Calibri" panose="020F0502020204030204" pitchFamily="2" charset="0"/>
                <a:ea typeface="仿宋_GB2312" pitchFamily="1" charset="-122"/>
                <a:sym typeface="MS PGothic" panose="020B0600070205080204" charset="-128"/>
              </a:rPr>
              <a:t>对基因，假定基因的突变频率都是</a:t>
            </a:r>
            <a:r>
              <a:rPr lang="en-US" altLang="x-none" sz="2800" b="1" dirty="0">
                <a:latin typeface="Calibri" panose="020F0502020204030204" pitchFamily="2" charset="0"/>
                <a:ea typeface="仿宋_GB2312" pitchFamily="1" charset="-122"/>
                <a:sym typeface="MS PGothic" panose="020B0600070205080204" charset="-128"/>
              </a:rPr>
              <a:t>10-5</a:t>
            </a:r>
            <a:r>
              <a:rPr lang="zh-CN" altLang="en-US" sz="2800" b="1" dirty="0">
                <a:latin typeface="Calibri" panose="020F0502020204030204" pitchFamily="2" charset="0"/>
                <a:ea typeface="仿宋_GB2312" pitchFamily="1" charset="-122"/>
                <a:sym typeface="MS PGothic" panose="020B0600070205080204" charset="-128"/>
              </a:rPr>
              <a:t>。这样该种群每一代出现的基因突变数是：</a:t>
            </a:r>
            <a:endParaRPr lang="zh-CN" altLang="en-US" sz="2800" b="1" dirty="0">
              <a:latin typeface="Calibri" panose="020F0502020204030204" pitchFamily="2" charset="0"/>
              <a:ea typeface="仿宋_GB2312" pitchFamily="1" charset="-122"/>
              <a:sym typeface="MS PGothic" panose="020B0600070205080204" charset="-128"/>
            </a:endParaRPr>
          </a:p>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anim calcmode="lin" valueType="num">
                                      <p:cBhvr>
                                        <p:cTn id="8" dur="500" fill="hold"/>
                                        <p:tgtEl>
                                          <p:spTgt spid="17412"/>
                                        </p:tgtEl>
                                        <p:attrNameLst>
                                          <p:attrName>ppt_x</p:attrName>
                                        </p:attrNameLst>
                                      </p:cBhvr>
                                      <p:tavLst>
                                        <p:tav tm="0">
                                          <p:val>
                                            <p:strVal val="#ppt_x-.1"/>
                                          </p:val>
                                        </p:tav>
                                        <p:tav tm="100000">
                                          <p:val>
                                            <p:strVal val="#ppt_x"/>
                                          </p:val>
                                        </p:tav>
                                      </p:tavLst>
                                    </p:anim>
                                    <p:anim calcmode="lin" valueType="num">
                                      <p:cBhvr>
                                        <p:cTn id="9"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a:ln/>
        </p:spPr>
        <p:txBody>
          <a:bodyPr anchor="ctr"/>
          <a:p>
            <a:r>
              <a:rPr lang="zh-CN" altLang="en-US" dirty="0">
                <a:solidFill>
                  <a:schemeClr val="tx1"/>
                </a:solidFill>
                <a:ea typeface="黑体" panose="02010609060101010101" pitchFamily="2" charset="-122"/>
              </a:rPr>
              <a:t>3、自然选择决定生物进化的方向（达尔文）</a:t>
            </a:r>
            <a:endParaRPr lang="zh-CN" altLang="en-US" dirty="0">
              <a:solidFill>
                <a:schemeClr val="tx1"/>
              </a:solidFill>
              <a:ea typeface="黑体" panose="02010609060101010101" pitchFamily="2" charset="-122"/>
            </a:endParaRPr>
          </a:p>
        </p:txBody>
      </p:sp>
      <p:sp>
        <p:nvSpPr>
          <p:cNvPr id="18435" name="文本占位符 18434"/>
          <p:cNvSpPr>
            <a:spLocks noGrp="1"/>
          </p:cNvSpPr>
          <p:nvPr>
            <p:ph type="body" sz="half" idx="1"/>
          </p:nvPr>
        </p:nvSpPr>
        <p:spPr>
          <a:xfrm>
            <a:off x="457200" y="1600200"/>
            <a:ext cx="8229600" cy="749300"/>
          </a:xfrm>
          <a:ln/>
        </p:spPr>
        <p:txBody>
          <a:bodyPr/>
          <a:p>
            <a:pPr/>
            <a:r>
              <a:rPr lang="zh-CN" altLang="en-US" sz="2800" dirty="0"/>
              <a:t>生物的变异是不定向的，自然选择是定向的。</a:t>
            </a:r>
            <a:endParaRPr lang="zh-CN" altLang="en-US" sz="2800" dirty="0"/>
          </a:p>
        </p:txBody>
      </p:sp>
      <p:pic>
        <p:nvPicPr>
          <p:cNvPr id="18436" name="内容占位符 18435" descr="slide0014_image076"/>
          <p:cNvPicPr>
            <a:picLocks noChangeAspect="1"/>
          </p:cNvPicPr>
          <p:nvPr>
            <p:ph sz="half" idx="2"/>
          </p:nvPr>
        </p:nvPicPr>
        <p:blipFill>
          <a:blip r:embed="rId1"/>
          <a:stretch>
            <a:fillRect/>
          </a:stretch>
        </p:blipFill>
        <p:spPr>
          <a:xfrm>
            <a:off x="2555875" y="2349500"/>
            <a:ext cx="4032250" cy="2909888"/>
          </a:xfr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9457"/>
          <p:cNvSpPr>
            <a:spLocks noGrp="1"/>
          </p:cNvSpPr>
          <p:nvPr>
            <p:ph type="title"/>
          </p:nvPr>
        </p:nvSpPr>
        <p:spPr>
          <a:ln/>
        </p:spPr>
        <p:txBody>
          <a:bodyPr anchor="ctr"/>
          <a:p>
            <a:r>
              <a:rPr lang="zh-CN" altLang="en-US" dirty="0">
                <a:solidFill>
                  <a:schemeClr val="tx1"/>
                </a:solidFill>
                <a:ea typeface="黑体" panose="02010609060101010101" pitchFamily="2" charset="-122"/>
              </a:rPr>
              <a:t>4、生物进化的实质是种群的基因频率的改变</a:t>
            </a:r>
            <a:endParaRPr lang="zh-CN" altLang="en-US" dirty="0">
              <a:solidFill>
                <a:schemeClr val="tx1"/>
              </a:solidFill>
              <a:ea typeface="黑体" panose="02010609060101010101" pitchFamily="2" charset="-122"/>
            </a:endParaRPr>
          </a:p>
        </p:txBody>
      </p:sp>
      <p:sp>
        <p:nvSpPr>
          <p:cNvPr id="19459" name="文本占位符 19458"/>
          <p:cNvSpPr>
            <a:spLocks noGrp="1"/>
          </p:cNvSpPr>
          <p:nvPr>
            <p:ph type="body" idx="1"/>
          </p:nvPr>
        </p:nvSpPr>
        <p:spPr>
          <a:ln/>
        </p:spPr>
        <p:txBody>
          <a:bodyPr/>
          <a:p>
            <a:r>
              <a:rPr lang="zh-CN" altLang="en-US" dirty="0"/>
              <a:t>A=50%→</a:t>
            </a:r>
            <a:r>
              <a:rPr lang="zh-CN" altLang="en-US" dirty="0">
                <a:solidFill>
                  <a:srgbClr val="3366FF"/>
                </a:solidFill>
              </a:rPr>
              <a:t>A=50.001%</a:t>
            </a:r>
            <a:endParaRPr lang="zh-CN" altLang="en-US" dirty="0">
              <a:solidFill>
                <a:srgbClr val="3366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20481"/>
          <p:cNvSpPr>
            <a:spLocks noGrp="1"/>
          </p:cNvSpPr>
          <p:nvPr>
            <p:ph type="title"/>
          </p:nvPr>
        </p:nvSpPr>
        <p:spPr>
          <a:ln/>
        </p:spPr>
        <p:txBody>
          <a:bodyPr anchor="ctr"/>
          <a:p>
            <a:r>
              <a:rPr lang="zh-CN" altLang="en-US" dirty="0">
                <a:solidFill>
                  <a:schemeClr val="tx1"/>
                </a:solidFill>
                <a:ea typeface="黑体" panose="02010609060101010101" pitchFamily="2" charset="-122"/>
              </a:rPr>
              <a:t>5、隔离导致物种形成</a:t>
            </a:r>
            <a:endParaRPr lang="zh-CN" altLang="en-US" dirty="0">
              <a:solidFill>
                <a:schemeClr val="tx1"/>
              </a:solidFill>
              <a:ea typeface="黑体" panose="02010609060101010101" pitchFamily="2" charset="-122"/>
            </a:endParaRPr>
          </a:p>
        </p:txBody>
      </p:sp>
      <p:sp>
        <p:nvSpPr>
          <p:cNvPr id="20483" name="文本占位符 20482"/>
          <p:cNvSpPr>
            <a:spLocks noGrp="1"/>
          </p:cNvSpPr>
          <p:nvPr>
            <p:ph type="body" idx="1"/>
          </p:nvPr>
        </p:nvSpPr>
        <p:spPr>
          <a:ln/>
        </p:spPr>
        <p:txBody>
          <a:bodyPr/>
          <a:p>
            <a:r>
              <a:rPr lang="zh-CN" altLang="en-US" sz="2800" dirty="0"/>
              <a:t>物种：</a:t>
            </a:r>
            <a:r>
              <a:rPr lang="zh-CN" altLang="en-US" sz="2800" b="1" dirty="0">
                <a:solidFill>
                  <a:schemeClr val="tx1"/>
                </a:solidFill>
                <a:ea typeface="楷体_GB2312" pitchFamily="1" charset="-122"/>
              </a:rPr>
              <a:t>能够在自然状态下相互交配并且产生可育后代的一群生物称为一个物种，简称“种”。</a:t>
            </a:r>
            <a:endParaRPr lang="zh-CN" altLang="en-US" sz="2800" b="1" dirty="0">
              <a:solidFill>
                <a:schemeClr val="tx1"/>
              </a:solidFill>
              <a:ea typeface="楷体_GB2312" pitchFamily="1" charset="-122"/>
            </a:endParaRPr>
          </a:p>
          <a:p>
            <a:r>
              <a:rPr lang="zh-CN" altLang="en-US" sz="2800" b="1" dirty="0">
                <a:solidFill>
                  <a:schemeClr val="tx1"/>
                </a:solidFill>
                <a:ea typeface="楷体_GB2312" pitchFamily="1" charset="-122"/>
              </a:rPr>
              <a:t>一个种群是同一物种，一个物种可以形成多个种群。</a:t>
            </a:r>
            <a:endParaRPr lang="zh-CN" altLang="en-US" sz="2800" b="1" dirty="0">
              <a:solidFill>
                <a:schemeClr val="tx1"/>
              </a:solidFill>
              <a:ea typeface="楷体_GB2312" pitchFamily="1" charset="-122"/>
            </a:endParaRPr>
          </a:p>
          <a:p>
            <a:r>
              <a:rPr lang="zh-CN" altLang="en-US" sz="2800" b="1" dirty="0">
                <a:solidFill>
                  <a:srgbClr val="FF0066"/>
                </a:solidFill>
                <a:ea typeface="仿宋_GB2312" pitchFamily="1" charset="-122"/>
              </a:rPr>
              <a:t>地理隔离：</a:t>
            </a:r>
            <a:r>
              <a:rPr lang="zh-CN" altLang="en-US" sz="2800" b="1" dirty="0">
                <a:solidFill>
                  <a:schemeClr val="tx1"/>
                </a:solidFill>
                <a:ea typeface="仿宋_GB2312" pitchFamily="1" charset="-122"/>
              </a:rPr>
              <a:t>同一个物种因地理因素分成许多不同的种群，它们之间因不能相遇而相互不能进行基因交流。</a:t>
            </a:r>
            <a:endParaRPr lang="zh-CN" altLang="en-US" sz="2800" b="1" dirty="0">
              <a:solidFill>
                <a:schemeClr val="tx1"/>
              </a:solidFill>
              <a:ea typeface="仿宋_GB2312" pitchFamily="1" charset="-122"/>
            </a:endParaRPr>
          </a:p>
          <a:p>
            <a:r>
              <a:rPr lang="zh-CN" altLang="en-US" sz="2800" b="1" dirty="0">
                <a:solidFill>
                  <a:srgbClr val="FF0066"/>
                </a:solidFill>
                <a:ea typeface="仿宋_GB2312" pitchFamily="1" charset="-122"/>
              </a:rPr>
              <a:t>生殖隔离：</a:t>
            </a:r>
            <a:r>
              <a:rPr lang="zh-CN" altLang="en-US" sz="2800" b="1" dirty="0">
                <a:solidFill>
                  <a:schemeClr val="tx1"/>
                </a:solidFill>
                <a:ea typeface="仿宋_GB2312" pitchFamily="1" charset="-122"/>
              </a:rPr>
              <a:t>不同物种之间一般是不能相互交配的，即使交配成功，也不能产生可育的后代。</a:t>
            </a:r>
            <a:endParaRPr lang="zh-CN" altLang="en-US" sz="2800" b="1" dirty="0">
              <a:solidFill>
                <a:schemeClr val="tx1"/>
              </a:solidFill>
              <a:ea typeface="仿宋_GB2312" pitchFamily="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21505"/>
          <p:cNvGrpSpPr/>
          <p:nvPr/>
        </p:nvGrpSpPr>
        <p:grpSpPr>
          <a:xfrm>
            <a:off x="539750" y="1616075"/>
            <a:ext cx="3544888" cy="2640013"/>
            <a:chOff x="0" y="0"/>
            <a:chExt cx="2233" cy="1663"/>
          </a:xfrm>
        </p:grpSpPr>
        <p:pic>
          <p:nvPicPr>
            <p:cNvPr id="21507" name="图片 21506" descr="slide0017_image089"/>
            <p:cNvPicPr>
              <a:picLocks noChangeAspect="1"/>
            </p:cNvPicPr>
            <p:nvPr/>
          </p:nvPicPr>
          <p:blipFill>
            <a:blip r:embed="rId1"/>
            <a:stretch>
              <a:fillRect/>
            </a:stretch>
          </p:blipFill>
          <p:spPr>
            <a:xfrm>
              <a:off x="457" y="0"/>
              <a:ext cx="1776" cy="1663"/>
            </a:xfrm>
            <a:prstGeom prst="rect">
              <a:avLst/>
            </a:prstGeom>
            <a:noFill/>
            <a:ln w="9525">
              <a:noFill/>
            </a:ln>
          </p:spPr>
        </p:pic>
        <p:sp>
          <p:nvSpPr>
            <p:cNvPr id="21508" name="文本框 21507"/>
            <p:cNvSpPr txBox="1"/>
            <p:nvPr/>
          </p:nvSpPr>
          <p:spPr>
            <a:xfrm>
              <a:off x="0" y="290"/>
              <a:ext cx="432" cy="979"/>
            </a:xfrm>
            <a:prstGeom prst="rect">
              <a:avLst/>
            </a:prstGeom>
            <a:noFill/>
            <a:ln w="9525">
              <a:noFill/>
            </a:ln>
          </p:spPr>
          <p:txBody>
            <a:bodyPr vert="horz" wrap="square" anchor="t">
              <a:spAutoFit/>
            </a:bodyPr>
            <a:p>
              <a:pPr>
                <a:spcBef>
                  <a:spcPct val="50000"/>
                </a:spcBef>
                <a:buClrTx/>
              </a:pPr>
              <a:r>
                <a:rPr lang="zh-CN" altLang="en-US" sz="3200" b="1" dirty="0">
                  <a:latin typeface="楷体_GB2312" pitchFamily="1" charset="-122"/>
                  <a:ea typeface="楷体_GB2312" pitchFamily="1" charset="-122"/>
                </a:rPr>
                <a:t>东北虎</a:t>
              </a:r>
              <a:endParaRPr lang="zh-CN" altLang="en-US" sz="3200" b="1" dirty="0">
                <a:latin typeface="楷体_GB2312" pitchFamily="1" charset="-122"/>
                <a:ea typeface="楷体_GB2312" pitchFamily="1" charset="-122"/>
              </a:endParaRPr>
            </a:p>
          </p:txBody>
        </p:sp>
      </p:grpSp>
      <p:grpSp>
        <p:nvGrpSpPr>
          <p:cNvPr id="21509" name="组合 21508"/>
          <p:cNvGrpSpPr/>
          <p:nvPr/>
        </p:nvGrpSpPr>
        <p:grpSpPr>
          <a:xfrm>
            <a:off x="4725988" y="1616075"/>
            <a:ext cx="4022725" cy="2590800"/>
            <a:chOff x="0" y="0"/>
            <a:chExt cx="2534" cy="1632"/>
          </a:xfrm>
        </p:grpSpPr>
        <p:pic>
          <p:nvPicPr>
            <p:cNvPr id="21510" name="图片 21509" descr="slide0017_image090"/>
            <p:cNvPicPr>
              <a:picLocks noChangeAspect="1"/>
            </p:cNvPicPr>
            <p:nvPr/>
          </p:nvPicPr>
          <p:blipFill>
            <a:blip r:embed="rId2"/>
            <a:stretch>
              <a:fillRect/>
            </a:stretch>
          </p:blipFill>
          <p:spPr>
            <a:xfrm>
              <a:off x="0" y="0"/>
              <a:ext cx="1824" cy="1632"/>
            </a:xfrm>
            <a:prstGeom prst="rect">
              <a:avLst/>
            </a:prstGeom>
            <a:noFill/>
            <a:ln w="9525">
              <a:noFill/>
            </a:ln>
          </p:spPr>
        </p:pic>
        <p:sp>
          <p:nvSpPr>
            <p:cNvPr id="21511" name="文本框 21510"/>
            <p:cNvSpPr txBox="1"/>
            <p:nvPr/>
          </p:nvSpPr>
          <p:spPr>
            <a:xfrm>
              <a:off x="1958" y="317"/>
              <a:ext cx="576" cy="979"/>
            </a:xfrm>
            <a:prstGeom prst="rect">
              <a:avLst/>
            </a:prstGeom>
            <a:noFill/>
            <a:ln w="9525">
              <a:noFill/>
            </a:ln>
          </p:spPr>
          <p:txBody>
            <a:bodyPr vert="horz" wrap="square" anchor="t">
              <a:spAutoFit/>
            </a:bodyPr>
            <a:p>
              <a:pPr>
                <a:spcBef>
                  <a:spcPct val="50000"/>
                </a:spcBef>
                <a:buClrTx/>
              </a:pPr>
              <a:r>
                <a:rPr lang="zh-CN" altLang="en-US" sz="3200" b="1" dirty="0">
                  <a:latin typeface="楷体_GB2312" pitchFamily="1" charset="-122"/>
                  <a:ea typeface="楷体_GB2312" pitchFamily="1" charset="-122"/>
                </a:rPr>
                <a:t>华南虎</a:t>
              </a:r>
              <a:endParaRPr lang="zh-CN" altLang="en-US" sz="3200" b="1" dirty="0">
                <a:latin typeface="楷体_GB2312" pitchFamily="1" charset="-122"/>
                <a:ea typeface="楷体_GB2312" pitchFamily="1" charset="-122"/>
              </a:endParaRPr>
            </a:p>
          </p:txBody>
        </p:sp>
      </p:grpSp>
      <p:sp>
        <p:nvSpPr>
          <p:cNvPr id="21512" name="矩形 21511"/>
          <p:cNvSpPr/>
          <p:nvPr/>
        </p:nvSpPr>
        <p:spPr>
          <a:xfrm>
            <a:off x="1295400" y="4422775"/>
            <a:ext cx="6256338" cy="519113"/>
          </a:xfrm>
          <a:prstGeom prst="rect">
            <a:avLst/>
          </a:prstGeom>
          <a:noFill/>
          <a:ln w="9525">
            <a:noFill/>
          </a:ln>
        </p:spPr>
        <p:txBody>
          <a:bodyPr vert="horz" wrap="none" anchor="t">
            <a:spAutoFit/>
          </a:bodyPr>
          <a:p>
            <a:pPr>
              <a:buClrTx/>
            </a:pPr>
            <a:r>
              <a:rPr lang="zh-CN" altLang="en-US" sz="2800" b="1" dirty="0">
                <a:latin typeface="Times New Roman" panose="02020603050405020304" pitchFamily="2" charset="0"/>
              </a:rPr>
              <a:t>由于</a:t>
            </a:r>
            <a:r>
              <a:rPr lang="zh-CN" altLang="en-US" sz="2800" b="1" dirty="0">
                <a:solidFill>
                  <a:srgbClr val="FF0066"/>
                </a:solidFill>
                <a:latin typeface="Times New Roman" panose="02020603050405020304" pitchFamily="2" charset="0"/>
              </a:rPr>
              <a:t>地理隔离</a:t>
            </a:r>
            <a:r>
              <a:rPr lang="zh-CN" altLang="en-US" sz="2800" b="1" dirty="0">
                <a:latin typeface="Times New Roman" panose="02020603050405020304" pitchFamily="2" charset="0"/>
              </a:rPr>
              <a:t>形成了</a:t>
            </a:r>
            <a:r>
              <a:rPr lang="zh-CN" altLang="en-US" sz="2800" b="1" dirty="0">
                <a:latin typeface="Arial" panose="020B0604020202020204" pitchFamily="34" charset="0"/>
              </a:rPr>
              <a:t>两个不同虎亚种。</a:t>
            </a:r>
            <a:endParaRPr lang="zh-CN" altLang="en-US" sz="2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1512"/>
                                        </p:tgtEl>
                                        <p:attrNameLst>
                                          <p:attrName>style.visibility</p:attrName>
                                        </p:attrNameLst>
                                      </p:cBhvr>
                                      <p:to>
                                        <p:strVal val="visible"/>
                                      </p:to>
                                    </p:set>
                                    <p:anim calcmode="lin" valueType="num">
                                      <p:cBhvr additive="base">
                                        <p:cTn id="11" dur="500" fill="hold"/>
                                        <p:tgtEl>
                                          <p:spTgt spid="21512"/>
                                        </p:tgtEl>
                                        <p:attrNameLst>
                                          <p:attrName>ppt_x</p:attrName>
                                        </p:attrNameLst>
                                      </p:cBhvr>
                                      <p:tavLst>
                                        <p:tav tm="0">
                                          <p:val>
                                            <p:strVal val="0-#ppt_w/2"/>
                                          </p:val>
                                        </p:tav>
                                        <p:tav tm="100000">
                                          <p:val>
                                            <p:strVal val="#ppt_x"/>
                                          </p:val>
                                        </p:tav>
                                      </p:tavLst>
                                    </p:anim>
                                    <p:anim calcmode="lin" valueType="num">
                                      <p:cBhvr additive="base">
                                        <p:cTn id="12"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22529" descr="01"/>
          <p:cNvPicPr>
            <a:picLocks noChangeAspect="1"/>
          </p:cNvPicPr>
          <p:nvPr/>
        </p:nvPicPr>
        <p:blipFill>
          <a:blip r:embed="rId1"/>
          <a:stretch>
            <a:fillRect/>
          </a:stretch>
        </p:blipFill>
        <p:spPr>
          <a:xfrm>
            <a:off x="606425" y="1644650"/>
            <a:ext cx="3606800" cy="2695575"/>
          </a:xfrm>
          <a:prstGeom prst="rect">
            <a:avLst/>
          </a:prstGeom>
          <a:noFill/>
          <a:ln w="9525">
            <a:noFill/>
          </a:ln>
        </p:spPr>
      </p:pic>
      <p:pic>
        <p:nvPicPr>
          <p:cNvPr id="22531" name="图片 22530" descr="06"/>
          <p:cNvPicPr>
            <a:picLocks noChangeAspect="1"/>
          </p:cNvPicPr>
          <p:nvPr/>
        </p:nvPicPr>
        <p:blipFill>
          <a:blip r:embed="rId2"/>
          <a:stretch>
            <a:fillRect/>
          </a:stretch>
        </p:blipFill>
        <p:spPr>
          <a:xfrm>
            <a:off x="4645025" y="1644650"/>
            <a:ext cx="3241675" cy="2701925"/>
          </a:xfrm>
          <a:prstGeom prst="rect">
            <a:avLst/>
          </a:prstGeom>
          <a:noFill/>
          <a:ln w="9525">
            <a:noFill/>
          </a:ln>
        </p:spPr>
      </p:pic>
      <p:sp>
        <p:nvSpPr>
          <p:cNvPr id="22532" name="矩形 22531"/>
          <p:cNvSpPr/>
          <p:nvPr/>
        </p:nvSpPr>
        <p:spPr>
          <a:xfrm>
            <a:off x="2339975" y="836613"/>
            <a:ext cx="5832475" cy="519112"/>
          </a:xfrm>
          <a:prstGeom prst="rect">
            <a:avLst/>
          </a:prstGeom>
          <a:noFill/>
          <a:ln w="9525">
            <a:noFill/>
          </a:ln>
        </p:spPr>
        <p:txBody>
          <a:bodyPr vert="horz" wrap="square" anchor="t">
            <a:spAutoFit/>
          </a:bodyPr>
          <a:p>
            <a:pPr>
              <a:buClrTx/>
            </a:pPr>
            <a:r>
              <a:rPr lang="zh-CN" altLang="en-US" sz="2800" b="1" dirty="0">
                <a:latin typeface="楷体_GB2312" pitchFamily="1" charset="-122"/>
                <a:ea typeface="楷体_GB2312" pitchFamily="1" charset="-122"/>
              </a:rPr>
              <a:t>马和驴是</a:t>
            </a:r>
            <a:r>
              <a:rPr lang="zh-CN" altLang="en-US" sz="2800" b="1" dirty="0">
                <a:latin typeface="楷体_GB2312" pitchFamily="1" charset="-122"/>
                <a:ea typeface="楷体_GB2312" pitchFamily="1" charset="-122"/>
              </a:rPr>
              <a:t>不是</a:t>
            </a:r>
            <a:r>
              <a:rPr lang="zh-CN" altLang="en-US" sz="2800" b="1" dirty="0">
                <a:latin typeface="楷体_GB2312" pitchFamily="1" charset="-122"/>
                <a:ea typeface="楷体_GB2312" pitchFamily="1" charset="-122"/>
              </a:rPr>
              <a:t>一个物种？</a:t>
            </a:r>
            <a:endParaRPr lang="zh-CN" altLang="en-US" sz="2800" b="1" dirty="0">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0-#ppt_w/2"/>
                                          </p:val>
                                        </p:tav>
                                        <p:tav tm="100000">
                                          <p:val>
                                            <p:strVal val="#ppt_x"/>
                                          </p:val>
                                        </p:tav>
                                      </p:tavLst>
                                    </p:anim>
                                    <p:anim calcmode="lin" valueType="num">
                                      <p:cBhvr additive="base">
                                        <p:cTn id="14"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0-#ppt_w/2"/>
                                          </p:val>
                                        </p:tav>
                                        <p:tav tm="100000">
                                          <p:val>
                                            <p:strVal val="#ppt_x"/>
                                          </p:val>
                                        </p:tav>
                                      </p:tavLst>
                                    </p:anim>
                                    <p:anim calcmode="lin" valueType="num">
                                      <p:cBhvr additive="base">
                                        <p:cTn id="20"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a:spLocks noGrp="1"/>
          </p:cNvSpPr>
          <p:nvPr>
            <p:ph type="title"/>
          </p:nvPr>
        </p:nvSpPr>
        <p:spPr>
          <a:ln/>
        </p:spPr>
        <p:txBody>
          <a:bodyPr anchor="ctr"/>
          <a:p>
            <a:pPr algn="ctr"/>
            <a:r>
              <a:rPr lang="zh-CN" altLang="en-US" sz="4000">
                <a:solidFill>
                  <a:schemeClr val="tx1"/>
                </a:solidFill>
              </a:rPr>
              <a:t>拉马克的进化学说</a:t>
            </a:r>
            <a:endParaRPr lang="zh-CN" altLang="en-US" sz="4000">
              <a:solidFill>
                <a:schemeClr val="tx1"/>
              </a:solidFill>
            </a:endParaRPr>
          </a:p>
        </p:txBody>
      </p:sp>
      <p:sp>
        <p:nvSpPr>
          <p:cNvPr id="5123" name="文本占位符 5122"/>
          <p:cNvSpPr>
            <a:spLocks noGrp="1"/>
          </p:cNvSpPr>
          <p:nvPr>
            <p:ph type="body" idx="1"/>
          </p:nvPr>
        </p:nvSpPr>
        <p:spPr>
          <a:ln/>
        </p:spPr>
        <p:txBody>
          <a:bodyPr/>
          <a:p>
            <a:r>
              <a:rPr lang="zh-CN" altLang="en-US" sz="2800" dirty="0">
                <a:solidFill>
                  <a:schemeClr val="tx1"/>
                </a:solidFill>
              </a:rPr>
              <a:t>第一次比较完整地提出了进化理论</a:t>
            </a:r>
            <a:endParaRPr lang="zh-CN" altLang="en-US" sz="2800" dirty="0">
              <a:solidFill>
                <a:schemeClr val="tx1"/>
              </a:solidFill>
            </a:endParaRPr>
          </a:p>
          <a:p>
            <a:r>
              <a:rPr lang="zh-CN" altLang="en-US" sz="2800" dirty="0">
                <a:solidFill>
                  <a:schemeClr val="tx1"/>
                </a:solidFill>
              </a:rPr>
              <a:t>观点：</a:t>
            </a:r>
            <a:r>
              <a:rPr lang="zh-CN" altLang="en-US" sz="2800" dirty="0">
                <a:solidFill>
                  <a:srgbClr val="3366FF"/>
                </a:solidFill>
              </a:rPr>
              <a:t>用进废退</a:t>
            </a:r>
            <a:r>
              <a:rPr lang="zh-CN" altLang="en-US" sz="2800" dirty="0">
                <a:solidFill>
                  <a:schemeClr val="tx1"/>
                </a:solidFill>
              </a:rPr>
              <a:t>和</a:t>
            </a:r>
            <a:r>
              <a:rPr lang="zh-CN" altLang="en-US" sz="2800" dirty="0">
                <a:solidFill>
                  <a:srgbClr val="3366FF"/>
                </a:solidFill>
              </a:rPr>
              <a:t>获得性遗传</a:t>
            </a:r>
            <a:endParaRPr lang="zh-CN" altLang="en-US" sz="2800" dirty="0">
              <a:solidFill>
                <a:srgbClr val="3366FF"/>
              </a:solidFill>
            </a:endParaRPr>
          </a:p>
        </p:txBody>
      </p:sp>
      <p:grpSp>
        <p:nvGrpSpPr>
          <p:cNvPr id="5124" name="组合 5123"/>
          <p:cNvGrpSpPr/>
          <p:nvPr/>
        </p:nvGrpSpPr>
        <p:grpSpPr>
          <a:xfrm>
            <a:off x="0" y="2636838"/>
            <a:ext cx="8639175" cy="3529012"/>
            <a:chOff x="0" y="0"/>
            <a:chExt cx="5442" cy="2223"/>
          </a:xfrm>
        </p:grpSpPr>
        <p:pic>
          <p:nvPicPr>
            <p:cNvPr id="5125" name="图片 5124" descr="pic_282589"/>
            <p:cNvPicPr>
              <a:picLocks noChangeAspect="1"/>
            </p:cNvPicPr>
            <p:nvPr/>
          </p:nvPicPr>
          <p:blipFill>
            <a:blip r:embed="rId1"/>
            <a:stretch>
              <a:fillRect/>
            </a:stretch>
          </p:blipFill>
          <p:spPr>
            <a:xfrm>
              <a:off x="0" y="0"/>
              <a:ext cx="2812" cy="2223"/>
            </a:xfrm>
            <a:prstGeom prst="rect">
              <a:avLst/>
            </a:prstGeom>
            <a:noFill/>
            <a:ln w="9525">
              <a:noFill/>
            </a:ln>
          </p:spPr>
        </p:pic>
        <p:sp>
          <p:nvSpPr>
            <p:cNvPr id="5126" name="矩形 5125"/>
            <p:cNvSpPr/>
            <p:nvPr/>
          </p:nvSpPr>
          <p:spPr>
            <a:xfrm>
              <a:off x="2993" y="499"/>
              <a:ext cx="2449" cy="979"/>
            </a:xfrm>
            <a:prstGeom prst="rect">
              <a:avLst/>
            </a:prstGeom>
            <a:noFill/>
            <a:ln w="9525">
              <a:noFill/>
            </a:ln>
          </p:spPr>
          <p:txBody>
            <a:bodyPr vert="horz" wrap="square" anchor="ctr">
              <a:spAutoFit/>
            </a:bodyPr>
            <a:p>
              <a:r>
                <a:rPr lang="en-US" altLang="zh-CN" sz="3200" b="1">
                  <a:solidFill>
                    <a:srgbClr val="000000"/>
                  </a:solidFill>
                  <a:latin typeface="Arial" panose="020B0604020202020204" pitchFamily="34" charset="0"/>
                </a:rPr>
                <a:t>    </a:t>
              </a:r>
              <a:r>
                <a:rPr lang="zh-CN" altLang="en-US" sz="3200">
                  <a:solidFill>
                    <a:srgbClr val="000000"/>
                  </a:solidFill>
                  <a:latin typeface="Arial" panose="020B0604020202020204" pitchFamily="34" charset="0"/>
                  <a:ea typeface="微软雅黑" panose="020B0503020204020204" pitchFamily="2" charset="-122"/>
                </a:rPr>
                <a:t>器官用得越多就越发达，器官废而不用就会退化。</a:t>
              </a:r>
              <a:endParaRPr lang="zh-CN" altLang="en-US" sz="3200">
                <a:solidFill>
                  <a:srgbClr val="000000"/>
                </a:solidFill>
                <a:latin typeface="Arial" panose="020B0604020202020204" pitchFamily="34" charset="0"/>
                <a:ea typeface="微软雅黑" panose="020B0503020204020204" pitchFamily="2" charset="-122"/>
              </a:endParaRPr>
            </a:p>
          </p:txBody>
        </p:sp>
      </p:grpSp>
      <p:sp>
        <p:nvSpPr>
          <p:cNvPr id="5127" name="文本框 5126"/>
          <p:cNvSpPr txBox="1"/>
          <p:nvPr/>
        </p:nvSpPr>
        <p:spPr>
          <a:xfrm>
            <a:off x="4329113" y="2854325"/>
            <a:ext cx="4703762" cy="2682875"/>
          </a:xfrm>
          <a:prstGeom prst="rect">
            <a:avLst/>
          </a:prstGeom>
          <a:noFill/>
          <a:ln w="9525">
            <a:noFill/>
          </a:ln>
        </p:spPr>
        <p:txBody>
          <a:bodyPr vert="horz" wrap="square" lIns="0" tIns="0" rIns="0" bIns="0" anchor="t">
            <a:spAutoFit/>
          </a:bodyPr>
          <a:p>
            <a:pPr>
              <a:buClrTx/>
            </a:pPr>
            <a:r>
              <a:rPr lang="en-US" altLang="zh-CN" sz="3200">
                <a:latin typeface="楷体_GB2312" pitchFamily="1" charset="-122"/>
                <a:ea typeface="楷体_GB2312" pitchFamily="1" charset="-122"/>
              </a:rPr>
              <a:t>    </a:t>
            </a:r>
            <a:r>
              <a:rPr lang="zh-CN" altLang="en-US" sz="2800">
                <a:latin typeface="微软雅黑" panose="020B0503020204020204" pitchFamily="2" charset="-122"/>
                <a:ea typeface="微软雅黑" panose="020B0503020204020204" pitchFamily="2" charset="-122"/>
              </a:rPr>
              <a:t>拉马克认为长颈鹿的进化是因为草地退化后要吃树叶，当然颈长的有优势，它们想要长颈，于是</a:t>
            </a:r>
            <a:r>
              <a:rPr lang="zh-CN" altLang="en-US" sz="2800">
                <a:solidFill>
                  <a:srgbClr val="0033CC"/>
                </a:solidFill>
                <a:latin typeface="微软雅黑" panose="020B0503020204020204" pitchFamily="2" charset="-122"/>
                <a:ea typeface="微软雅黑" panose="020B0503020204020204" pitchFamily="2" charset="-122"/>
              </a:rPr>
              <a:t>天天使劲地将颈伸长</a:t>
            </a:r>
            <a:r>
              <a:rPr lang="zh-CN" altLang="en-US" sz="2800">
                <a:latin typeface="微软雅黑" panose="020B0503020204020204" pitchFamily="2" charset="-122"/>
                <a:ea typeface="微软雅黑" panose="020B0503020204020204" pitchFamily="2" charset="-122"/>
              </a:rPr>
              <a:t>，终于形成了现在的长颈鹿。</a:t>
            </a:r>
            <a:r>
              <a:rPr lang="zh-CN" altLang="en-US" sz="3200">
                <a:latin typeface="微软雅黑" panose="020B0503020204020204" pitchFamily="2" charset="-122"/>
                <a:ea typeface="微软雅黑" panose="020B0503020204020204" pitchFamily="2" charset="-122"/>
              </a:rPr>
              <a:t> </a:t>
            </a:r>
            <a:endParaRPr lang="zh-CN" altLang="en-US" sz="3200">
              <a:latin typeface="微软雅黑" panose="020B0503020204020204" pitchFamily="2" charset="-122"/>
              <a:ea typeface="微软雅黑" panose="020B0503020204020204" pitchFamily="2" charset="-122"/>
            </a:endParaRPr>
          </a:p>
        </p:txBody>
      </p:sp>
      <p:pic>
        <p:nvPicPr>
          <p:cNvPr id="5128" name="图片 5127" descr="长7"/>
          <p:cNvPicPr>
            <a:picLocks noChangeAspect="1"/>
          </p:cNvPicPr>
          <p:nvPr/>
        </p:nvPicPr>
        <p:blipFill>
          <a:blip r:embed="rId2"/>
          <a:stretch>
            <a:fillRect/>
          </a:stretch>
        </p:blipFill>
        <p:spPr>
          <a:xfrm>
            <a:off x="250825" y="2708275"/>
            <a:ext cx="4078288" cy="29829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subTnLst>
                                    <p:set>
                                      <p:cBhvr override="childStyle">
                                        <p:cTn dur="1" fill="hold" display="0" masterRel="nextClick" afterEffect="1"/>
                                        <p:tgtEl>
                                          <p:spTgt spid="512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linds(horizontal)">
                                      <p:cBhvr>
                                        <p:cTn id="12" dur="5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blinds(horizontal)">
                                      <p:cBhvr>
                                        <p:cTn id="1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23553"/>
          <p:cNvSpPr>
            <a:spLocks noGrp="1"/>
          </p:cNvSpPr>
          <p:nvPr>
            <p:ph type="title"/>
          </p:nvPr>
        </p:nvSpPr>
        <p:spPr>
          <a:ln/>
        </p:spPr>
        <p:txBody>
          <a:bodyPr anchor="ctr"/>
          <a:p>
            <a:pPr algn="ctr"/>
            <a:r>
              <a:rPr lang="zh-CN" altLang="en-US" dirty="0"/>
              <a:t>课堂练习</a:t>
            </a:r>
            <a:endParaRPr lang="zh-CN" altLang="en-US" dirty="0"/>
          </a:p>
        </p:txBody>
      </p:sp>
      <p:sp>
        <p:nvSpPr>
          <p:cNvPr id="23555" name="文本占位符 23554"/>
          <p:cNvSpPr>
            <a:spLocks noGrp="1"/>
          </p:cNvSpPr>
          <p:nvPr>
            <p:ph type="body" idx="1"/>
          </p:nvPr>
        </p:nvSpPr>
        <p:spPr>
          <a:xfrm>
            <a:off x="1763713" y="1417638"/>
            <a:ext cx="6121400" cy="4525962"/>
          </a:xfrm>
          <a:ln/>
        </p:spPr>
        <p:txBody>
          <a:bodyPr/>
          <a:p>
            <a:pPr eaLnBrk="1" hangingPunct="1">
              <a:lnSpc>
                <a:spcPct val="120000"/>
              </a:lnSpc>
              <a:buClrTx/>
              <a:buNone/>
            </a:pPr>
            <a:r>
              <a:rPr lang="zh-CN" altLang="en-US" sz="2000" b="1" dirty="0">
                <a:latin typeface="仿宋_GB2312" pitchFamily="1" charset="-122"/>
                <a:ea typeface="仿宋_GB2312" pitchFamily="1" charset="-122"/>
              </a:rPr>
              <a:t>例1、新物种形成最显著的标志是       </a:t>
            </a:r>
            <a:r>
              <a:rPr lang="en-US" altLang="x-none" sz="2000" b="1" dirty="0">
                <a:latin typeface="仿宋_GB2312" pitchFamily="1" charset="-122"/>
                <a:ea typeface="仿宋_GB2312" pitchFamily="1" charset="-122"/>
              </a:rPr>
              <a:t>(   )</a:t>
            </a:r>
            <a:endParaRPr lang="en-US" altLang="x-none" sz="2000" b="1" dirty="0">
              <a:latin typeface="仿宋_GB2312" pitchFamily="1" charset="-122"/>
              <a:ea typeface="仿宋_GB2312" pitchFamily="1" charset="-122"/>
            </a:endParaRPr>
          </a:p>
          <a:p>
            <a:pPr eaLnBrk="1" hangingPunct="1">
              <a:lnSpc>
                <a:spcPct val="120000"/>
              </a:lnSpc>
              <a:buClrTx/>
              <a:buNone/>
            </a:pPr>
            <a:r>
              <a:rPr lang="en-US" altLang="x-none" sz="2000" b="1" dirty="0">
                <a:latin typeface="仿宋_GB2312" pitchFamily="1" charset="-122"/>
                <a:ea typeface="仿宋_GB2312" pitchFamily="1" charset="-122"/>
              </a:rPr>
              <a:t>  A.</a:t>
            </a:r>
            <a:r>
              <a:rPr lang="zh-CN" altLang="en-US" sz="2000" b="1" dirty="0">
                <a:latin typeface="仿宋_GB2312" pitchFamily="1" charset="-122"/>
                <a:ea typeface="仿宋_GB2312" pitchFamily="1" charset="-122"/>
              </a:rPr>
              <a:t>具有一定的形态结构    </a:t>
            </a:r>
            <a:r>
              <a:rPr lang="en-US" altLang="x-none" sz="2000" b="1" dirty="0">
                <a:latin typeface="仿宋_GB2312" pitchFamily="1" charset="-122"/>
                <a:ea typeface="仿宋_GB2312" pitchFamily="1" charset="-122"/>
              </a:rPr>
              <a:t>B.</a:t>
            </a:r>
            <a:r>
              <a:rPr lang="zh-CN" altLang="en-US" sz="2000" b="1" dirty="0">
                <a:latin typeface="仿宋_GB2312" pitchFamily="1" charset="-122"/>
                <a:ea typeface="仿宋_GB2312" pitchFamily="1" charset="-122"/>
              </a:rPr>
              <a:t>改变了基因频率</a:t>
            </a:r>
            <a:endParaRPr lang="zh-CN" altLang="en-US" sz="2000" b="1" dirty="0">
              <a:latin typeface="仿宋_GB2312" pitchFamily="1" charset="-122"/>
              <a:ea typeface="仿宋_GB2312" pitchFamily="1" charset="-122"/>
            </a:endParaRPr>
          </a:p>
          <a:p>
            <a:pPr eaLnBrk="1" hangingPunct="1">
              <a:lnSpc>
                <a:spcPct val="120000"/>
              </a:lnSpc>
              <a:buClrTx/>
              <a:buNone/>
            </a:pPr>
            <a:r>
              <a:rPr lang="zh-CN" altLang="en-US" sz="2000" b="1" dirty="0">
                <a:latin typeface="仿宋_GB2312" pitchFamily="1" charset="-122"/>
                <a:ea typeface="仿宋_GB2312" pitchFamily="1" charset="-122"/>
              </a:rPr>
              <a:t>  </a:t>
            </a:r>
            <a:r>
              <a:rPr lang="en-US" altLang="x-none" sz="2000" b="1" dirty="0">
                <a:latin typeface="仿宋_GB2312" pitchFamily="1" charset="-122"/>
                <a:ea typeface="仿宋_GB2312" pitchFamily="1" charset="-122"/>
              </a:rPr>
              <a:t>C.</a:t>
            </a:r>
            <a:r>
              <a:rPr lang="zh-CN" altLang="en-US" sz="2000" b="1" dirty="0">
                <a:latin typeface="仿宋_GB2312" pitchFamily="1" charset="-122"/>
                <a:ea typeface="仿宋_GB2312" pitchFamily="1" charset="-122"/>
              </a:rPr>
              <a:t>具有一定的生理功能    </a:t>
            </a:r>
            <a:r>
              <a:rPr lang="en-US" altLang="x-none" sz="2000" b="1" dirty="0">
                <a:latin typeface="仿宋_GB2312" pitchFamily="1" charset="-122"/>
                <a:ea typeface="仿宋_GB2312" pitchFamily="1" charset="-122"/>
              </a:rPr>
              <a:t>D.</a:t>
            </a:r>
            <a:r>
              <a:rPr lang="zh-CN" altLang="en-US" sz="2000" b="1" dirty="0">
                <a:latin typeface="仿宋_GB2312" pitchFamily="1" charset="-122"/>
                <a:ea typeface="仿宋_GB2312" pitchFamily="1" charset="-122"/>
              </a:rPr>
              <a:t>产生了生殖隔离</a:t>
            </a:r>
            <a:endParaRPr lang="zh-CN" altLang="en-US" sz="2000" b="1" dirty="0">
              <a:latin typeface="仿宋_GB2312" pitchFamily="1" charset="-122"/>
              <a:ea typeface="仿宋_GB2312" pitchFamily="1" charset="-122"/>
            </a:endParaRPr>
          </a:p>
          <a:p>
            <a:pPr eaLnBrk="1" hangingPunct="1">
              <a:lnSpc>
                <a:spcPct val="120000"/>
              </a:lnSpc>
              <a:buClrTx/>
              <a:buNone/>
            </a:pPr>
            <a:r>
              <a:rPr lang="zh-CN" altLang="en-US" sz="2000" b="1" dirty="0">
                <a:latin typeface="仿宋_GB2312" pitchFamily="1" charset="-122"/>
                <a:ea typeface="仿宋_GB2312" pitchFamily="1" charset="-122"/>
              </a:rPr>
              <a:t>例2、下列关于自然界中物种形成的有关因素的叙</a:t>
            </a:r>
            <a:endParaRPr lang="zh-CN" altLang="en-US" sz="2000" b="1" dirty="0">
              <a:latin typeface="仿宋_GB2312" pitchFamily="1" charset="-122"/>
              <a:ea typeface="仿宋_GB2312" pitchFamily="1" charset="-122"/>
            </a:endParaRPr>
          </a:p>
          <a:p>
            <a:pPr eaLnBrk="1" hangingPunct="1">
              <a:lnSpc>
                <a:spcPct val="120000"/>
              </a:lnSpc>
              <a:buClrTx/>
              <a:buNone/>
            </a:pPr>
            <a:r>
              <a:rPr lang="zh-CN" altLang="en-US" sz="2000" b="1" dirty="0">
                <a:latin typeface="仿宋_GB2312" pitchFamily="1" charset="-122"/>
                <a:ea typeface="仿宋_GB2312" pitchFamily="1" charset="-122"/>
              </a:rPr>
              <a:t>   述，不正确的是                 （  ）</a:t>
            </a:r>
            <a:endParaRPr lang="zh-CN" altLang="en-US" sz="2000" b="1" dirty="0">
              <a:latin typeface="仿宋_GB2312" pitchFamily="1" charset="-122"/>
              <a:ea typeface="仿宋_GB2312" pitchFamily="1" charset="-122"/>
            </a:endParaRPr>
          </a:p>
          <a:p>
            <a:pPr eaLnBrk="1" hangingPunct="1">
              <a:lnSpc>
                <a:spcPct val="120000"/>
              </a:lnSpc>
              <a:buClrTx/>
              <a:buNone/>
            </a:pPr>
            <a:r>
              <a:rPr lang="zh-CN" altLang="en-US" sz="2000" b="1" dirty="0">
                <a:latin typeface="仿宋_GB2312" pitchFamily="1" charset="-122"/>
                <a:ea typeface="仿宋_GB2312" pitchFamily="1" charset="-122"/>
              </a:rPr>
              <a:t>  </a:t>
            </a:r>
            <a:r>
              <a:rPr lang="en-US" altLang="x-none" sz="2000" b="1" dirty="0">
                <a:latin typeface="仿宋_GB2312" pitchFamily="1" charset="-122"/>
                <a:ea typeface="仿宋_GB2312" pitchFamily="1" charset="-122"/>
              </a:rPr>
              <a:t>A.</a:t>
            </a:r>
            <a:r>
              <a:rPr lang="zh-CN" altLang="en-US" sz="2000" b="1" dirty="0">
                <a:latin typeface="仿宋_GB2312" pitchFamily="1" charset="-122"/>
                <a:ea typeface="仿宋_GB2312" pitchFamily="1" charset="-122"/>
              </a:rPr>
              <a:t>突变和基因重组是物种形成的内因</a:t>
            </a:r>
            <a:endParaRPr lang="zh-CN" altLang="en-US" sz="2000" b="1" dirty="0">
              <a:latin typeface="仿宋_GB2312" pitchFamily="1" charset="-122"/>
              <a:ea typeface="仿宋_GB2312" pitchFamily="1" charset="-122"/>
            </a:endParaRPr>
          </a:p>
          <a:p>
            <a:pPr eaLnBrk="1" hangingPunct="1">
              <a:lnSpc>
                <a:spcPct val="120000"/>
              </a:lnSpc>
              <a:buClrTx/>
              <a:buNone/>
            </a:pPr>
            <a:r>
              <a:rPr lang="zh-CN" altLang="en-US" sz="2000" b="1" dirty="0">
                <a:latin typeface="仿宋_GB2312" pitchFamily="1" charset="-122"/>
                <a:ea typeface="仿宋_GB2312" pitchFamily="1" charset="-122"/>
              </a:rPr>
              <a:t>  </a:t>
            </a:r>
            <a:r>
              <a:rPr lang="en-US" altLang="x-none" sz="2000" b="1" dirty="0">
                <a:latin typeface="仿宋_GB2312" pitchFamily="1" charset="-122"/>
                <a:ea typeface="仿宋_GB2312" pitchFamily="1" charset="-122"/>
              </a:rPr>
              <a:t>B.</a:t>
            </a:r>
            <a:r>
              <a:rPr lang="zh-CN" altLang="en-US" sz="2000" b="1" dirty="0">
                <a:latin typeface="仿宋_GB2312" pitchFamily="1" charset="-122"/>
                <a:ea typeface="仿宋_GB2312" pitchFamily="1" charset="-122"/>
              </a:rPr>
              <a:t>自然选择是物种形成的外因</a:t>
            </a:r>
            <a:endParaRPr lang="zh-CN" altLang="en-US" sz="2000" b="1" dirty="0">
              <a:latin typeface="仿宋_GB2312" pitchFamily="1" charset="-122"/>
              <a:ea typeface="仿宋_GB2312" pitchFamily="1" charset="-122"/>
            </a:endParaRPr>
          </a:p>
          <a:p>
            <a:pPr eaLnBrk="1" hangingPunct="1">
              <a:lnSpc>
                <a:spcPct val="120000"/>
              </a:lnSpc>
              <a:buClrTx/>
              <a:buNone/>
            </a:pPr>
            <a:r>
              <a:rPr lang="zh-CN" altLang="en-US" sz="2000" b="1" dirty="0">
                <a:latin typeface="仿宋_GB2312" pitchFamily="1" charset="-122"/>
                <a:ea typeface="仿宋_GB2312" pitchFamily="1" charset="-122"/>
              </a:rPr>
              <a:t>  </a:t>
            </a:r>
            <a:r>
              <a:rPr lang="en-US" altLang="x-none" sz="2000" b="1" dirty="0">
                <a:latin typeface="仿宋_GB2312" pitchFamily="1" charset="-122"/>
                <a:ea typeface="仿宋_GB2312" pitchFamily="1" charset="-122"/>
              </a:rPr>
              <a:t>C.</a:t>
            </a:r>
            <a:r>
              <a:rPr lang="zh-CN" altLang="en-US" sz="2000" b="1" dirty="0">
                <a:latin typeface="仿宋_GB2312" pitchFamily="1" charset="-122"/>
                <a:ea typeface="仿宋_GB2312" pitchFamily="1" charset="-122"/>
              </a:rPr>
              <a:t>隔离是物种形成的不可少的因素</a:t>
            </a:r>
            <a:endParaRPr lang="zh-CN" altLang="en-US" sz="2000" b="1" dirty="0">
              <a:latin typeface="仿宋_GB2312" pitchFamily="1" charset="-122"/>
              <a:ea typeface="仿宋_GB2312" pitchFamily="1" charset="-122"/>
            </a:endParaRPr>
          </a:p>
          <a:p>
            <a:pPr eaLnBrk="1" hangingPunct="1">
              <a:lnSpc>
                <a:spcPct val="120000"/>
              </a:lnSpc>
              <a:buClrTx/>
              <a:buNone/>
            </a:pPr>
            <a:r>
              <a:rPr lang="zh-CN" altLang="en-US" sz="2000" b="1" dirty="0">
                <a:latin typeface="仿宋_GB2312" pitchFamily="1" charset="-122"/>
                <a:ea typeface="仿宋_GB2312" pitchFamily="1" charset="-122"/>
              </a:rPr>
              <a:t>  </a:t>
            </a:r>
            <a:r>
              <a:rPr lang="en-US" altLang="x-none" sz="2000" b="1" dirty="0">
                <a:latin typeface="仿宋_GB2312" pitchFamily="1" charset="-122"/>
                <a:ea typeface="仿宋_GB2312" pitchFamily="1" charset="-122"/>
              </a:rPr>
              <a:t>D.</a:t>
            </a:r>
            <a:r>
              <a:rPr lang="zh-CN" altLang="en-US" sz="2000" b="1" dirty="0">
                <a:latin typeface="仿宋_GB2312" pitchFamily="1" charset="-122"/>
                <a:ea typeface="仿宋_GB2312" pitchFamily="1" charset="-122"/>
              </a:rPr>
              <a:t>经过地理隔离有的物种即可以形成新物种</a:t>
            </a:r>
            <a:endParaRPr lang="zh-CN" altLang="en-US" sz="2000" b="1" dirty="0">
              <a:latin typeface="仿宋_GB2312" pitchFamily="1" charset="-122"/>
              <a:ea typeface="仿宋_GB2312" pitchFamily="1" charset="-122"/>
            </a:endParaRPr>
          </a:p>
          <a:p>
            <a:pPr eaLnBrk="1" hangingPunct="1">
              <a:lnSpc>
                <a:spcPct val="120000"/>
              </a:lnSpc>
              <a:buClrTx/>
              <a:buNone/>
            </a:pPr>
            <a:endParaRPr lang="zh-CN" altLang="en-US" sz="2000" b="1" dirty="0">
              <a:latin typeface="仿宋_GB2312" pitchFamily="1" charset="-122"/>
              <a:ea typeface="仿宋_GB2312" pitchFamily="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占位符 24577"/>
          <p:cNvSpPr>
            <a:spLocks noGrp="1"/>
          </p:cNvSpPr>
          <p:nvPr>
            <p:ph type="body" sz="half" idx="1"/>
          </p:nvPr>
        </p:nvSpPr>
        <p:spPr>
          <a:xfrm>
            <a:off x="458788" y="1600200"/>
            <a:ext cx="7643812" cy="2046288"/>
          </a:xfrm>
          <a:ln/>
        </p:spPr>
        <p:txBody>
          <a:bodyPr/>
          <a:p>
            <a:pPr/>
            <a:r>
              <a:rPr lang="zh-CN" altLang="en-US" sz="2800" b="1" dirty="0">
                <a:ea typeface="楷体_GB2312" pitchFamily="1" charset="-122"/>
              </a:rPr>
              <a:t>基因库：一个种群中全部个体所含有的全部基因，叫做该种群的基因库。</a:t>
            </a:r>
            <a:endParaRPr lang="zh-CN" altLang="en-US" sz="2800" b="1" dirty="0">
              <a:ea typeface="楷体_GB2312" pitchFamily="1" charset="-122"/>
            </a:endParaRPr>
          </a:p>
          <a:p>
            <a:pPr/>
            <a:r>
              <a:rPr lang="zh-CN" altLang="en-US" sz="2800" b="1" dirty="0">
                <a:ea typeface="楷体_GB2312" pitchFamily="1" charset="-122"/>
              </a:rPr>
              <a:t>基因频率：在一个种群基因库中，某个基因占全部等位基因数的比例。</a:t>
            </a:r>
            <a:endParaRPr lang="zh-CN" altLang="en-US" sz="2800" b="1" dirty="0">
              <a:ea typeface="楷体_GB2312" pitchFamily="1" charset="-122"/>
            </a:endParaRPr>
          </a:p>
        </p:txBody>
      </p:sp>
      <p:sp>
        <p:nvSpPr>
          <p:cNvPr id="24579" name="标题 24578"/>
          <p:cNvSpPr>
            <a:spLocks noGrp="1"/>
          </p:cNvSpPr>
          <p:nvPr>
            <p:ph type="title"/>
          </p:nvPr>
        </p:nvSpPr>
        <p:spPr>
          <a:ln/>
        </p:spPr>
        <p:txBody>
          <a:bodyPr anchor="ctr"/>
          <a:p>
            <a:pPr algn="ctr"/>
            <a:r>
              <a:rPr lang="zh-CN" altLang="en-US" dirty="0"/>
              <a:t>相关计算</a:t>
            </a:r>
            <a:endParaRPr lang="zh-CN" altLang="en-US" dirty="0"/>
          </a:p>
        </p:txBody>
      </p:sp>
      <p:graphicFrame>
        <p:nvGraphicFramePr>
          <p:cNvPr id="24580" name="Object 8"/>
          <p:cNvGraphicFramePr>
            <a:graphicFrameLocks noChangeAspect="1"/>
          </p:cNvGraphicFramePr>
          <p:nvPr>
            <p:ph sz="half" idx="2"/>
          </p:nvPr>
        </p:nvGraphicFramePr>
        <p:xfrm>
          <a:off x="1044575" y="3646488"/>
          <a:ext cx="7332663" cy="2447925"/>
        </p:xfrm>
        <a:graphic>
          <a:graphicData uri="http://schemas.openxmlformats.org/presentationml/2006/ole">
            <mc:AlternateContent xmlns:mc="http://schemas.openxmlformats.org/markup-compatibility/2006">
              <mc:Choice xmlns:v="urn:schemas-microsoft-com:vml" Requires="v">
                <p:oleObj spid="_x0000_s3076" name="" r:id="rId1" imgW="7763510" imgH="2587625" progId="Word.Document.8">
                  <p:embed/>
                </p:oleObj>
              </mc:Choice>
              <mc:Fallback>
                <p:oleObj name="" r:id="rId1" imgW="7763510" imgH="2587625" progId="Word.Document.8">
                  <p:embed/>
                  <p:pic>
                    <p:nvPicPr>
                      <p:cNvPr id="0" name="图片 3075"/>
                      <p:cNvPicPr/>
                      <p:nvPr/>
                    </p:nvPicPr>
                    <p:blipFill>
                      <a:blip r:embed="rId2"/>
                      <a:stretch>
                        <a:fillRect/>
                      </a:stretch>
                    </p:blipFill>
                    <p:spPr>
                      <a:xfrm>
                        <a:off x="1044575" y="3646488"/>
                        <a:ext cx="7332663" cy="2447925"/>
                      </a:xfrm>
                      <a:prstGeom prst="rect">
                        <a:avLst/>
                      </a:prstGeom>
                      <a:noFill/>
                      <a:ln w="38100">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horizontal)">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a:ln/>
        </p:spPr>
        <p:txBody>
          <a:bodyPr anchor="ctr"/>
          <a:p>
            <a:pPr algn="ctr"/>
            <a:r>
              <a:rPr lang="zh-CN" altLang="en-US" dirty="0"/>
              <a:t>课堂练习</a:t>
            </a:r>
            <a:endParaRPr lang="zh-CN" altLang="en-US" dirty="0"/>
          </a:p>
        </p:txBody>
      </p:sp>
      <p:sp>
        <p:nvSpPr>
          <p:cNvPr id="25603" name="文本占位符 25602"/>
          <p:cNvSpPr>
            <a:spLocks noGrp="1"/>
          </p:cNvSpPr>
          <p:nvPr>
            <p:ph type="body" idx="1"/>
          </p:nvPr>
        </p:nvSpPr>
        <p:spPr>
          <a:ln/>
        </p:spPr>
        <p:txBody>
          <a:bodyPr/>
          <a:p>
            <a:r>
              <a:rPr lang="zh-CN" altLang="en-US" sz="2800" b="1" dirty="0">
                <a:latin typeface="仿宋_GB2312" pitchFamily="1" charset="-122"/>
                <a:ea typeface="仿宋_GB2312" pitchFamily="1" charset="-122"/>
              </a:rPr>
              <a:t>例：已知某昆虫翅的绿色由显性基因</a:t>
            </a:r>
            <a:r>
              <a:rPr lang="en-US" altLang="x-none" sz="2800" b="1" dirty="0">
                <a:latin typeface="仿宋_GB2312" pitchFamily="1" charset="-122"/>
                <a:ea typeface="仿宋_GB2312" pitchFamily="1" charset="-122"/>
              </a:rPr>
              <a:t>A</a:t>
            </a:r>
            <a:r>
              <a:rPr lang="zh-CN" altLang="en-US" sz="2800" b="1" dirty="0">
                <a:latin typeface="仿宋_GB2312" pitchFamily="1" charset="-122"/>
                <a:ea typeface="仿宋_GB2312" pitchFamily="1" charset="-122"/>
              </a:rPr>
              <a:t>控制，褐色由隐性基因</a:t>
            </a:r>
            <a:r>
              <a:rPr lang="en-US" altLang="x-none" sz="2800" b="1" dirty="0">
                <a:latin typeface="仿宋_GB2312" pitchFamily="1" charset="-122"/>
                <a:ea typeface="仿宋_GB2312" pitchFamily="1" charset="-122"/>
              </a:rPr>
              <a:t>a</a:t>
            </a:r>
            <a:r>
              <a:rPr lang="zh-CN" altLang="en-US" sz="2800" b="1" dirty="0">
                <a:latin typeface="仿宋_GB2312" pitchFamily="1" charset="-122"/>
                <a:ea typeface="仿宋_GB2312" pitchFamily="1" charset="-122"/>
              </a:rPr>
              <a:t>控制。现从该种群中随机抽取</a:t>
            </a:r>
            <a:r>
              <a:rPr lang="en-US" altLang="x-none" sz="2800" b="1" dirty="0">
                <a:latin typeface="仿宋_GB2312" pitchFamily="1" charset="-122"/>
                <a:ea typeface="仿宋_GB2312" pitchFamily="1" charset="-122"/>
              </a:rPr>
              <a:t>100</a:t>
            </a:r>
            <a:r>
              <a:rPr lang="zh-CN" altLang="en-US" sz="2800" b="1" dirty="0">
                <a:latin typeface="仿宋_GB2312" pitchFamily="1" charset="-122"/>
                <a:ea typeface="仿宋_GB2312" pitchFamily="1" charset="-122"/>
              </a:rPr>
              <a:t>个个体，测得基因型为</a:t>
            </a:r>
            <a:r>
              <a:rPr lang="en-US" altLang="x-none" sz="2800" b="1" dirty="0">
                <a:latin typeface="仿宋_GB2312" pitchFamily="1" charset="-122"/>
                <a:ea typeface="仿宋_GB2312" pitchFamily="1" charset="-122"/>
              </a:rPr>
              <a:t>AA</a:t>
            </a:r>
            <a:r>
              <a:rPr lang="zh-CN" altLang="en-US" sz="2800" b="1" dirty="0">
                <a:latin typeface="仿宋_GB2312" pitchFamily="1" charset="-122"/>
                <a:ea typeface="仿宋_GB2312" pitchFamily="1" charset="-122"/>
              </a:rPr>
              <a:t>、</a:t>
            </a:r>
            <a:r>
              <a:rPr lang="en-US" altLang="x-none" sz="2800" b="1" dirty="0">
                <a:latin typeface="仿宋_GB2312" pitchFamily="1" charset="-122"/>
                <a:ea typeface="仿宋_GB2312" pitchFamily="1" charset="-122"/>
              </a:rPr>
              <a:t>Aa</a:t>
            </a:r>
            <a:r>
              <a:rPr lang="zh-CN" altLang="en-US" sz="2800" b="1" dirty="0">
                <a:latin typeface="仿宋_GB2312" pitchFamily="1" charset="-122"/>
                <a:ea typeface="仿宋_GB2312" pitchFamily="1" charset="-122"/>
              </a:rPr>
              <a:t>、</a:t>
            </a:r>
            <a:r>
              <a:rPr lang="en-US" altLang="x-none" sz="2800" b="1" dirty="0">
                <a:latin typeface="仿宋_GB2312" pitchFamily="1" charset="-122"/>
                <a:ea typeface="仿宋_GB2312" pitchFamily="1" charset="-122"/>
              </a:rPr>
              <a:t>aa</a:t>
            </a:r>
            <a:r>
              <a:rPr lang="zh-CN" altLang="en-US" sz="2800" b="1" dirty="0">
                <a:latin typeface="仿宋_GB2312" pitchFamily="1" charset="-122"/>
                <a:ea typeface="仿宋_GB2312" pitchFamily="1" charset="-122"/>
              </a:rPr>
              <a:t>的个体数分别是</a:t>
            </a:r>
            <a:r>
              <a:rPr lang="en-US" altLang="x-none" sz="2800" b="1" dirty="0">
                <a:latin typeface="仿宋_GB2312" pitchFamily="1" charset="-122"/>
                <a:ea typeface="仿宋_GB2312" pitchFamily="1" charset="-122"/>
              </a:rPr>
              <a:t>30</a:t>
            </a:r>
            <a:r>
              <a:rPr lang="zh-CN" altLang="en-US" sz="2800" b="1" dirty="0">
                <a:latin typeface="仿宋_GB2312" pitchFamily="1" charset="-122"/>
                <a:ea typeface="仿宋_GB2312" pitchFamily="1" charset="-122"/>
              </a:rPr>
              <a:t>、</a:t>
            </a:r>
            <a:r>
              <a:rPr lang="en-US" altLang="x-none" sz="2800" b="1" dirty="0">
                <a:latin typeface="仿宋_GB2312" pitchFamily="1" charset="-122"/>
                <a:ea typeface="仿宋_GB2312" pitchFamily="1" charset="-122"/>
              </a:rPr>
              <a:t>60</a:t>
            </a:r>
            <a:r>
              <a:rPr lang="zh-CN" altLang="en-US" sz="2800" b="1" dirty="0">
                <a:latin typeface="仿宋_GB2312" pitchFamily="1" charset="-122"/>
                <a:ea typeface="仿宋_GB2312" pitchFamily="1" charset="-122"/>
              </a:rPr>
              <a:t>、</a:t>
            </a:r>
            <a:r>
              <a:rPr lang="en-US" altLang="x-none" sz="2800" b="1" dirty="0">
                <a:latin typeface="仿宋_GB2312" pitchFamily="1" charset="-122"/>
                <a:ea typeface="仿宋_GB2312" pitchFamily="1" charset="-122"/>
              </a:rPr>
              <a:t>10</a:t>
            </a:r>
            <a:r>
              <a:rPr lang="zh-CN" altLang="en-US" sz="2800" b="1" dirty="0">
                <a:latin typeface="仿宋_GB2312" pitchFamily="1" charset="-122"/>
                <a:ea typeface="仿宋_GB2312" pitchFamily="1" charset="-122"/>
              </a:rPr>
              <a:t>个。求该种群基因</a:t>
            </a:r>
            <a:r>
              <a:rPr lang="en-US" altLang="x-none" sz="2800" b="1" dirty="0">
                <a:latin typeface="仿宋_GB2312" pitchFamily="1" charset="-122"/>
                <a:ea typeface="仿宋_GB2312" pitchFamily="1" charset="-122"/>
              </a:rPr>
              <a:t>A</a:t>
            </a:r>
            <a:r>
              <a:rPr lang="zh-CN" altLang="en-US" sz="2800" b="1" dirty="0">
                <a:latin typeface="仿宋_GB2312" pitchFamily="1" charset="-122"/>
                <a:ea typeface="仿宋_GB2312" pitchFamily="1" charset="-122"/>
              </a:rPr>
              <a:t>和</a:t>
            </a:r>
            <a:r>
              <a:rPr lang="en-US" altLang="x-none" sz="2800" b="1" dirty="0">
                <a:latin typeface="仿宋_GB2312" pitchFamily="1" charset="-122"/>
                <a:ea typeface="仿宋_GB2312" pitchFamily="1" charset="-122"/>
              </a:rPr>
              <a:t>a</a:t>
            </a:r>
            <a:r>
              <a:rPr lang="zh-CN" altLang="en-US" sz="2800" b="1" dirty="0">
                <a:latin typeface="仿宋_GB2312" pitchFamily="1" charset="-122"/>
                <a:ea typeface="仿宋_GB2312" pitchFamily="1" charset="-122"/>
              </a:rPr>
              <a:t>的频率。</a:t>
            </a:r>
            <a:endParaRPr lang="zh-CN" altLang="en-US" sz="2800" b="1" dirty="0">
              <a:latin typeface="仿宋_GB2312" pitchFamily="1" charset="-122"/>
              <a:ea typeface="仿宋_GB2312" pitchFamily="1" charset="-122"/>
            </a:endParaRPr>
          </a:p>
        </p:txBody>
      </p:sp>
      <p:sp>
        <p:nvSpPr>
          <p:cNvPr id="25604" name="文本框 25603"/>
          <p:cNvSpPr txBox="1"/>
          <p:nvPr/>
        </p:nvSpPr>
        <p:spPr>
          <a:xfrm>
            <a:off x="1258888" y="3498850"/>
            <a:ext cx="5976937" cy="625475"/>
          </a:xfrm>
          <a:prstGeom prst="rect">
            <a:avLst/>
          </a:prstGeom>
          <a:noFill/>
          <a:ln w="9525">
            <a:noFill/>
          </a:ln>
        </p:spPr>
        <p:txBody>
          <a:bodyPr vert="horz" wrap="square" anchor="t">
            <a:spAutoFit/>
          </a:bodyPr>
          <a:p>
            <a:pPr>
              <a:lnSpc>
                <a:spcPct val="125000"/>
              </a:lnSpc>
              <a:spcBef>
                <a:spcPct val="50000"/>
              </a:spcBef>
            </a:pPr>
            <a:r>
              <a:rPr lang="en-US" altLang="x-none" sz="2800" b="1" dirty="0">
                <a:latin typeface="仿宋_GB2312" pitchFamily="1" charset="-122"/>
                <a:ea typeface="仿宋_GB2312" pitchFamily="1" charset="-122"/>
              </a:rPr>
              <a:t>100</a:t>
            </a:r>
            <a:r>
              <a:rPr lang="zh-CN" altLang="en-US" sz="2800" b="1" dirty="0">
                <a:latin typeface="仿宋_GB2312" pitchFamily="1" charset="-122"/>
                <a:ea typeface="仿宋_GB2312" pitchFamily="1" charset="-122"/>
              </a:rPr>
              <a:t>个个体基因的总数是</a:t>
            </a:r>
            <a:r>
              <a:rPr lang="en-US" altLang="x-none" sz="2800" b="1" dirty="0">
                <a:latin typeface="仿宋_GB2312" pitchFamily="1" charset="-122"/>
                <a:ea typeface="仿宋_GB2312" pitchFamily="1" charset="-122"/>
              </a:rPr>
              <a:t>200</a:t>
            </a:r>
            <a:r>
              <a:rPr lang="zh-CN" altLang="en-US" sz="2800" b="1" dirty="0">
                <a:latin typeface="仿宋_GB2312" pitchFamily="1" charset="-122"/>
                <a:ea typeface="仿宋_GB2312" pitchFamily="1" charset="-122"/>
              </a:rPr>
              <a:t>个</a:t>
            </a:r>
            <a:endParaRPr lang="zh-CN" altLang="en-US" sz="2800" b="1" dirty="0">
              <a:latin typeface="仿宋_GB2312" pitchFamily="1" charset="-122"/>
              <a:ea typeface="仿宋_GB2312" pitchFamily="1" charset="-122"/>
            </a:endParaRPr>
          </a:p>
        </p:txBody>
      </p:sp>
      <p:sp>
        <p:nvSpPr>
          <p:cNvPr id="25605" name="文本框 25604"/>
          <p:cNvSpPr txBox="1"/>
          <p:nvPr/>
        </p:nvSpPr>
        <p:spPr>
          <a:xfrm>
            <a:off x="1258888" y="4124325"/>
            <a:ext cx="6769100" cy="625475"/>
          </a:xfrm>
          <a:prstGeom prst="rect">
            <a:avLst/>
          </a:prstGeom>
          <a:noFill/>
          <a:ln w="9525">
            <a:noFill/>
          </a:ln>
        </p:spPr>
        <p:txBody>
          <a:bodyPr vert="horz" wrap="square" anchor="t">
            <a:spAutoFit/>
          </a:bodyPr>
          <a:p>
            <a:pPr>
              <a:lnSpc>
                <a:spcPct val="125000"/>
              </a:lnSpc>
              <a:spcBef>
                <a:spcPct val="50000"/>
              </a:spcBef>
            </a:pPr>
            <a:r>
              <a:rPr lang="en-US" altLang="x-none" sz="2800" b="1" dirty="0">
                <a:latin typeface="仿宋_GB2312" pitchFamily="1" charset="-122"/>
                <a:ea typeface="仿宋_GB2312" pitchFamily="1" charset="-122"/>
              </a:rPr>
              <a:t>A</a:t>
            </a:r>
            <a:r>
              <a:rPr lang="zh-CN" altLang="en-US" sz="2800" b="1" dirty="0">
                <a:latin typeface="仿宋_GB2312" pitchFamily="1" charset="-122"/>
                <a:ea typeface="仿宋_GB2312" pitchFamily="1" charset="-122"/>
              </a:rPr>
              <a:t>的频率 </a:t>
            </a:r>
            <a:r>
              <a:rPr lang="en-US" altLang="x-none" sz="2800" b="1" dirty="0">
                <a:latin typeface="仿宋_GB2312" pitchFamily="1" charset="-122"/>
                <a:ea typeface="仿宋_GB2312" pitchFamily="1" charset="-122"/>
              </a:rPr>
              <a:t>= </a:t>
            </a:r>
            <a:r>
              <a:rPr lang="zh-CN" altLang="en-US" sz="2800" b="1" dirty="0">
                <a:latin typeface="仿宋_GB2312" pitchFamily="1" charset="-122"/>
                <a:ea typeface="仿宋_GB2312" pitchFamily="1" charset="-122"/>
              </a:rPr>
              <a:t>（</a:t>
            </a:r>
            <a:r>
              <a:rPr lang="en-US" altLang="x-none" sz="2800" b="1" dirty="0">
                <a:latin typeface="仿宋_GB2312" pitchFamily="1" charset="-122"/>
                <a:ea typeface="仿宋_GB2312" pitchFamily="1" charset="-122"/>
              </a:rPr>
              <a:t>30×2 + 60 </a:t>
            </a:r>
            <a:r>
              <a:rPr lang="zh-CN" altLang="en-US" sz="2800" b="1" dirty="0">
                <a:latin typeface="仿宋_GB2312" pitchFamily="1" charset="-122"/>
                <a:ea typeface="仿宋_GB2312" pitchFamily="1" charset="-122"/>
              </a:rPr>
              <a:t>）</a:t>
            </a:r>
            <a:r>
              <a:rPr lang="en-US" altLang="x-none" sz="2800" b="1" dirty="0">
                <a:latin typeface="仿宋_GB2312" pitchFamily="1" charset="-122"/>
                <a:ea typeface="仿宋_GB2312" pitchFamily="1" charset="-122"/>
              </a:rPr>
              <a:t>/ 200 = 0.6</a:t>
            </a:r>
            <a:endParaRPr lang="en-US" altLang="x-none" sz="2800" b="1" dirty="0">
              <a:latin typeface="仿宋_GB2312" pitchFamily="1" charset="-122"/>
              <a:ea typeface="仿宋_GB2312" pitchFamily="1" charset="-122"/>
            </a:endParaRPr>
          </a:p>
        </p:txBody>
      </p:sp>
      <p:sp>
        <p:nvSpPr>
          <p:cNvPr id="25606" name="文本框 25605"/>
          <p:cNvSpPr txBox="1"/>
          <p:nvPr/>
        </p:nvSpPr>
        <p:spPr>
          <a:xfrm>
            <a:off x="1222375" y="4702175"/>
            <a:ext cx="7237413" cy="625475"/>
          </a:xfrm>
          <a:prstGeom prst="rect">
            <a:avLst/>
          </a:prstGeom>
          <a:noFill/>
          <a:ln w="9525">
            <a:noFill/>
          </a:ln>
        </p:spPr>
        <p:txBody>
          <a:bodyPr vert="horz" wrap="square" anchor="t">
            <a:spAutoFit/>
          </a:bodyPr>
          <a:p>
            <a:pPr>
              <a:lnSpc>
                <a:spcPct val="125000"/>
              </a:lnSpc>
              <a:spcBef>
                <a:spcPct val="50000"/>
              </a:spcBef>
            </a:pPr>
            <a:r>
              <a:rPr lang="en-US" altLang="x-none" sz="2800" b="1" dirty="0">
                <a:latin typeface="仿宋_GB2312" pitchFamily="1" charset="-122"/>
                <a:ea typeface="仿宋_GB2312" pitchFamily="1" charset="-122"/>
              </a:rPr>
              <a:t>a</a:t>
            </a:r>
            <a:r>
              <a:rPr lang="zh-CN" altLang="en-US" sz="2800" b="1" dirty="0">
                <a:latin typeface="仿宋_GB2312" pitchFamily="1" charset="-122"/>
                <a:ea typeface="仿宋_GB2312" pitchFamily="1" charset="-122"/>
              </a:rPr>
              <a:t>的频率 </a:t>
            </a:r>
            <a:r>
              <a:rPr lang="en-US" altLang="x-none" sz="2800" b="1" dirty="0">
                <a:latin typeface="仿宋_GB2312" pitchFamily="1" charset="-122"/>
                <a:ea typeface="仿宋_GB2312" pitchFamily="1" charset="-122"/>
              </a:rPr>
              <a:t>= </a:t>
            </a:r>
            <a:r>
              <a:rPr lang="zh-CN" altLang="en-US" sz="2800" b="1" dirty="0">
                <a:latin typeface="仿宋_GB2312" pitchFamily="1" charset="-122"/>
                <a:ea typeface="仿宋_GB2312" pitchFamily="1" charset="-122"/>
              </a:rPr>
              <a:t>（</a:t>
            </a:r>
            <a:r>
              <a:rPr lang="en-US" altLang="x-none" sz="2800" b="1" dirty="0">
                <a:latin typeface="仿宋_GB2312" pitchFamily="1" charset="-122"/>
                <a:ea typeface="仿宋_GB2312" pitchFamily="1" charset="-122"/>
              </a:rPr>
              <a:t>60 + 10×2 </a:t>
            </a:r>
            <a:r>
              <a:rPr lang="zh-CN" altLang="en-US" sz="2800" b="1" dirty="0">
                <a:latin typeface="仿宋_GB2312" pitchFamily="1" charset="-122"/>
                <a:ea typeface="仿宋_GB2312" pitchFamily="1" charset="-122"/>
              </a:rPr>
              <a:t>）</a:t>
            </a:r>
            <a:r>
              <a:rPr lang="en-US" altLang="x-none" sz="2800" b="1" dirty="0">
                <a:latin typeface="仿宋_GB2312" pitchFamily="1" charset="-122"/>
                <a:ea typeface="仿宋_GB2312" pitchFamily="1" charset="-122"/>
              </a:rPr>
              <a:t>/ 200 = 0.4</a:t>
            </a:r>
            <a:endParaRPr lang="en-US" altLang="x-none" sz="2800" b="1" dirty="0">
              <a:latin typeface="仿宋_GB2312" pitchFamily="1" charset="-122"/>
              <a:ea typeface="仿宋_GB2312" pitchFamily="1" charset="-122"/>
            </a:endParaRPr>
          </a:p>
        </p:txBody>
      </p:sp>
      <p:sp>
        <p:nvSpPr>
          <p:cNvPr id="25607" name="文本框 25606"/>
          <p:cNvSpPr txBox="1"/>
          <p:nvPr/>
        </p:nvSpPr>
        <p:spPr>
          <a:xfrm>
            <a:off x="1258888" y="5203825"/>
            <a:ext cx="5905500" cy="625475"/>
          </a:xfrm>
          <a:prstGeom prst="rect">
            <a:avLst/>
          </a:prstGeom>
          <a:noFill/>
          <a:ln w="9525">
            <a:noFill/>
          </a:ln>
        </p:spPr>
        <p:txBody>
          <a:bodyPr vert="horz" wrap="square" anchor="t">
            <a:spAutoFit/>
          </a:bodyPr>
          <a:p>
            <a:pPr>
              <a:lnSpc>
                <a:spcPct val="125000"/>
              </a:lnSpc>
              <a:spcBef>
                <a:spcPct val="50000"/>
              </a:spcBef>
            </a:pPr>
            <a:r>
              <a:rPr lang="zh-CN" altLang="en-US" sz="2800" b="1" dirty="0">
                <a:latin typeface="仿宋_GB2312" pitchFamily="1" charset="-122"/>
                <a:ea typeface="仿宋_GB2312" pitchFamily="1" charset="-122"/>
              </a:rPr>
              <a:t>或</a:t>
            </a:r>
            <a:r>
              <a:rPr lang="en-US" altLang="x-none" sz="2800" b="1" dirty="0">
                <a:latin typeface="仿宋_GB2312" pitchFamily="1" charset="-122"/>
                <a:ea typeface="仿宋_GB2312" pitchFamily="1" charset="-122"/>
              </a:rPr>
              <a:t>a</a:t>
            </a:r>
            <a:r>
              <a:rPr lang="zh-CN" altLang="en-US" sz="2800" b="1" dirty="0">
                <a:latin typeface="仿宋_GB2312" pitchFamily="1" charset="-122"/>
                <a:ea typeface="仿宋_GB2312" pitchFamily="1" charset="-122"/>
              </a:rPr>
              <a:t>的频率 </a:t>
            </a:r>
            <a:r>
              <a:rPr lang="en-US" altLang="x-none" sz="2800" b="1" dirty="0">
                <a:latin typeface="仿宋_GB2312" pitchFamily="1" charset="-122"/>
                <a:ea typeface="仿宋_GB2312" pitchFamily="1" charset="-122"/>
              </a:rPr>
              <a:t>= 1 – 0.6 = 0.4</a:t>
            </a:r>
            <a:endParaRPr lang="en-US" altLang="x-none" sz="2800" b="1" dirty="0">
              <a:latin typeface="仿宋_GB2312" pitchFamily="1" charset="-122"/>
              <a:ea typeface="仿宋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000000"/>
                                          </p:val>
                                        </p:tav>
                                        <p:tav tm="100000">
                                          <p:val>
                                            <p:strVal val="#ppt_w"/>
                                          </p:val>
                                        </p:tav>
                                      </p:tavLst>
                                    </p:anim>
                                    <p:anim calcmode="lin" valueType="num">
                                      <p:cBhvr>
                                        <p:cTn id="8" dur="500" fill="hold"/>
                                        <p:tgtEl>
                                          <p:spTgt spid="25604"/>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p:cTn id="13" dur="500" fill="hold"/>
                                        <p:tgtEl>
                                          <p:spTgt spid="25605"/>
                                        </p:tgtEl>
                                        <p:attrNameLst>
                                          <p:attrName>ppt_w</p:attrName>
                                        </p:attrNameLst>
                                      </p:cBhvr>
                                      <p:tavLst>
                                        <p:tav tm="0">
                                          <p:val>
                                            <p:fltVal val="0.000000"/>
                                          </p:val>
                                        </p:tav>
                                        <p:tav tm="100000">
                                          <p:val>
                                            <p:strVal val="#ppt_w"/>
                                          </p:val>
                                        </p:tav>
                                      </p:tavLst>
                                    </p:anim>
                                    <p:anim calcmode="lin" valueType="num">
                                      <p:cBhvr>
                                        <p:cTn id="14" dur="500" fill="hold"/>
                                        <p:tgtEl>
                                          <p:spTgt spid="25605"/>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p:cTn id="19" dur="500" fill="hold"/>
                                        <p:tgtEl>
                                          <p:spTgt spid="25606"/>
                                        </p:tgtEl>
                                        <p:attrNameLst>
                                          <p:attrName>ppt_w</p:attrName>
                                        </p:attrNameLst>
                                      </p:cBhvr>
                                      <p:tavLst>
                                        <p:tav tm="0">
                                          <p:val>
                                            <p:fltVal val="0.000000"/>
                                          </p:val>
                                        </p:tav>
                                        <p:tav tm="100000">
                                          <p:val>
                                            <p:strVal val="#ppt_w"/>
                                          </p:val>
                                        </p:tav>
                                      </p:tavLst>
                                    </p:anim>
                                    <p:anim calcmode="lin" valueType="num">
                                      <p:cBhvr>
                                        <p:cTn id="20" dur="500" fill="hold"/>
                                        <p:tgtEl>
                                          <p:spTgt spid="25606"/>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5607"/>
                                        </p:tgtEl>
                                        <p:attrNameLst>
                                          <p:attrName>style.visibility</p:attrName>
                                        </p:attrNameLst>
                                      </p:cBhvr>
                                      <p:to>
                                        <p:strVal val="visible"/>
                                      </p:to>
                                    </p:set>
                                    <p:anim calcmode="lin" valueType="num">
                                      <p:cBhvr>
                                        <p:cTn id="25" dur="500" fill="hold"/>
                                        <p:tgtEl>
                                          <p:spTgt spid="25607"/>
                                        </p:tgtEl>
                                        <p:attrNameLst>
                                          <p:attrName>ppt_w</p:attrName>
                                        </p:attrNameLst>
                                      </p:cBhvr>
                                      <p:tavLst>
                                        <p:tav tm="0">
                                          <p:val>
                                            <p:fltVal val="0.000000"/>
                                          </p:val>
                                        </p:tav>
                                        <p:tav tm="100000">
                                          <p:val>
                                            <p:strVal val="#ppt_w"/>
                                          </p:val>
                                        </p:tav>
                                      </p:tavLst>
                                    </p:anim>
                                    <p:anim calcmode="lin" valueType="num">
                                      <p:cBhvr>
                                        <p:cTn id="26" dur="500" fill="hold"/>
                                        <p:tgtEl>
                                          <p:spTgt spid="2560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占位符 26625"/>
          <p:cNvSpPr>
            <a:spLocks noGrp="1"/>
          </p:cNvSpPr>
          <p:nvPr>
            <p:ph type="body" idx="1"/>
          </p:nvPr>
        </p:nvSpPr>
        <p:spPr>
          <a:xfrm>
            <a:off x="457200" y="1054100"/>
            <a:ext cx="8229600" cy="4525963"/>
          </a:xfrm>
          <a:ln/>
        </p:spPr>
        <p:txBody>
          <a:bodyPr/>
          <a:p>
            <a:pPr>
              <a:buNone/>
            </a:pPr>
            <a:r>
              <a:rPr lang="zh-CN" altLang="en-US" sz="2800" dirty="0">
                <a:solidFill>
                  <a:schemeClr val="tx1"/>
                </a:solidFill>
              </a:rPr>
              <a:t>例：如某小学的学生中基因型比率为</a:t>
            </a:r>
            <a:r>
              <a:rPr lang="zh-CN" altLang="en-US" dirty="0">
                <a:solidFill>
                  <a:schemeClr val="tx1"/>
                </a:solidFill>
              </a:rPr>
              <a:t>：</a:t>
            </a:r>
            <a:endParaRPr lang="zh-CN" altLang="en-US" dirty="0">
              <a:solidFill>
                <a:schemeClr val="tx1"/>
              </a:solidFill>
            </a:endParaRPr>
          </a:p>
          <a:p>
            <a:pPr>
              <a:buNone/>
            </a:pPr>
            <a:r>
              <a:rPr lang="zh-CN" altLang="en-US" sz="2800" dirty="0">
                <a:solidFill>
                  <a:schemeClr val="tx1"/>
                </a:solidFill>
              </a:rPr>
              <a:t>			</a:t>
            </a:r>
            <a:r>
              <a:rPr lang="en-US" altLang="x-none" sz="2800" dirty="0">
                <a:solidFill>
                  <a:schemeClr val="tx1"/>
                </a:solidFill>
              </a:rPr>
              <a:t>X</a:t>
            </a:r>
            <a:r>
              <a:rPr lang="en-US" altLang="x-none" sz="2800" baseline="30000" dirty="0">
                <a:solidFill>
                  <a:schemeClr val="tx1"/>
                </a:solidFill>
                <a:ea typeface="宋体" panose="02010600030101010101" pitchFamily="2" charset="-122"/>
              </a:rPr>
              <a:t>B</a:t>
            </a:r>
            <a:r>
              <a:rPr lang="en-US" altLang="x-none" sz="2800" dirty="0">
                <a:solidFill>
                  <a:schemeClr val="tx1"/>
                </a:solidFill>
              </a:rPr>
              <a:t>X</a:t>
            </a:r>
            <a:r>
              <a:rPr lang="en-US" altLang="x-none" sz="2800" baseline="30000" dirty="0">
                <a:solidFill>
                  <a:schemeClr val="tx1"/>
                </a:solidFill>
                <a:ea typeface="宋体" panose="02010600030101010101" pitchFamily="2" charset="-122"/>
              </a:rPr>
              <a:t>B </a:t>
            </a:r>
            <a:r>
              <a:rPr lang="zh-CN" altLang="en-US" sz="2800" dirty="0">
                <a:solidFill>
                  <a:schemeClr val="tx1"/>
                </a:solidFill>
              </a:rPr>
              <a:t>：</a:t>
            </a:r>
            <a:r>
              <a:rPr lang="en-US" altLang="x-none" sz="2800" baseline="30000" dirty="0">
                <a:solidFill>
                  <a:schemeClr val="tx1"/>
                </a:solidFill>
                <a:ea typeface="宋体" panose="02010600030101010101" pitchFamily="2" charset="-122"/>
              </a:rPr>
              <a:t> </a:t>
            </a:r>
            <a:r>
              <a:rPr lang="en-US" altLang="x-none" sz="2800" dirty="0">
                <a:solidFill>
                  <a:schemeClr val="tx1"/>
                </a:solidFill>
              </a:rPr>
              <a:t>X</a:t>
            </a:r>
            <a:r>
              <a:rPr lang="en-US" altLang="x-none" sz="2800" baseline="30000" dirty="0">
                <a:solidFill>
                  <a:schemeClr val="tx1"/>
                </a:solidFill>
                <a:ea typeface="宋体" panose="02010600030101010101" pitchFamily="2" charset="-122"/>
              </a:rPr>
              <a:t>B</a:t>
            </a:r>
            <a:r>
              <a:rPr lang="en-US" altLang="x-none" sz="2800" dirty="0">
                <a:solidFill>
                  <a:schemeClr val="tx1"/>
                </a:solidFill>
              </a:rPr>
              <a:t>X</a:t>
            </a:r>
            <a:r>
              <a:rPr lang="en-US" altLang="x-none" sz="2800" baseline="30000" dirty="0">
                <a:solidFill>
                  <a:schemeClr val="tx1"/>
                </a:solidFill>
              </a:rPr>
              <a:t>b </a:t>
            </a:r>
            <a:r>
              <a:rPr lang="zh-CN" altLang="en-US" sz="2800" dirty="0">
                <a:solidFill>
                  <a:schemeClr val="tx1"/>
                </a:solidFill>
              </a:rPr>
              <a:t>：</a:t>
            </a:r>
            <a:r>
              <a:rPr lang="en-US" altLang="x-none" sz="2800" dirty="0">
                <a:solidFill>
                  <a:schemeClr val="tx1"/>
                </a:solidFill>
              </a:rPr>
              <a:t>X</a:t>
            </a:r>
            <a:r>
              <a:rPr lang="en-US" altLang="x-none" sz="2800" baseline="30000" dirty="0">
                <a:solidFill>
                  <a:schemeClr val="tx1"/>
                </a:solidFill>
              </a:rPr>
              <a:t>b</a:t>
            </a:r>
            <a:r>
              <a:rPr lang="en-US" altLang="x-none" sz="2800" dirty="0">
                <a:solidFill>
                  <a:schemeClr val="tx1"/>
                </a:solidFill>
              </a:rPr>
              <a:t>X</a:t>
            </a:r>
            <a:r>
              <a:rPr lang="en-US" altLang="x-none" sz="2800" baseline="30000" dirty="0">
                <a:solidFill>
                  <a:schemeClr val="tx1"/>
                </a:solidFill>
              </a:rPr>
              <a:t>b </a:t>
            </a:r>
            <a:r>
              <a:rPr lang="zh-CN" altLang="en-US" sz="2800" dirty="0">
                <a:solidFill>
                  <a:schemeClr val="tx1"/>
                </a:solidFill>
              </a:rPr>
              <a:t>：</a:t>
            </a:r>
            <a:r>
              <a:rPr lang="en-US" altLang="x-none" sz="2800" baseline="30000" dirty="0">
                <a:solidFill>
                  <a:schemeClr val="tx1"/>
                </a:solidFill>
              </a:rPr>
              <a:t> </a:t>
            </a:r>
            <a:r>
              <a:rPr lang="en-US" altLang="x-none" sz="2800" dirty="0">
                <a:solidFill>
                  <a:schemeClr val="tx1"/>
                </a:solidFill>
              </a:rPr>
              <a:t>X</a:t>
            </a:r>
            <a:r>
              <a:rPr lang="en-US" altLang="x-none" sz="2800" baseline="30000" dirty="0">
                <a:solidFill>
                  <a:schemeClr val="tx1"/>
                </a:solidFill>
                <a:ea typeface="宋体" panose="02010600030101010101" pitchFamily="2" charset="-122"/>
              </a:rPr>
              <a:t>B</a:t>
            </a:r>
            <a:r>
              <a:rPr lang="en-US" altLang="x-none" sz="2800" dirty="0">
                <a:solidFill>
                  <a:schemeClr val="tx1"/>
                </a:solidFill>
              </a:rPr>
              <a:t>Y</a:t>
            </a:r>
            <a:r>
              <a:rPr lang="zh-CN" altLang="en-US" sz="2800" dirty="0">
                <a:solidFill>
                  <a:schemeClr val="tx1"/>
                </a:solidFill>
              </a:rPr>
              <a:t>    ：</a:t>
            </a:r>
            <a:r>
              <a:rPr lang="en-US" altLang="x-none" sz="2800" dirty="0">
                <a:solidFill>
                  <a:schemeClr val="tx1"/>
                </a:solidFill>
              </a:rPr>
              <a:t>X</a:t>
            </a:r>
            <a:r>
              <a:rPr lang="en-US" altLang="x-none" sz="2800" baseline="30000" dirty="0">
                <a:solidFill>
                  <a:schemeClr val="tx1"/>
                </a:solidFill>
              </a:rPr>
              <a:t>b </a:t>
            </a:r>
            <a:r>
              <a:rPr lang="en-US" altLang="x-none" sz="2800" dirty="0">
                <a:solidFill>
                  <a:schemeClr val="tx1"/>
                </a:solidFill>
              </a:rPr>
              <a:t>Y</a:t>
            </a:r>
            <a:r>
              <a:rPr lang="zh-CN" altLang="en-US" sz="2800" dirty="0">
                <a:solidFill>
                  <a:schemeClr val="tx1"/>
                </a:solidFill>
              </a:rPr>
              <a:t> </a:t>
            </a:r>
            <a:r>
              <a:rPr lang="en-US" altLang="x-none" sz="2800" dirty="0">
                <a:solidFill>
                  <a:schemeClr val="tx1"/>
                </a:solidFill>
              </a:rPr>
              <a:t>=</a:t>
            </a:r>
            <a:endParaRPr lang="en-US" altLang="x-none" sz="2800" dirty="0">
              <a:solidFill>
                <a:schemeClr val="tx1"/>
              </a:solidFill>
            </a:endParaRPr>
          </a:p>
          <a:p>
            <a:pPr>
              <a:buNone/>
            </a:pPr>
            <a:r>
              <a:rPr lang="zh-CN" altLang="en-US" sz="2800" dirty="0">
                <a:solidFill>
                  <a:schemeClr val="tx1"/>
                </a:solidFill>
              </a:rPr>
              <a:t>			</a:t>
            </a:r>
            <a:r>
              <a:rPr lang="en-US" altLang="x-none" sz="2800" dirty="0">
                <a:solidFill>
                  <a:schemeClr val="tx1"/>
                </a:solidFill>
              </a:rPr>
              <a:t>44%</a:t>
            </a:r>
            <a:r>
              <a:rPr lang="zh-CN" altLang="en-US" sz="2800" dirty="0">
                <a:solidFill>
                  <a:schemeClr val="tx1"/>
                </a:solidFill>
              </a:rPr>
              <a:t> ：  </a:t>
            </a:r>
            <a:r>
              <a:rPr lang="en-US" altLang="x-none" sz="2800" dirty="0">
                <a:solidFill>
                  <a:schemeClr val="tx1"/>
                </a:solidFill>
              </a:rPr>
              <a:t>5%</a:t>
            </a:r>
            <a:r>
              <a:rPr lang="zh-CN" altLang="en-US" sz="2800" dirty="0">
                <a:solidFill>
                  <a:schemeClr val="tx1"/>
                </a:solidFill>
              </a:rPr>
              <a:t> ：   </a:t>
            </a:r>
            <a:r>
              <a:rPr lang="en-US" altLang="x-none" sz="2800" dirty="0">
                <a:solidFill>
                  <a:schemeClr val="tx1"/>
                </a:solidFill>
              </a:rPr>
              <a:t>1%</a:t>
            </a:r>
            <a:r>
              <a:rPr lang="zh-CN" altLang="en-US" sz="2800" dirty="0">
                <a:solidFill>
                  <a:schemeClr val="tx1"/>
                </a:solidFill>
              </a:rPr>
              <a:t>：   </a:t>
            </a:r>
            <a:r>
              <a:rPr lang="en-US" altLang="x-none" sz="2800" dirty="0">
                <a:solidFill>
                  <a:schemeClr val="tx1"/>
                </a:solidFill>
              </a:rPr>
              <a:t>43%</a:t>
            </a:r>
            <a:r>
              <a:rPr lang="zh-CN" altLang="en-US" sz="2800" dirty="0">
                <a:solidFill>
                  <a:schemeClr val="tx1"/>
                </a:solidFill>
              </a:rPr>
              <a:t>：</a:t>
            </a:r>
            <a:r>
              <a:rPr lang="en-US" altLang="x-none" sz="2800" dirty="0">
                <a:solidFill>
                  <a:schemeClr val="tx1"/>
                </a:solidFill>
              </a:rPr>
              <a:t>7%</a:t>
            </a:r>
            <a:r>
              <a:rPr lang="zh-CN" altLang="en-US" sz="2800" dirty="0">
                <a:solidFill>
                  <a:schemeClr val="tx1"/>
                </a:solidFill>
              </a:rPr>
              <a:t>，</a:t>
            </a:r>
            <a:endParaRPr lang="zh-CN" altLang="en-US" sz="2800" dirty="0">
              <a:solidFill>
                <a:schemeClr val="tx1"/>
              </a:solidFill>
            </a:endParaRPr>
          </a:p>
          <a:p>
            <a:pPr>
              <a:buNone/>
            </a:pPr>
            <a:r>
              <a:rPr lang="zh-CN" altLang="en-US" sz="2800" dirty="0">
                <a:solidFill>
                  <a:schemeClr val="tx1"/>
                </a:solidFill>
              </a:rPr>
              <a:t>则</a:t>
            </a:r>
            <a:r>
              <a:rPr lang="en-US" altLang="x-none" sz="2800" dirty="0">
                <a:solidFill>
                  <a:schemeClr val="tx1"/>
                </a:solidFill>
              </a:rPr>
              <a:t>X</a:t>
            </a:r>
            <a:r>
              <a:rPr lang="en-US" altLang="x-none" sz="2800" baseline="30000" dirty="0">
                <a:solidFill>
                  <a:schemeClr val="tx1"/>
                </a:solidFill>
              </a:rPr>
              <a:t>b</a:t>
            </a:r>
            <a:r>
              <a:rPr lang="zh-CN" altLang="en-US" sz="2800" dirty="0">
                <a:solidFill>
                  <a:schemeClr val="tx1"/>
                </a:solidFill>
              </a:rPr>
              <a:t>的基因频率怎么算？</a:t>
            </a:r>
            <a:endParaRPr lang="zh-CN" altLang="en-US" sz="2800" dirty="0">
              <a:solidFill>
                <a:schemeClr val="tx1"/>
              </a:solidFill>
            </a:endParaRPr>
          </a:p>
          <a:p>
            <a:endParaRPr lang="zh-CN" altLang="en-US" sz="2800" dirty="0">
              <a:solidFill>
                <a:schemeClr val="tx1"/>
              </a:solidFill>
            </a:endParaRPr>
          </a:p>
        </p:txBody>
      </p:sp>
      <p:grpSp>
        <p:nvGrpSpPr>
          <p:cNvPr id="26627" name="组合 26626"/>
          <p:cNvGrpSpPr/>
          <p:nvPr/>
        </p:nvGrpSpPr>
        <p:grpSpPr>
          <a:xfrm>
            <a:off x="107950" y="3429000"/>
            <a:ext cx="8902700" cy="1724025"/>
            <a:chOff x="0" y="0"/>
            <a:chExt cx="14020" cy="2716"/>
          </a:xfrm>
        </p:grpSpPr>
        <p:graphicFrame>
          <p:nvGraphicFramePr>
            <p:cNvPr id="26628" name="对象 26627"/>
            <p:cNvGraphicFramePr>
              <a:graphicFrameLocks noChangeAspect="1"/>
            </p:cNvGraphicFramePr>
            <p:nvPr/>
          </p:nvGraphicFramePr>
          <p:xfrm>
            <a:off x="2608" y="0"/>
            <a:ext cx="11412" cy="1588"/>
          </p:xfrm>
          <a:graphic>
            <a:graphicData uri="http://schemas.openxmlformats.org/presentationml/2006/ole">
              <mc:AlternateContent xmlns:mc="http://schemas.openxmlformats.org/markup-compatibility/2006">
                <mc:Choice xmlns:v="urn:schemas-microsoft-com:vml" Requires="v">
                  <p:oleObj spid="_x0000_s3077" name="" r:id="rId1" imgW="3009900" imgH="419100" progId="Equation.3">
                    <p:embed/>
                  </p:oleObj>
                </mc:Choice>
                <mc:Fallback>
                  <p:oleObj name="" r:id="rId1" imgW="3009900" imgH="419100" progId="Equation.3">
                    <p:embed/>
                    <p:pic>
                      <p:nvPicPr>
                        <p:cNvPr id="0" name="图片 3076"/>
                        <p:cNvPicPr/>
                        <p:nvPr/>
                      </p:nvPicPr>
                      <p:blipFill>
                        <a:blip r:embed="rId2"/>
                        <a:stretch>
                          <a:fillRect/>
                        </a:stretch>
                      </p:blipFill>
                      <p:spPr>
                        <a:xfrm>
                          <a:off x="2608" y="0"/>
                          <a:ext cx="11412" cy="1588"/>
                        </a:xfrm>
                        <a:prstGeom prst="rect">
                          <a:avLst/>
                        </a:prstGeom>
                        <a:noFill/>
                        <a:ln w="38100">
                          <a:noFill/>
                          <a:miter/>
                        </a:ln>
                      </p:spPr>
                    </p:pic>
                  </p:oleObj>
                </mc:Fallback>
              </mc:AlternateContent>
            </a:graphicData>
          </a:graphic>
        </p:graphicFrame>
        <p:sp>
          <p:nvSpPr>
            <p:cNvPr id="26629" name="文本框 26628"/>
            <p:cNvSpPr txBox="1"/>
            <p:nvPr/>
          </p:nvSpPr>
          <p:spPr>
            <a:xfrm>
              <a:off x="0" y="460"/>
              <a:ext cx="3443" cy="2256"/>
            </a:xfrm>
            <a:prstGeom prst="rect">
              <a:avLst/>
            </a:prstGeom>
            <a:noFill/>
            <a:ln w="9525">
              <a:noFill/>
            </a:ln>
          </p:spPr>
          <p:txBody>
            <a:bodyPr vert="horz" wrap="none" anchor="t">
              <a:spAutoFit/>
            </a:bodyPr>
            <a:p>
              <a:pPr>
                <a:buNone/>
              </a:pPr>
              <a:r>
                <a:rPr lang="zh-CN" altLang="en-US" sz="2800" dirty="0">
                  <a:latin typeface="Arial" panose="020B0604020202020204" pitchFamily="34" charset="0"/>
                </a:rPr>
                <a:t>  </a:t>
              </a:r>
              <a:r>
                <a:rPr lang="en-US" altLang="x-none" sz="2800" dirty="0">
                  <a:latin typeface="Arial" panose="020B0604020202020204" pitchFamily="34" charset="0"/>
                </a:rPr>
                <a:t>X</a:t>
              </a:r>
              <a:r>
                <a:rPr lang="en-US" altLang="x-none" sz="2800" baseline="30000" dirty="0">
                  <a:latin typeface="Arial" panose="020B0604020202020204" pitchFamily="34" charset="0"/>
                </a:rPr>
                <a:t>b</a:t>
              </a:r>
              <a:r>
                <a:rPr lang="en-US" altLang="x-none" sz="2800" dirty="0">
                  <a:latin typeface="Arial" panose="020B0604020202020204" pitchFamily="34" charset="0"/>
                </a:rPr>
                <a:t> %=</a:t>
              </a:r>
              <a:endParaRPr lang="en-US" altLang="x-none" sz="2800" dirty="0">
                <a:latin typeface="Arial" panose="020B0604020202020204" pitchFamily="34" charset="0"/>
              </a:endParaRPr>
            </a:p>
            <a:p>
              <a:pPr>
                <a:buNone/>
              </a:pPr>
              <a:endParaRPr lang="en-US" altLang="x-none" sz="3200" dirty="0">
                <a:latin typeface="Arial" panose="020B0604020202020204" pitchFamily="34" charset="0"/>
              </a:endParaRPr>
            </a:p>
            <a:p>
              <a:pPr>
                <a:buNone/>
              </a:pPr>
              <a:r>
                <a:rPr lang="en-US" altLang="x-none" sz="2800" dirty="0">
                  <a:latin typeface="Arial" panose="020B0604020202020204" pitchFamily="34" charset="0"/>
                </a:rPr>
                <a:t> </a:t>
              </a:r>
              <a:r>
                <a:rPr lang="zh-CN" altLang="en-US" sz="2800" dirty="0">
                  <a:latin typeface="Arial" panose="020B0604020202020204" pitchFamily="34" charset="0"/>
                </a:rPr>
                <a:t>         </a:t>
              </a:r>
              <a:r>
                <a:rPr lang="en-US" altLang="x-none" sz="2800" dirty="0">
                  <a:latin typeface="Arial" panose="020B0604020202020204" pitchFamily="34" charset="0"/>
                </a:rPr>
                <a:t>=9.3%</a:t>
              </a:r>
              <a:endParaRPr lang="en-US" altLang="x-none" sz="28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50" name="Object 2"/>
          <p:cNvGraphicFramePr>
            <a:graphicFrameLocks noChangeAspect="1"/>
          </p:cNvGraphicFramePr>
          <p:nvPr/>
        </p:nvGraphicFramePr>
        <p:xfrm>
          <a:off x="609600" y="1066800"/>
          <a:ext cx="7786688" cy="4187825"/>
        </p:xfrm>
        <a:graphic>
          <a:graphicData uri="http://schemas.openxmlformats.org/presentationml/2006/ole">
            <mc:AlternateContent xmlns:mc="http://schemas.openxmlformats.org/markup-compatibility/2006">
              <mc:Choice xmlns:v="urn:schemas-microsoft-com:vml" Requires="v">
                <p:oleObj spid="_x0000_s3078" name="" r:id="rId1" imgW="7813675" imgH="4192270" progId="Word.Document.8">
                  <p:embed/>
                </p:oleObj>
              </mc:Choice>
              <mc:Fallback>
                <p:oleObj name="" r:id="rId1" imgW="7813675" imgH="4192270" progId="Word.Document.8">
                  <p:embed/>
                  <p:pic>
                    <p:nvPicPr>
                      <p:cNvPr id="0" name="图片 3077"/>
                      <p:cNvPicPr/>
                      <p:nvPr/>
                    </p:nvPicPr>
                    <p:blipFill>
                      <a:blip r:embed="rId2"/>
                      <a:stretch>
                        <a:fillRect/>
                      </a:stretch>
                    </p:blipFill>
                    <p:spPr>
                      <a:xfrm>
                        <a:off x="609600" y="1066800"/>
                        <a:ext cx="7786688" cy="4187825"/>
                      </a:xfrm>
                      <a:prstGeom prst="rect">
                        <a:avLst/>
                      </a:prstGeom>
                      <a:noFill/>
                      <a:ln w="38100">
                        <a:noFill/>
                        <a:miter/>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占位符 28673"/>
          <p:cNvSpPr>
            <a:spLocks noGrp="1"/>
          </p:cNvSpPr>
          <p:nvPr>
            <p:ph type="body" idx="1"/>
          </p:nvPr>
        </p:nvSpPr>
        <p:spPr>
          <a:xfrm>
            <a:off x="457200" y="766763"/>
            <a:ext cx="8229600" cy="2374900"/>
          </a:xfrm>
          <a:ln/>
        </p:spPr>
        <p:txBody>
          <a:bodyPr/>
          <a:p>
            <a:r>
              <a:rPr lang="zh-CN" altLang="en-US" sz="3200" dirty="0">
                <a:latin typeface="Times New Roman" panose="02020603050405020304" pitchFamily="2" charset="0"/>
              </a:rPr>
              <a:t>例：某昆虫种群中，绿色翅的基因为A, 褐色翅的基因位a，调查发现AA、Aa、aa的个体分别占30%、60%、10%、那么A、a的基因频率是多少？</a:t>
            </a:r>
            <a:endParaRPr lang="zh-CN" altLang="en-US" sz="3200" dirty="0">
              <a:latin typeface="Times New Roman" panose="02020603050405020304" pitchFamily="2" charset="0"/>
            </a:endParaRPr>
          </a:p>
        </p:txBody>
      </p:sp>
      <p:sp>
        <p:nvSpPr>
          <p:cNvPr id="28675" name="文本框 28674"/>
          <p:cNvSpPr txBox="1"/>
          <p:nvPr/>
        </p:nvSpPr>
        <p:spPr>
          <a:xfrm>
            <a:off x="2124075" y="3387725"/>
            <a:ext cx="4497388" cy="1066800"/>
          </a:xfrm>
          <a:prstGeom prst="rect">
            <a:avLst/>
          </a:prstGeom>
          <a:noFill/>
          <a:ln w="9525">
            <a:noFill/>
          </a:ln>
        </p:spPr>
        <p:txBody>
          <a:bodyPr vert="horz" wrap="none" anchor="t">
            <a:spAutoFit/>
          </a:bodyPr>
          <a:p>
            <a:r>
              <a:rPr lang="zh-CN" altLang="en-US" sz="3200" dirty="0">
                <a:latin typeface="Arial" panose="020B0604020202020204" pitchFamily="34" charset="0"/>
              </a:rPr>
              <a:t>A：30%+1/2*60%=60%</a:t>
            </a:r>
            <a:endParaRPr lang="zh-CN" altLang="en-US" sz="3200" dirty="0">
              <a:latin typeface="Arial" panose="020B0604020202020204" pitchFamily="34" charset="0"/>
            </a:endParaRPr>
          </a:p>
          <a:p>
            <a:r>
              <a:rPr lang="zh-CN" altLang="en-US" sz="3200" dirty="0">
                <a:latin typeface="Arial" panose="020B0604020202020204" pitchFamily="34" charset="0"/>
              </a:rPr>
              <a:t>a：10%+1/2*60%=40%</a:t>
            </a:r>
            <a:endParaRPr lang="zh-CN" altLang="en-US" sz="3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linds(horizontal)">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9697"/>
          <p:cNvSpPr>
            <a:spLocks noGrp="1"/>
          </p:cNvSpPr>
          <p:nvPr>
            <p:ph type="title"/>
          </p:nvPr>
        </p:nvSpPr>
        <p:spPr>
          <a:ln/>
        </p:spPr>
        <p:txBody>
          <a:bodyPr anchor="ctr"/>
          <a:p>
            <a:pPr algn="ctr"/>
            <a:r>
              <a:rPr lang="zh-CN" altLang="en-US" b="1" dirty="0">
                <a:ea typeface="华文新魏" panose="02010800040101010101" pitchFamily="2" charset="-122"/>
              </a:rPr>
              <a:t>遗传平衡定律</a:t>
            </a:r>
            <a:endParaRPr lang="zh-CN" altLang="en-US" b="1" dirty="0">
              <a:ea typeface="华文新魏" panose="02010800040101010101" pitchFamily="2" charset="-122"/>
            </a:endParaRPr>
          </a:p>
        </p:txBody>
      </p:sp>
      <p:sp>
        <p:nvSpPr>
          <p:cNvPr id="29699" name="文本占位符 29698"/>
          <p:cNvSpPr>
            <a:spLocks noGrp="1"/>
          </p:cNvSpPr>
          <p:nvPr>
            <p:ph type="body" idx="1"/>
          </p:nvPr>
        </p:nvSpPr>
        <p:spPr>
          <a:xfrm>
            <a:off x="612775" y="1417638"/>
            <a:ext cx="8229600" cy="4603750"/>
          </a:xfrm>
          <a:ln/>
        </p:spPr>
        <p:txBody>
          <a:bodyPr/>
          <a:p>
            <a:pPr>
              <a:lnSpc>
                <a:spcPct val="90000"/>
              </a:lnSpc>
              <a:buNone/>
            </a:pPr>
            <a:r>
              <a:rPr lang="zh-CN" altLang="en-US" sz="2800" b="1" dirty="0">
                <a:latin typeface="仿宋_GB2312" pitchFamily="1" charset="-122"/>
                <a:ea typeface="仿宋_GB2312" pitchFamily="1" charset="-122"/>
              </a:rPr>
              <a:t>如果一个种群能保证下列五个条件：</a:t>
            </a:r>
            <a:endParaRPr lang="zh-CN" altLang="en-US" sz="2800" b="1" dirty="0">
              <a:latin typeface="仿宋_GB2312" pitchFamily="1" charset="-122"/>
              <a:ea typeface="仿宋_GB2312" pitchFamily="1" charset="-122"/>
            </a:endParaRPr>
          </a:p>
          <a:p>
            <a:pPr>
              <a:lnSpc>
                <a:spcPct val="90000"/>
              </a:lnSpc>
              <a:buNone/>
            </a:pPr>
            <a:r>
              <a:rPr lang="zh-CN" altLang="en-US" sz="2800" b="1" dirty="0">
                <a:latin typeface="仿宋_GB2312" pitchFamily="1" charset="-122"/>
                <a:ea typeface="仿宋_GB2312" pitchFamily="1" charset="-122"/>
              </a:rPr>
              <a:t>①该种群非常大；</a:t>
            </a:r>
            <a:endParaRPr lang="zh-CN" altLang="en-US" sz="2800" b="1" dirty="0">
              <a:latin typeface="仿宋_GB2312" pitchFamily="1" charset="-122"/>
              <a:ea typeface="仿宋_GB2312" pitchFamily="1" charset="-122"/>
            </a:endParaRPr>
          </a:p>
          <a:p>
            <a:pPr>
              <a:lnSpc>
                <a:spcPct val="90000"/>
              </a:lnSpc>
              <a:buNone/>
            </a:pPr>
            <a:r>
              <a:rPr lang="zh-CN" altLang="en-US" sz="2800" b="1" dirty="0">
                <a:latin typeface="仿宋_GB2312" pitchFamily="1" charset="-122"/>
                <a:ea typeface="仿宋_GB2312" pitchFamily="1" charset="-122"/>
              </a:rPr>
              <a:t>②所有的雌雄个体都能自由交配；</a:t>
            </a:r>
            <a:endParaRPr lang="zh-CN" altLang="en-US" sz="2800" b="1" dirty="0">
              <a:latin typeface="仿宋_GB2312" pitchFamily="1" charset="-122"/>
              <a:ea typeface="仿宋_GB2312" pitchFamily="1" charset="-122"/>
            </a:endParaRPr>
          </a:p>
          <a:p>
            <a:pPr>
              <a:lnSpc>
                <a:spcPct val="90000"/>
              </a:lnSpc>
              <a:buNone/>
            </a:pPr>
            <a:r>
              <a:rPr lang="zh-CN" altLang="en-US" sz="2800" b="1" dirty="0">
                <a:latin typeface="仿宋_GB2312" pitchFamily="1" charset="-122"/>
                <a:ea typeface="仿宋_GB2312" pitchFamily="1" charset="-122"/>
              </a:rPr>
              <a:t>③没有迁入和迁出；</a:t>
            </a:r>
            <a:endParaRPr lang="zh-CN" altLang="en-US" sz="2800" b="1" dirty="0">
              <a:latin typeface="仿宋_GB2312" pitchFamily="1" charset="-122"/>
              <a:ea typeface="仿宋_GB2312" pitchFamily="1" charset="-122"/>
            </a:endParaRPr>
          </a:p>
          <a:p>
            <a:pPr>
              <a:lnSpc>
                <a:spcPct val="90000"/>
              </a:lnSpc>
              <a:buNone/>
            </a:pPr>
            <a:r>
              <a:rPr lang="zh-CN" altLang="en-US" sz="2800" b="1" dirty="0">
                <a:latin typeface="仿宋_GB2312" pitchFamily="1" charset="-122"/>
                <a:ea typeface="仿宋_GB2312" pitchFamily="1" charset="-122"/>
              </a:rPr>
              <a:t>④自然选择对不同表现型的个体没有作用；</a:t>
            </a:r>
            <a:endParaRPr lang="zh-CN" altLang="en-US" sz="2800" b="1" dirty="0">
              <a:latin typeface="仿宋_GB2312" pitchFamily="1" charset="-122"/>
              <a:ea typeface="仿宋_GB2312" pitchFamily="1" charset="-122"/>
            </a:endParaRPr>
          </a:p>
          <a:p>
            <a:pPr>
              <a:lnSpc>
                <a:spcPct val="90000"/>
              </a:lnSpc>
              <a:buNone/>
            </a:pPr>
            <a:r>
              <a:rPr lang="zh-CN" altLang="en-US" sz="2800" b="1" dirty="0">
                <a:latin typeface="仿宋_GB2312" pitchFamily="1" charset="-122"/>
                <a:ea typeface="仿宋_GB2312" pitchFamily="1" charset="-122"/>
              </a:rPr>
              <a:t>⑤每对基因不发生突变，并且携带每对基因的染色体不发生变异。</a:t>
            </a:r>
            <a:endParaRPr lang="zh-CN" altLang="en-US" sz="2800" b="1" dirty="0">
              <a:latin typeface="仿宋_GB2312" pitchFamily="1" charset="-122"/>
              <a:ea typeface="仿宋_GB2312" pitchFamily="1" charset="-122"/>
            </a:endParaRPr>
          </a:p>
          <a:p>
            <a:pPr>
              <a:lnSpc>
                <a:spcPct val="90000"/>
              </a:lnSpc>
              <a:buNone/>
            </a:pPr>
            <a:r>
              <a:rPr lang="zh-CN" altLang="en-US" sz="2800" b="1" dirty="0">
                <a:latin typeface="仿宋_GB2312" pitchFamily="1" charset="-122"/>
                <a:ea typeface="仿宋_GB2312" pitchFamily="1" charset="-122"/>
              </a:rPr>
              <a:t>这个种群的</a:t>
            </a:r>
            <a:r>
              <a:rPr lang="zh-CN" altLang="en-US" sz="2800" b="1" dirty="0">
                <a:solidFill>
                  <a:srgbClr val="3366FF"/>
                </a:solidFill>
                <a:latin typeface="仿宋_GB2312" pitchFamily="1" charset="-122"/>
                <a:ea typeface="仿宋_GB2312" pitchFamily="1" charset="-122"/>
              </a:rPr>
              <a:t>基因频率</a:t>
            </a:r>
            <a:r>
              <a:rPr lang="zh-CN" altLang="en-US" sz="2800" b="1" dirty="0">
                <a:latin typeface="仿宋_GB2312" pitchFamily="1" charset="-122"/>
                <a:ea typeface="仿宋_GB2312" pitchFamily="1" charset="-122"/>
              </a:rPr>
              <a:t>（包括</a:t>
            </a:r>
            <a:r>
              <a:rPr lang="zh-CN" altLang="en-US" sz="2800" b="1" dirty="0">
                <a:solidFill>
                  <a:srgbClr val="3366FF"/>
                </a:solidFill>
                <a:latin typeface="仿宋_GB2312" pitchFamily="1" charset="-122"/>
                <a:ea typeface="仿宋_GB2312" pitchFamily="1" charset="-122"/>
              </a:rPr>
              <a:t>基因型频率</a:t>
            </a:r>
            <a:r>
              <a:rPr lang="zh-CN" altLang="en-US" sz="2800" b="1" dirty="0">
                <a:latin typeface="仿宋_GB2312" pitchFamily="1" charset="-122"/>
                <a:ea typeface="仿宋_GB2312" pitchFamily="1" charset="-122"/>
              </a:rPr>
              <a:t>）就可以一代代</a:t>
            </a:r>
            <a:r>
              <a:rPr lang="zh-CN" altLang="en-US" sz="2800" b="1" dirty="0">
                <a:solidFill>
                  <a:srgbClr val="3366FF"/>
                </a:solidFill>
                <a:latin typeface="仿宋_GB2312" pitchFamily="1" charset="-122"/>
                <a:ea typeface="仿宋_GB2312" pitchFamily="1" charset="-122"/>
              </a:rPr>
              <a:t>稳定不变</a:t>
            </a:r>
            <a:r>
              <a:rPr lang="zh-CN" altLang="en-US" sz="2800" b="1" dirty="0">
                <a:latin typeface="仿宋_GB2312" pitchFamily="1" charset="-122"/>
                <a:ea typeface="仿宋_GB2312" pitchFamily="1" charset="-122"/>
              </a:rPr>
              <a:t>，保持平衡。这就是遗传平衡定律，也称</a:t>
            </a:r>
            <a:r>
              <a:rPr lang="zh-CN" altLang="en-US" sz="2800" b="1" dirty="0">
                <a:solidFill>
                  <a:srgbClr val="FF0066"/>
                </a:solidFill>
                <a:latin typeface="仿宋_GB2312" pitchFamily="1" charset="-122"/>
                <a:ea typeface="仿宋_GB2312" pitchFamily="1" charset="-122"/>
              </a:rPr>
              <a:t>哈代</a:t>
            </a:r>
            <a:r>
              <a:rPr lang="en-US" altLang="x-none" sz="2800" b="1" dirty="0">
                <a:solidFill>
                  <a:srgbClr val="FF0066"/>
                </a:solidFill>
                <a:latin typeface="微软雅黑" panose="020B0503020204020204" pitchFamily="2" charset="-122"/>
                <a:ea typeface="仿宋_GB2312" pitchFamily="1" charset="-122"/>
              </a:rPr>
              <a:t>—</a:t>
            </a:r>
            <a:r>
              <a:rPr lang="zh-CN" altLang="en-US" sz="2800" b="1" dirty="0">
                <a:solidFill>
                  <a:srgbClr val="FF0066"/>
                </a:solidFill>
                <a:latin typeface="仿宋_GB2312" pitchFamily="1" charset="-122"/>
                <a:ea typeface="仿宋_GB2312" pitchFamily="1" charset="-122"/>
              </a:rPr>
              <a:t>温伯格平衡</a:t>
            </a:r>
            <a:r>
              <a:rPr lang="zh-CN" altLang="en-US" sz="2800" b="1" dirty="0">
                <a:latin typeface="仿宋_GB2312" pitchFamily="1" charset="-122"/>
                <a:ea typeface="仿宋_GB2312" pitchFamily="1" charset="-122"/>
              </a:rPr>
              <a:t>。</a:t>
            </a:r>
            <a:endParaRPr lang="zh-CN" altLang="en-US" sz="2800" b="1" dirty="0">
              <a:latin typeface="仿宋_GB2312" pitchFamily="1" charset="-122"/>
              <a:ea typeface="仿宋_GB2312" pitchFamily="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占位符 30721"/>
          <p:cNvSpPr>
            <a:spLocks noGrp="1"/>
          </p:cNvSpPr>
          <p:nvPr>
            <p:ph type="body" idx="1"/>
          </p:nvPr>
        </p:nvSpPr>
        <p:spPr>
          <a:ln/>
        </p:spPr>
        <p:txBody>
          <a:bodyPr vert="horz"/>
          <a:p>
            <a:pPr>
              <a:buNone/>
            </a:pPr>
            <a:r>
              <a:rPr lang="zh-CN" altLang="en-US" sz="2800" b="1" dirty="0">
                <a:solidFill>
                  <a:schemeClr val="tx1"/>
                </a:solidFill>
                <a:latin typeface="黑体" panose="02010609060101010101" pitchFamily="2" charset="-122"/>
                <a:ea typeface="黑体" panose="02010609060101010101" pitchFamily="2" charset="-122"/>
              </a:rPr>
              <a:t>若种群中一等位基因为</a:t>
            </a:r>
            <a:r>
              <a:rPr lang="en-US" altLang="x-none" sz="2800" b="1" dirty="0">
                <a:solidFill>
                  <a:schemeClr val="tx1"/>
                </a:solidFill>
                <a:latin typeface="黑体" panose="02010609060101010101" pitchFamily="2" charset="-122"/>
                <a:ea typeface="黑体" panose="02010609060101010101" pitchFamily="2" charset="-122"/>
              </a:rPr>
              <a:t>A</a:t>
            </a:r>
            <a:r>
              <a:rPr lang="zh-CN" altLang="en-US" sz="2800" b="1" dirty="0">
                <a:solidFill>
                  <a:schemeClr val="tx1"/>
                </a:solidFill>
                <a:latin typeface="黑体" panose="02010609060101010101" pitchFamily="2" charset="-122"/>
                <a:ea typeface="黑体" panose="02010609060101010101" pitchFamily="2" charset="-122"/>
              </a:rPr>
              <a:t>和</a:t>
            </a:r>
            <a:r>
              <a:rPr lang="en-US" altLang="x-none" sz="2800" b="1" dirty="0">
                <a:solidFill>
                  <a:schemeClr val="tx1"/>
                </a:solidFill>
                <a:latin typeface="黑体" panose="02010609060101010101" pitchFamily="2" charset="-122"/>
                <a:ea typeface="黑体" panose="02010609060101010101" pitchFamily="2" charset="-122"/>
              </a:rPr>
              <a:t>a</a:t>
            </a:r>
            <a:r>
              <a:rPr lang="zh-CN" altLang="en-US" sz="2800" b="1" dirty="0">
                <a:solidFill>
                  <a:schemeClr val="tx1"/>
                </a:solidFill>
                <a:latin typeface="黑体" panose="02010609060101010101" pitchFamily="2" charset="-122"/>
                <a:ea typeface="黑体" panose="02010609060101010101" pitchFamily="2" charset="-122"/>
              </a:rPr>
              <a:t>，设</a:t>
            </a:r>
            <a:endParaRPr lang="zh-CN" altLang="en-US" sz="2800" b="1" dirty="0">
              <a:solidFill>
                <a:schemeClr val="tx1"/>
              </a:solidFill>
              <a:latin typeface="黑体" panose="02010609060101010101" pitchFamily="2" charset="-122"/>
              <a:ea typeface="黑体" panose="02010609060101010101" pitchFamily="2" charset="-122"/>
            </a:endParaRPr>
          </a:p>
          <a:p>
            <a:pPr>
              <a:buNone/>
            </a:pPr>
            <a:r>
              <a:rPr lang="zh-CN" altLang="en-US" sz="2800" b="1" dirty="0">
                <a:solidFill>
                  <a:srgbClr val="3366FF"/>
                </a:solidFill>
                <a:latin typeface="黑体" panose="02010609060101010101" pitchFamily="2" charset="-122"/>
                <a:ea typeface="黑体" panose="02010609060101010101" pitchFamily="2" charset="-122"/>
              </a:rPr>
              <a:t>		</a:t>
            </a:r>
            <a:r>
              <a:rPr lang="en-US" altLang="x-none" sz="2800" b="1" dirty="0">
                <a:solidFill>
                  <a:srgbClr val="3366FF"/>
                </a:solidFill>
                <a:latin typeface="黑体" panose="02010609060101010101" pitchFamily="2" charset="-122"/>
                <a:ea typeface="黑体" panose="02010609060101010101" pitchFamily="2" charset="-122"/>
              </a:rPr>
              <a:t>A</a:t>
            </a:r>
            <a:r>
              <a:rPr lang="zh-CN" altLang="en-US" sz="2800" b="1" dirty="0">
                <a:solidFill>
                  <a:srgbClr val="3366FF"/>
                </a:solidFill>
                <a:latin typeface="黑体" panose="02010609060101010101" pitchFamily="2" charset="-122"/>
                <a:ea typeface="黑体" panose="02010609060101010101" pitchFamily="2" charset="-122"/>
              </a:rPr>
              <a:t>的基因频率</a:t>
            </a:r>
            <a:r>
              <a:rPr lang="en-US" altLang="x-none" sz="2800" b="1" dirty="0">
                <a:solidFill>
                  <a:srgbClr val="3366FF"/>
                </a:solidFill>
                <a:latin typeface="黑体" panose="02010609060101010101" pitchFamily="2" charset="-122"/>
                <a:ea typeface="黑体" panose="02010609060101010101" pitchFamily="2" charset="-122"/>
              </a:rPr>
              <a:t>=p</a:t>
            </a:r>
            <a:r>
              <a:rPr lang="zh-CN" altLang="en-US" sz="2800" b="1" dirty="0">
                <a:solidFill>
                  <a:srgbClr val="3366FF"/>
                </a:solidFill>
                <a:latin typeface="黑体" panose="02010609060101010101" pitchFamily="2" charset="-122"/>
                <a:ea typeface="黑体" panose="02010609060101010101" pitchFamily="2" charset="-122"/>
              </a:rPr>
              <a:t>，</a:t>
            </a:r>
            <a:r>
              <a:rPr lang="en-US" altLang="x-none" sz="2800" b="1" dirty="0">
                <a:solidFill>
                  <a:srgbClr val="3366FF"/>
                </a:solidFill>
                <a:latin typeface="黑体" panose="02010609060101010101" pitchFamily="2" charset="-122"/>
                <a:ea typeface="黑体" panose="02010609060101010101" pitchFamily="2" charset="-122"/>
              </a:rPr>
              <a:t>a</a:t>
            </a:r>
            <a:r>
              <a:rPr lang="zh-CN" altLang="en-US" sz="2800" b="1" dirty="0">
                <a:solidFill>
                  <a:srgbClr val="3366FF"/>
                </a:solidFill>
                <a:latin typeface="黑体" panose="02010609060101010101" pitchFamily="2" charset="-122"/>
                <a:ea typeface="黑体" panose="02010609060101010101" pitchFamily="2" charset="-122"/>
              </a:rPr>
              <a:t>的基因频率</a:t>
            </a:r>
            <a:r>
              <a:rPr lang="en-US" altLang="x-none" sz="2800" b="1" dirty="0">
                <a:solidFill>
                  <a:srgbClr val="3366FF"/>
                </a:solidFill>
                <a:latin typeface="黑体" panose="02010609060101010101" pitchFamily="2" charset="-122"/>
                <a:ea typeface="黑体" panose="02010609060101010101" pitchFamily="2" charset="-122"/>
              </a:rPr>
              <a:t>=q</a:t>
            </a:r>
            <a:r>
              <a:rPr lang="zh-CN" altLang="en-US" sz="2800" b="1" dirty="0">
                <a:solidFill>
                  <a:srgbClr val="3366FF"/>
                </a:solidFill>
                <a:latin typeface="黑体" panose="02010609060101010101" pitchFamily="2" charset="-122"/>
                <a:ea typeface="黑体" panose="02010609060101010101" pitchFamily="2" charset="-122"/>
              </a:rPr>
              <a:t>，</a:t>
            </a:r>
            <a:endParaRPr lang="zh-CN" altLang="en-US" sz="2800" b="1" dirty="0">
              <a:solidFill>
                <a:srgbClr val="3366FF"/>
              </a:solidFill>
              <a:latin typeface="黑体" panose="02010609060101010101" pitchFamily="2" charset="-122"/>
              <a:ea typeface="黑体" panose="02010609060101010101" pitchFamily="2" charset="-122"/>
            </a:endParaRPr>
          </a:p>
          <a:p>
            <a:pPr>
              <a:buNone/>
            </a:pPr>
            <a:r>
              <a:rPr lang="zh-CN" altLang="en-US" sz="2800" b="1" dirty="0">
                <a:solidFill>
                  <a:srgbClr val="FF0066"/>
                </a:solidFill>
                <a:latin typeface="黑体" panose="02010609060101010101" pitchFamily="2" charset="-122"/>
                <a:ea typeface="黑体" panose="02010609060101010101" pitchFamily="2" charset="-122"/>
              </a:rPr>
              <a:t>  		</a:t>
            </a:r>
            <a:r>
              <a:rPr lang="zh-CN" altLang="en-US" sz="2800" b="1" dirty="0">
                <a:latin typeface="仿宋_GB2312" pitchFamily="1" charset="-122"/>
                <a:ea typeface="仿宋_GB2312" pitchFamily="1" charset="-122"/>
              </a:rPr>
              <a:t>则：</a:t>
            </a:r>
            <a:endParaRPr lang="zh-CN" altLang="en-US" sz="2800" b="1" dirty="0">
              <a:latin typeface="仿宋_GB2312" pitchFamily="1" charset="-122"/>
              <a:ea typeface="仿宋_GB2312" pitchFamily="1" charset="-122"/>
            </a:endParaRPr>
          </a:p>
          <a:p>
            <a:pPr>
              <a:buNone/>
            </a:pPr>
            <a:r>
              <a:rPr lang="zh-CN" altLang="en-US" sz="2800" b="1" dirty="0">
                <a:solidFill>
                  <a:srgbClr val="FF0066"/>
                </a:solidFill>
                <a:latin typeface="黑体" panose="02010609060101010101" pitchFamily="2" charset="-122"/>
                <a:ea typeface="黑体" panose="02010609060101010101" pitchFamily="2" charset="-122"/>
              </a:rPr>
              <a:t>			</a:t>
            </a:r>
            <a:r>
              <a:rPr lang="en-US" altLang="x-none" sz="2800" b="1" dirty="0">
                <a:solidFill>
                  <a:schemeClr val="tx1"/>
                </a:solidFill>
                <a:latin typeface="黑体" panose="02010609060101010101" pitchFamily="2" charset="-122"/>
                <a:ea typeface="黑体" panose="02010609060101010101" pitchFamily="2" charset="-122"/>
              </a:rPr>
              <a:t>AA</a:t>
            </a:r>
            <a:r>
              <a:rPr lang="zh-CN" altLang="en-US" sz="2800" b="1" dirty="0">
                <a:solidFill>
                  <a:schemeClr val="tx1"/>
                </a:solidFill>
                <a:latin typeface="黑体" panose="02010609060101010101" pitchFamily="2" charset="-122"/>
                <a:ea typeface="黑体" panose="02010609060101010101" pitchFamily="2" charset="-122"/>
              </a:rPr>
              <a:t>的基因型频率</a:t>
            </a:r>
            <a:r>
              <a:rPr lang="en-US" altLang="x-none" sz="2800" b="1" dirty="0">
                <a:solidFill>
                  <a:schemeClr val="tx1"/>
                </a:solidFill>
                <a:latin typeface="黑体" panose="02010609060101010101" pitchFamily="2" charset="-122"/>
                <a:ea typeface="黑体" panose="02010609060101010101" pitchFamily="2" charset="-122"/>
              </a:rPr>
              <a:t>=</a:t>
            </a:r>
            <a:r>
              <a:rPr lang="en-US" altLang="x-none" sz="2800" b="1" dirty="0">
                <a:solidFill>
                  <a:srgbClr val="FF0066"/>
                </a:solidFill>
                <a:latin typeface="黑体" panose="02010609060101010101" pitchFamily="2" charset="-122"/>
                <a:ea typeface="黑体" panose="02010609060101010101" pitchFamily="2" charset="-122"/>
              </a:rPr>
              <a:t>p</a:t>
            </a:r>
            <a:r>
              <a:rPr lang="en-US" altLang="x-none" sz="2800" b="1" baseline="30000" dirty="0">
                <a:solidFill>
                  <a:srgbClr val="FF0066"/>
                </a:solidFill>
                <a:latin typeface="黑体" panose="02010609060101010101" pitchFamily="2" charset="-122"/>
                <a:ea typeface="黑体" panose="02010609060101010101" pitchFamily="2" charset="-122"/>
              </a:rPr>
              <a:t>2</a:t>
            </a:r>
            <a:r>
              <a:rPr lang="zh-CN" altLang="en-US" sz="2800" b="1" dirty="0">
                <a:solidFill>
                  <a:srgbClr val="FF0066"/>
                </a:solidFill>
                <a:latin typeface="黑体" panose="02010609060101010101" pitchFamily="2" charset="-122"/>
                <a:ea typeface="黑体" panose="02010609060101010101" pitchFamily="2" charset="-122"/>
              </a:rPr>
              <a:t>；</a:t>
            </a:r>
            <a:endParaRPr lang="zh-CN" altLang="en-US" sz="2800" b="1" dirty="0">
              <a:solidFill>
                <a:srgbClr val="FF0066"/>
              </a:solidFill>
              <a:latin typeface="黑体" panose="02010609060101010101" pitchFamily="2" charset="-122"/>
              <a:ea typeface="黑体" panose="02010609060101010101" pitchFamily="2" charset="-122"/>
            </a:endParaRPr>
          </a:p>
          <a:p>
            <a:pPr>
              <a:buNone/>
            </a:pPr>
            <a:r>
              <a:rPr lang="en-US" altLang="x-none" sz="2800" b="1" dirty="0">
                <a:solidFill>
                  <a:srgbClr val="FF0066"/>
                </a:solidFill>
                <a:latin typeface="黑体" panose="02010609060101010101" pitchFamily="2" charset="-122"/>
                <a:ea typeface="黑体" panose="02010609060101010101" pitchFamily="2" charset="-122"/>
              </a:rPr>
              <a:t>  </a:t>
            </a:r>
            <a:r>
              <a:rPr lang="zh-CN" altLang="en-US" sz="2800" b="1" dirty="0">
                <a:solidFill>
                  <a:srgbClr val="FF0066"/>
                </a:solidFill>
                <a:latin typeface="黑体" panose="02010609060101010101" pitchFamily="2" charset="-122"/>
                <a:ea typeface="黑体" panose="02010609060101010101" pitchFamily="2" charset="-122"/>
              </a:rPr>
              <a:t>		</a:t>
            </a:r>
            <a:r>
              <a:rPr lang="en-US" altLang="x-none" sz="2800" b="1" dirty="0">
                <a:solidFill>
                  <a:schemeClr val="tx1"/>
                </a:solidFill>
                <a:latin typeface="黑体" panose="02010609060101010101" pitchFamily="2" charset="-122"/>
                <a:ea typeface="黑体" panose="02010609060101010101" pitchFamily="2" charset="-122"/>
              </a:rPr>
              <a:t>aa</a:t>
            </a:r>
            <a:r>
              <a:rPr lang="zh-CN" altLang="en-US" sz="2800" b="1" dirty="0">
                <a:solidFill>
                  <a:schemeClr val="tx1"/>
                </a:solidFill>
                <a:latin typeface="黑体" panose="02010609060101010101" pitchFamily="2" charset="-122"/>
                <a:ea typeface="黑体" panose="02010609060101010101" pitchFamily="2" charset="-122"/>
              </a:rPr>
              <a:t>的基因型频率</a:t>
            </a:r>
            <a:r>
              <a:rPr lang="en-US" altLang="x-none" sz="2800" b="1" dirty="0">
                <a:solidFill>
                  <a:schemeClr val="tx1"/>
                </a:solidFill>
                <a:latin typeface="黑体" panose="02010609060101010101" pitchFamily="2" charset="-122"/>
                <a:ea typeface="黑体" panose="02010609060101010101" pitchFamily="2" charset="-122"/>
              </a:rPr>
              <a:t>=</a:t>
            </a:r>
            <a:r>
              <a:rPr lang="en-US" altLang="x-none" sz="2800" b="1" dirty="0">
                <a:solidFill>
                  <a:srgbClr val="FF0066"/>
                </a:solidFill>
                <a:latin typeface="黑体" panose="02010609060101010101" pitchFamily="2" charset="-122"/>
                <a:ea typeface="黑体" panose="02010609060101010101" pitchFamily="2" charset="-122"/>
              </a:rPr>
              <a:t>q</a:t>
            </a:r>
            <a:r>
              <a:rPr lang="en-US" altLang="x-none" sz="2800" b="1" baseline="30000" dirty="0">
                <a:solidFill>
                  <a:srgbClr val="FF0066"/>
                </a:solidFill>
                <a:latin typeface="黑体" panose="02010609060101010101" pitchFamily="2" charset="-122"/>
                <a:ea typeface="黑体" panose="02010609060101010101" pitchFamily="2" charset="-122"/>
              </a:rPr>
              <a:t>2</a:t>
            </a:r>
            <a:r>
              <a:rPr lang="zh-CN" altLang="en-US" sz="2800" b="1" dirty="0">
                <a:solidFill>
                  <a:srgbClr val="FF0066"/>
                </a:solidFill>
                <a:latin typeface="黑体" panose="02010609060101010101" pitchFamily="2" charset="-122"/>
                <a:ea typeface="黑体" panose="02010609060101010101" pitchFamily="2" charset="-122"/>
              </a:rPr>
              <a:t>；</a:t>
            </a:r>
            <a:endParaRPr lang="zh-CN" altLang="en-US" sz="2800" b="1" dirty="0">
              <a:solidFill>
                <a:srgbClr val="FF0066"/>
              </a:solidFill>
              <a:latin typeface="黑体" panose="02010609060101010101" pitchFamily="2" charset="-122"/>
              <a:ea typeface="黑体" panose="02010609060101010101" pitchFamily="2" charset="-122"/>
            </a:endParaRPr>
          </a:p>
          <a:p>
            <a:pPr>
              <a:buNone/>
            </a:pPr>
            <a:r>
              <a:rPr lang="en-US" altLang="x-none" sz="2800" b="1" dirty="0">
                <a:solidFill>
                  <a:srgbClr val="FF0066"/>
                </a:solidFill>
                <a:latin typeface="黑体" panose="02010609060101010101" pitchFamily="2" charset="-122"/>
                <a:ea typeface="黑体" panose="02010609060101010101" pitchFamily="2" charset="-122"/>
              </a:rPr>
              <a:t>  </a:t>
            </a:r>
            <a:r>
              <a:rPr lang="zh-CN" altLang="en-US" sz="2800" b="1" dirty="0">
                <a:solidFill>
                  <a:srgbClr val="FF0066"/>
                </a:solidFill>
                <a:latin typeface="黑体" panose="02010609060101010101" pitchFamily="2" charset="-122"/>
                <a:ea typeface="黑体" panose="02010609060101010101" pitchFamily="2" charset="-122"/>
              </a:rPr>
              <a:t>		</a:t>
            </a:r>
            <a:r>
              <a:rPr lang="en-US" altLang="x-none" sz="2800" b="1" dirty="0">
                <a:solidFill>
                  <a:schemeClr val="tx1"/>
                </a:solidFill>
                <a:latin typeface="黑体" panose="02010609060101010101" pitchFamily="2" charset="-122"/>
                <a:ea typeface="黑体" panose="02010609060101010101" pitchFamily="2" charset="-122"/>
              </a:rPr>
              <a:t>Aa</a:t>
            </a:r>
            <a:r>
              <a:rPr lang="zh-CN" altLang="en-US" sz="2800" b="1" dirty="0">
                <a:solidFill>
                  <a:schemeClr val="tx1"/>
                </a:solidFill>
                <a:latin typeface="黑体" panose="02010609060101010101" pitchFamily="2" charset="-122"/>
                <a:ea typeface="黑体" panose="02010609060101010101" pitchFamily="2" charset="-122"/>
              </a:rPr>
              <a:t>的基因型频率</a:t>
            </a:r>
            <a:r>
              <a:rPr lang="en-US" altLang="x-none" sz="2800" b="1" dirty="0">
                <a:solidFill>
                  <a:schemeClr val="tx1"/>
                </a:solidFill>
                <a:latin typeface="黑体" panose="02010609060101010101" pitchFamily="2" charset="-122"/>
                <a:ea typeface="黑体" panose="02010609060101010101" pitchFamily="2" charset="-122"/>
              </a:rPr>
              <a:t>=</a:t>
            </a:r>
            <a:r>
              <a:rPr lang="en-US" altLang="x-none" sz="2800" b="1" dirty="0">
                <a:solidFill>
                  <a:srgbClr val="FF0066"/>
                </a:solidFill>
                <a:latin typeface="黑体" panose="02010609060101010101" pitchFamily="2" charset="-122"/>
                <a:ea typeface="黑体" panose="02010609060101010101" pitchFamily="2" charset="-122"/>
              </a:rPr>
              <a:t>2pq</a:t>
            </a:r>
            <a:endParaRPr lang="en-US" altLang="x-none" sz="2800" b="1" dirty="0">
              <a:solidFill>
                <a:srgbClr val="FF0066"/>
              </a:solidFill>
              <a:latin typeface="黑体" panose="02010609060101010101" pitchFamily="2" charset="-122"/>
              <a:ea typeface="黑体" panose="02010609060101010101" pitchFamily="2" charset="-122"/>
            </a:endParaRPr>
          </a:p>
        </p:txBody>
      </p:sp>
      <p:sp>
        <p:nvSpPr>
          <p:cNvPr id="30723" name="标题 30722"/>
          <p:cNvSpPr>
            <a:spLocks noGrp="1"/>
          </p:cNvSpPr>
          <p:nvPr>
            <p:ph type="title"/>
          </p:nvPr>
        </p:nvSpPr>
        <p:spPr>
          <a:ln/>
        </p:spPr>
        <p:txBody>
          <a:bodyPr anchor="ctr"/>
          <a:p>
            <a:pPr algn="ctr"/>
            <a:r>
              <a:rPr lang="zh-CN" altLang="en-US" b="1" dirty="0">
                <a:ea typeface="华文新魏" panose="02010800040101010101" pitchFamily="2" charset="-122"/>
              </a:rPr>
              <a:t>遗传平衡定律</a:t>
            </a:r>
            <a:endParaRPr lang="zh-CN" altLang="en-US" b="1" dirty="0">
              <a:ea typeface="华文新魏" panose="020108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31745"/>
          <p:cNvSpPr>
            <a:spLocks noGrp="1"/>
          </p:cNvSpPr>
          <p:nvPr>
            <p:ph type="title"/>
          </p:nvPr>
        </p:nvSpPr>
        <p:spPr>
          <a:ln/>
        </p:spPr>
        <p:txBody>
          <a:bodyPr anchor="ctr"/>
          <a:p>
            <a:pPr algn="ctr"/>
            <a:r>
              <a:rPr lang="zh-CN" altLang="en-US" dirty="0"/>
              <a:t>课堂练习</a:t>
            </a:r>
            <a:endParaRPr lang="zh-CN" altLang="en-US" dirty="0"/>
          </a:p>
        </p:txBody>
      </p:sp>
      <p:sp>
        <p:nvSpPr>
          <p:cNvPr id="31747" name="文本占位符 31746"/>
          <p:cNvSpPr>
            <a:spLocks noGrp="1"/>
          </p:cNvSpPr>
          <p:nvPr>
            <p:ph type="body" idx="1"/>
          </p:nvPr>
        </p:nvSpPr>
        <p:spPr>
          <a:ln/>
        </p:spPr>
        <p:txBody>
          <a:bodyPr/>
          <a:p>
            <a:pPr>
              <a:buNone/>
            </a:pPr>
            <a:r>
              <a:rPr lang="zh-CN" altLang="en-US" sz="2800" dirty="0">
                <a:solidFill>
                  <a:schemeClr val="tx1"/>
                </a:solidFill>
                <a:latin typeface="Arial" panose="020B0604020202020204" pitchFamily="34" charset="0"/>
                <a:sym typeface="Arial" panose="020B0604020202020204" pitchFamily="34" charset="0"/>
              </a:rPr>
              <a:t>   在某一个种群中，已调查得知，隐性性状者占</a:t>
            </a:r>
            <a:r>
              <a:rPr lang="en-US" altLang="x-none" sz="2800" dirty="0">
                <a:solidFill>
                  <a:schemeClr val="tx1"/>
                </a:solidFill>
                <a:latin typeface="Arial" panose="020B0604020202020204" pitchFamily="34" charset="0"/>
                <a:sym typeface="Arial" panose="020B0604020202020204" pitchFamily="34" charset="0"/>
              </a:rPr>
              <a:t>16%</a:t>
            </a:r>
            <a:r>
              <a:rPr lang="zh-CN" altLang="en-US" sz="2800" dirty="0">
                <a:solidFill>
                  <a:schemeClr val="tx1"/>
                </a:solidFill>
                <a:latin typeface="Arial" panose="020B0604020202020204" pitchFamily="34" charset="0"/>
                <a:sym typeface="Arial" panose="020B0604020202020204" pitchFamily="34" charset="0"/>
              </a:rPr>
              <a:t>（等位基因用</a:t>
            </a:r>
            <a:r>
              <a:rPr lang="en-US" altLang="x-none" sz="2800" dirty="0">
                <a:solidFill>
                  <a:schemeClr val="tx1"/>
                </a:solidFill>
                <a:latin typeface="Arial" panose="020B0604020202020204" pitchFamily="34" charset="0"/>
                <a:sym typeface="Arial" panose="020B0604020202020204" pitchFamily="34" charset="0"/>
              </a:rPr>
              <a:t>A,a</a:t>
            </a:r>
            <a:r>
              <a:rPr lang="zh-CN" altLang="en-US" sz="2800" dirty="0">
                <a:solidFill>
                  <a:schemeClr val="tx1"/>
                </a:solidFill>
                <a:latin typeface="Arial" panose="020B0604020202020204" pitchFamily="34" charset="0"/>
                <a:sym typeface="Arial" panose="020B0604020202020204" pitchFamily="34" charset="0"/>
              </a:rPr>
              <a:t>表示），那么该性状的</a:t>
            </a:r>
            <a:r>
              <a:rPr lang="en-US" altLang="x-none" sz="2800" dirty="0">
                <a:solidFill>
                  <a:schemeClr val="tx1"/>
                </a:solidFill>
                <a:latin typeface="Arial" panose="020B0604020202020204" pitchFamily="34" charset="0"/>
                <a:sym typeface="Arial" panose="020B0604020202020204" pitchFamily="34" charset="0"/>
              </a:rPr>
              <a:t>AA </a:t>
            </a:r>
            <a:r>
              <a:rPr lang="zh-CN" altLang="en-US" sz="2800" dirty="0">
                <a:solidFill>
                  <a:schemeClr val="tx1"/>
                </a:solidFill>
                <a:latin typeface="Arial" panose="020B0604020202020204" pitchFamily="34" charset="0"/>
                <a:sym typeface="Arial" panose="020B0604020202020204" pitchFamily="34" charset="0"/>
              </a:rPr>
              <a:t>、</a:t>
            </a:r>
            <a:r>
              <a:rPr lang="en-US" altLang="x-none" sz="2800" dirty="0">
                <a:solidFill>
                  <a:schemeClr val="tx1"/>
                </a:solidFill>
                <a:latin typeface="Arial" panose="020B0604020202020204" pitchFamily="34" charset="0"/>
                <a:sym typeface="Arial" panose="020B0604020202020204" pitchFamily="34" charset="0"/>
              </a:rPr>
              <a:t> Aa</a:t>
            </a:r>
            <a:r>
              <a:rPr lang="zh-CN" altLang="en-US" sz="2800" dirty="0">
                <a:solidFill>
                  <a:schemeClr val="tx1"/>
                </a:solidFill>
                <a:latin typeface="Arial" panose="020B0604020202020204" pitchFamily="34" charset="0"/>
                <a:sym typeface="Arial" panose="020B0604020202020204" pitchFamily="34" charset="0"/>
              </a:rPr>
              <a:t>的基因型个体出现的概率分别为：                                  </a:t>
            </a:r>
            <a:r>
              <a:rPr lang="en-US" altLang="x-none" sz="2800" dirty="0">
                <a:solidFill>
                  <a:schemeClr val="tx1"/>
                </a:solidFill>
                <a:latin typeface="Arial" panose="020B0604020202020204" pitchFamily="34" charset="0"/>
                <a:sym typeface="Arial" panose="020B0604020202020204" pitchFamily="34" charset="0"/>
              </a:rPr>
              <a:t>(        )</a:t>
            </a:r>
            <a:endParaRPr lang="en-US" altLang="x-none" sz="2800" dirty="0">
              <a:solidFill>
                <a:schemeClr val="tx1"/>
              </a:solidFill>
              <a:latin typeface="Arial" panose="020B0604020202020204" pitchFamily="34" charset="0"/>
              <a:sym typeface="Arial" panose="020B0604020202020204" pitchFamily="34" charset="0"/>
            </a:endParaRPr>
          </a:p>
          <a:p>
            <a:pPr>
              <a:buNone/>
            </a:pPr>
            <a:r>
              <a:rPr lang="zh-CN" altLang="en-US" sz="2800" dirty="0">
                <a:solidFill>
                  <a:schemeClr val="tx1"/>
                </a:solidFill>
                <a:latin typeface="Arial" panose="020B0604020202020204" pitchFamily="34" charset="0"/>
                <a:sym typeface="Arial" panose="020B0604020202020204" pitchFamily="34" charset="0"/>
              </a:rPr>
              <a:t>     </a:t>
            </a:r>
            <a:r>
              <a:rPr lang="en-US" altLang="x-none" sz="2800" dirty="0">
                <a:solidFill>
                  <a:schemeClr val="tx1"/>
                </a:solidFill>
                <a:latin typeface="Arial" panose="020B0604020202020204" pitchFamily="34" charset="0"/>
                <a:sym typeface="Arial" panose="020B0604020202020204" pitchFamily="34" charset="0"/>
              </a:rPr>
              <a:t>A.0.36</a:t>
            </a:r>
            <a:r>
              <a:rPr lang="zh-CN" altLang="en-US" sz="2800" dirty="0">
                <a:solidFill>
                  <a:schemeClr val="tx1"/>
                </a:solidFill>
                <a:latin typeface="Arial" panose="020B0604020202020204" pitchFamily="34" charset="0"/>
                <a:sym typeface="Arial" panose="020B0604020202020204" pitchFamily="34" charset="0"/>
              </a:rPr>
              <a:t>、</a:t>
            </a:r>
            <a:r>
              <a:rPr lang="en-US" altLang="x-none" sz="2800" dirty="0">
                <a:solidFill>
                  <a:schemeClr val="tx1"/>
                </a:solidFill>
                <a:latin typeface="Arial" panose="020B0604020202020204" pitchFamily="34" charset="0"/>
                <a:sym typeface="Arial" panose="020B0604020202020204" pitchFamily="34" charset="0"/>
              </a:rPr>
              <a:t>0.48                    B.0.36 </a:t>
            </a:r>
            <a:r>
              <a:rPr lang="zh-CN" altLang="en-US" sz="2800" dirty="0">
                <a:solidFill>
                  <a:schemeClr val="tx1"/>
                </a:solidFill>
                <a:latin typeface="Arial" panose="020B0604020202020204" pitchFamily="34" charset="0"/>
                <a:sym typeface="Arial" panose="020B0604020202020204" pitchFamily="34" charset="0"/>
              </a:rPr>
              <a:t>、</a:t>
            </a:r>
            <a:r>
              <a:rPr lang="en-US" altLang="x-none" sz="2800" dirty="0">
                <a:solidFill>
                  <a:schemeClr val="tx1"/>
                </a:solidFill>
                <a:latin typeface="Arial" panose="020B0604020202020204" pitchFamily="34" charset="0"/>
                <a:sym typeface="Arial" panose="020B0604020202020204" pitchFamily="34" charset="0"/>
              </a:rPr>
              <a:t> 0.24</a:t>
            </a:r>
            <a:endParaRPr lang="en-US" altLang="x-none" sz="2800" dirty="0">
              <a:solidFill>
                <a:schemeClr val="tx1"/>
              </a:solidFill>
              <a:latin typeface="Arial" panose="020B0604020202020204" pitchFamily="34" charset="0"/>
              <a:sym typeface="Arial" panose="020B0604020202020204" pitchFamily="34" charset="0"/>
            </a:endParaRPr>
          </a:p>
          <a:p>
            <a:pPr>
              <a:buNone/>
            </a:pPr>
            <a:r>
              <a:rPr lang="zh-CN" altLang="en-US" sz="2800" dirty="0">
                <a:solidFill>
                  <a:schemeClr val="tx1"/>
                </a:solidFill>
                <a:latin typeface="Arial" panose="020B0604020202020204" pitchFamily="34" charset="0"/>
                <a:sym typeface="Arial" panose="020B0604020202020204" pitchFamily="34" charset="0"/>
              </a:rPr>
              <a:t>     </a:t>
            </a:r>
            <a:r>
              <a:rPr lang="en-US" altLang="x-none" sz="2800" dirty="0">
                <a:solidFill>
                  <a:schemeClr val="tx1"/>
                </a:solidFill>
                <a:latin typeface="Arial" panose="020B0604020202020204" pitchFamily="34" charset="0"/>
                <a:sym typeface="Arial" panose="020B0604020202020204" pitchFamily="34" charset="0"/>
              </a:rPr>
              <a:t>C.0.16 </a:t>
            </a:r>
            <a:r>
              <a:rPr lang="zh-CN" altLang="en-US" sz="2800" dirty="0">
                <a:solidFill>
                  <a:schemeClr val="tx1"/>
                </a:solidFill>
                <a:latin typeface="Arial" panose="020B0604020202020204" pitchFamily="34" charset="0"/>
                <a:sym typeface="Arial" panose="020B0604020202020204" pitchFamily="34" charset="0"/>
              </a:rPr>
              <a:t>、</a:t>
            </a:r>
            <a:r>
              <a:rPr lang="en-US" altLang="x-none" sz="2800" dirty="0">
                <a:solidFill>
                  <a:schemeClr val="tx1"/>
                </a:solidFill>
                <a:latin typeface="Arial" panose="020B0604020202020204" pitchFamily="34" charset="0"/>
                <a:sym typeface="Arial" panose="020B0604020202020204" pitchFamily="34" charset="0"/>
              </a:rPr>
              <a:t> 0.48                  D.0.48 </a:t>
            </a:r>
            <a:r>
              <a:rPr lang="zh-CN" altLang="en-US" sz="2800" dirty="0">
                <a:solidFill>
                  <a:schemeClr val="tx1"/>
                </a:solidFill>
                <a:latin typeface="Arial" panose="020B0604020202020204" pitchFamily="34" charset="0"/>
                <a:sym typeface="Arial" panose="020B0604020202020204" pitchFamily="34" charset="0"/>
              </a:rPr>
              <a:t>、</a:t>
            </a:r>
            <a:r>
              <a:rPr lang="en-US" altLang="x-none" sz="2800" dirty="0">
                <a:solidFill>
                  <a:schemeClr val="tx1"/>
                </a:solidFill>
                <a:latin typeface="Arial" panose="020B0604020202020204" pitchFamily="34" charset="0"/>
                <a:sym typeface="Arial" panose="020B0604020202020204" pitchFamily="34" charset="0"/>
              </a:rPr>
              <a:t> 0.36</a:t>
            </a:r>
            <a:endParaRPr lang="en-US" altLang="x-none" sz="2800" dirty="0">
              <a:solidFill>
                <a:schemeClr val="tx1"/>
              </a:solidFill>
              <a:latin typeface="Arial" panose="020B0604020202020204" pitchFamily="34" charset="0"/>
              <a:sym typeface="Arial" panose="020B0604020202020204" pitchFamily="34" charset="0"/>
            </a:endParaRPr>
          </a:p>
          <a:p>
            <a:endParaRPr lang="en-US" altLang="x-none" sz="2800" dirty="0">
              <a:solidFill>
                <a:schemeClr val="tx1"/>
              </a:solidFill>
              <a:latin typeface="Arial" panose="020B0604020202020204" pitchFamily="34" charset="0"/>
              <a:sym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32769"/>
          <p:cNvSpPr>
            <a:spLocks noGrp="1"/>
          </p:cNvSpPr>
          <p:nvPr>
            <p:ph type="title"/>
          </p:nvPr>
        </p:nvSpPr>
        <p:spPr>
          <a:ln/>
        </p:spPr>
        <p:txBody>
          <a:bodyPr anchor="ctr"/>
          <a:p>
            <a:pPr algn="ctr"/>
            <a:r>
              <a:rPr lang="zh-CN" altLang="en-US"/>
              <a:t>共同进化与生物多样性的形成</a:t>
            </a:r>
            <a:endParaRPr lang="zh-CN" altLang="en-US"/>
          </a:p>
        </p:txBody>
      </p:sp>
      <p:sp>
        <p:nvSpPr>
          <p:cNvPr id="32771" name="文本占位符 32770"/>
          <p:cNvSpPr>
            <a:spLocks noGrp="1"/>
          </p:cNvSpPr>
          <p:nvPr>
            <p:ph type="body" idx="1"/>
          </p:nvPr>
        </p:nvSpPr>
        <p:spPr>
          <a:ln/>
        </p:spPr>
        <p:txBody>
          <a:bodyPr/>
          <a:p>
            <a:r>
              <a:rPr lang="zh-CN" altLang="en-US" sz="2800" b="1" dirty="0">
                <a:solidFill>
                  <a:srgbClr val="FF0066"/>
                </a:solidFill>
                <a:latin typeface="仿宋_GB2312" pitchFamily="1" charset="-122"/>
                <a:ea typeface="仿宋_GB2312" pitchFamily="1" charset="-122"/>
              </a:rPr>
              <a:t>共同进化</a:t>
            </a:r>
            <a:r>
              <a:rPr lang="zh-CN" altLang="en-US" sz="2800" b="1" dirty="0">
                <a:latin typeface="仿宋_GB2312" pitchFamily="1" charset="-122"/>
                <a:ea typeface="仿宋_GB2312" pitchFamily="1" charset="-122"/>
              </a:rPr>
              <a:t>：生物进化的过程实际上是</a:t>
            </a:r>
            <a:r>
              <a:rPr lang="zh-CN" altLang="en-US" sz="2800" b="1" dirty="0">
                <a:solidFill>
                  <a:srgbClr val="3366FF"/>
                </a:solidFill>
                <a:latin typeface="仿宋_GB2312" pitchFamily="1" charset="-122"/>
                <a:ea typeface="仿宋_GB2312" pitchFamily="1" charset="-122"/>
              </a:rPr>
              <a:t>生物与生物</a:t>
            </a:r>
            <a:r>
              <a:rPr lang="zh-CN" altLang="en-US" sz="2800" b="1" dirty="0">
                <a:latin typeface="仿宋_GB2312" pitchFamily="1" charset="-122"/>
                <a:ea typeface="仿宋_GB2312" pitchFamily="1" charset="-122"/>
              </a:rPr>
              <a:t>、</a:t>
            </a:r>
            <a:r>
              <a:rPr lang="zh-CN" altLang="en-US" sz="2800" b="1" dirty="0">
                <a:solidFill>
                  <a:srgbClr val="3366FF"/>
                </a:solidFill>
                <a:latin typeface="仿宋_GB2312" pitchFamily="1" charset="-122"/>
                <a:ea typeface="仿宋_GB2312" pitchFamily="1" charset="-122"/>
              </a:rPr>
              <a:t>生物与无机环境</a:t>
            </a:r>
            <a:r>
              <a:rPr lang="zh-CN" altLang="en-US" sz="2800" b="1" dirty="0">
                <a:latin typeface="仿宋_GB2312" pitchFamily="1" charset="-122"/>
                <a:ea typeface="仿宋_GB2312" pitchFamily="1" charset="-122"/>
              </a:rPr>
              <a:t>之间共同进化的过程，进化的结果导致生物多样性的形成。</a:t>
            </a:r>
            <a:endParaRPr lang="zh-CN" altLang="en-US" sz="2800" b="1" dirty="0">
              <a:latin typeface="仿宋_GB2312" pitchFamily="1" charset="-122"/>
              <a:ea typeface="仿宋_GB2312" pitchFamily="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p:cNvSpPr>
          <p:nvPr>
            <p:ph type="title"/>
          </p:nvPr>
        </p:nvSpPr>
        <p:spPr>
          <a:ln/>
        </p:spPr>
        <p:txBody>
          <a:bodyPr anchor="ctr"/>
          <a:p>
            <a:pPr algn="ctr"/>
            <a:r>
              <a:rPr lang="zh-CN" altLang="en-US" sz="2800" b="1">
                <a:solidFill>
                  <a:schemeClr val="tx1"/>
                </a:solidFill>
                <a:ea typeface="黑体" panose="02010609060101010101" pitchFamily="2" charset="-122"/>
              </a:rPr>
              <a:t>不足之处</a:t>
            </a:r>
            <a:endParaRPr lang="zh-CN" altLang="en-US" sz="2800" b="1">
              <a:solidFill>
                <a:schemeClr val="tx1"/>
              </a:solidFill>
              <a:ea typeface="黑体" panose="02010609060101010101" pitchFamily="2" charset="-122"/>
            </a:endParaRPr>
          </a:p>
        </p:txBody>
      </p:sp>
      <p:sp>
        <p:nvSpPr>
          <p:cNvPr id="6147" name="文本占位符 6146"/>
          <p:cNvSpPr>
            <a:spLocks noGrp="1"/>
          </p:cNvSpPr>
          <p:nvPr>
            <p:ph type="body" idx="1"/>
          </p:nvPr>
        </p:nvSpPr>
        <p:spPr>
          <a:ln/>
        </p:spPr>
        <p:txBody>
          <a:bodyPr/>
          <a:p>
            <a:pPr lvl="1">
              <a:lnSpc>
                <a:spcPct val="130000"/>
              </a:lnSpc>
              <a:buSzPct val="100000"/>
              <a:buChar char="n"/>
            </a:pPr>
            <a:r>
              <a:rPr lang="zh-CN" altLang="en-US" sz="2400">
                <a:solidFill>
                  <a:schemeClr val="tx1"/>
                </a:solidFill>
                <a:ea typeface="黑体" panose="02010609060101010101" pitchFamily="2" charset="-122"/>
              </a:rPr>
              <a:t>获得的性状不一定能遗传</a:t>
            </a:r>
            <a:endParaRPr lang="zh-CN" altLang="en-US" sz="2400">
              <a:solidFill>
                <a:schemeClr val="tx1"/>
              </a:solidFill>
              <a:ea typeface="黑体" panose="02010609060101010101" pitchFamily="2" charset="-122"/>
            </a:endParaRPr>
          </a:p>
          <a:p>
            <a:pPr lvl="1">
              <a:lnSpc>
                <a:spcPct val="130000"/>
              </a:lnSpc>
              <a:buSzPct val="100000"/>
              <a:buChar char="n"/>
            </a:pPr>
            <a:r>
              <a:rPr lang="zh-CN" altLang="en-US" sz="2400">
                <a:solidFill>
                  <a:schemeClr val="tx1"/>
                </a:solidFill>
                <a:ea typeface="黑体" panose="02010609060101010101" pitchFamily="2" charset="-122"/>
              </a:rPr>
              <a:t>过于强调生物内在的自我改进的力量</a:t>
            </a:r>
            <a:endParaRPr lang="zh-CN" altLang="en-US" sz="2400">
              <a:solidFill>
                <a:schemeClr val="tx1"/>
              </a:solidFill>
              <a:ea typeface="黑体" panose="02010609060101010101" pitchFamily="2" charset="-122"/>
            </a:endParaRPr>
          </a:p>
          <a:p>
            <a:pPr lvl="1">
              <a:lnSpc>
                <a:spcPct val="130000"/>
              </a:lnSpc>
              <a:buSzPct val="100000"/>
              <a:buChar char="n"/>
            </a:pPr>
            <a:r>
              <a:rPr lang="zh-CN" altLang="en-US" sz="2400">
                <a:solidFill>
                  <a:schemeClr val="tx1"/>
                </a:solidFill>
                <a:ea typeface="黑体" panose="02010609060101010101" pitchFamily="2" charset="-122"/>
              </a:rPr>
              <a:t>缺乏科学证据</a:t>
            </a:r>
            <a:endParaRPr lang="zh-CN" altLang="en-US" sz="2400">
              <a:solidFill>
                <a:schemeClr val="tx1"/>
              </a:solidFill>
              <a:ea typeface="黑体" panose="0201060906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33793"/>
          <p:cNvSpPr>
            <a:spLocks noGrp="1"/>
          </p:cNvSpPr>
          <p:nvPr>
            <p:ph type="title"/>
          </p:nvPr>
        </p:nvSpPr>
        <p:spPr>
          <a:ln/>
        </p:spPr>
        <p:txBody>
          <a:bodyPr anchor="ctr"/>
          <a:p>
            <a:pPr algn="ctr"/>
            <a:r>
              <a:rPr lang="zh-CN" altLang="en-US" sz="2800" b="1" dirty="0">
                <a:ea typeface="仿宋_GB2312" pitchFamily="1" charset="-122"/>
              </a:rPr>
              <a:t>生物多样性的三个层次</a:t>
            </a:r>
            <a:endParaRPr lang="zh-CN" altLang="en-US" sz="2800" b="1" dirty="0">
              <a:ea typeface="仿宋_GB2312" pitchFamily="1" charset="-122"/>
            </a:endParaRPr>
          </a:p>
        </p:txBody>
      </p:sp>
      <p:sp>
        <p:nvSpPr>
          <p:cNvPr id="33795" name="文本框 33794"/>
          <p:cNvSpPr txBox="1"/>
          <p:nvPr/>
        </p:nvSpPr>
        <p:spPr>
          <a:xfrm>
            <a:off x="576263" y="2205038"/>
            <a:ext cx="3924300" cy="519112"/>
          </a:xfrm>
          <a:prstGeom prst="rect">
            <a:avLst/>
          </a:prstGeom>
          <a:noFill/>
          <a:ln w="9525">
            <a:noFill/>
          </a:ln>
        </p:spPr>
        <p:txBody>
          <a:bodyPr vert="horz" wrap="square" anchor="t">
            <a:spAutoFit/>
          </a:bodyPr>
          <a:p>
            <a:pPr>
              <a:spcBef>
                <a:spcPct val="50000"/>
              </a:spcBef>
            </a:pPr>
            <a:r>
              <a:rPr lang="zh-CN" altLang="en-US" sz="2800" b="1" dirty="0">
                <a:latin typeface="Arial" panose="020B0604020202020204" pitchFamily="34" charset="0"/>
                <a:ea typeface="仿宋_GB2312" pitchFamily="1" charset="-122"/>
              </a:rPr>
              <a:t>生物多样性的三个层次</a:t>
            </a:r>
            <a:endParaRPr lang="zh-CN" altLang="en-US" sz="2800" b="1" dirty="0">
              <a:latin typeface="Arial" panose="020B0604020202020204" pitchFamily="34" charset="0"/>
              <a:ea typeface="仿宋_GB2312" pitchFamily="1" charset="-122"/>
            </a:endParaRPr>
          </a:p>
        </p:txBody>
      </p:sp>
      <p:sp>
        <p:nvSpPr>
          <p:cNvPr id="33796" name="左大括号 33795"/>
          <p:cNvSpPr/>
          <p:nvPr/>
        </p:nvSpPr>
        <p:spPr>
          <a:xfrm>
            <a:off x="4427538" y="1844675"/>
            <a:ext cx="223837" cy="1368425"/>
          </a:xfrm>
          <a:prstGeom prst="leftBrace">
            <a:avLst>
              <a:gd name="adj1" fmla="val 50945"/>
              <a:gd name="adj2" fmla="val 50000"/>
            </a:avLst>
          </a:prstGeom>
          <a:noFill/>
          <a:ln w="38100" cap="flat" cmpd="sng">
            <a:solidFill>
              <a:schemeClr val="tx1"/>
            </a:solidFill>
            <a:prstDash val="solid"/>
            <a:headEnd type="none" w="med" len="med"/>
            <a:tailEnd type="none" w="med" len="med"/>
          </a:ln>
        </p:spPr>
        <p:txBody>
          <a:bodyPr/>
          <a:p>
            <a:endParaRPr lang="zh-CN" altLang="en-US"/>
          </a:p>
        </p:txBody>
      </p:sp>
      <p:sp>
        <p:nvSpPr>
          <p:cNvPr id="33797" name="文本框 33796"/>
          <p:cNvSpPr txBox="1"/>
          <p:nvPr/>
        </p:nvSpPr>
        <p:spPr>
          <a:xfrm>
            <a:off x="4606925" y="1555750"/>
            <a:ext cx="3709988" cy="519113"/>
          </a:xfrm>
          <a:prstGeom prst="rect">
            <a:avLst/>
          </a:prstGeom>
          <a:noFill/>
          <a:ln w="9525">
            <a:noFill/>
          </a:ln>
        </p:spPr>
        <p:txBody>
          <a:bodyPr vert="horz" wrap="square" anchor="t">
            <a:spAutoFit/>
          </a:bodyPr>
          <a:p>
            <a:pPr>
              <a:spcBef>
                <a:spcPct val="50000"/>
              </a:spcBef>
            </a:pPr>
            <a:r>
              <a:rPr lang="zh-CN" altLang="en-US" sz="2800" b="1" dirty="0">
                <a:solidFill>
                  <a:srgbClr val="3366FF"/>
                </a:solidFill>
                <a:latin typeface="Arial" panose="020B0604020202020204" pitchFamily="34" charset="0"/>
                <a:ea typeface="仿宋_GB2312" pitchFamily="1" charset="-122"/>
              </a:rPr>
              <a:t>基因（遗传）多样性</a:t>
            </a:r>
            <a:endParaRPr lang="zh-CN" altLang="en-US" sz="2800" b="1" dirty="0">
              <a:solidFill>
                <a:srgbClr val="3366FF"/>
              </a:solidFill>
              <a:latin typeface="Arial" panose="020B0604020202020204" pitchFamily="34" charset="0"/>
              <a:ea typeface="仿宋_GB2312" pitchFamily="1" charset="-122"/>
            </a:endParaRPr>
          </a:p>
        </p:txBody>
      </p:sp>
      <p:sp>
        <p:nvSpPr>
          <p:cNvPr id="33798" name="文本框 33797"/>
          <p:cNvSpPr txBox="1"/>
          <p:nvPr/>
        </p:nvSpPr>
        <p:spPr>
          <a:xfrm>
            <a:off x="4606925" y="2205038"/>
            <a:ext cx="3781425" cy="519112"/>
          </a:xfrm>
          <a:prstGeom prst="rect">
            <a:avLst/>
          </a:prstGeom>
          <a:noFill/>
          <a:ln w="9525">
            <a:noFill/>
          </a:ln>
        </p:spPr>
        <p:txBody>
          <a:bodyPr vert="horz" wrap="square" anchor="t">
            <a:spAutoFit/>
          </a:bodyPr>
          <a:p>
            <a:pPr>
              <a:spcBef>
                <a:spcPct val="50000"/>
              </a:spcBef>
            </a:pPr>
            <a:r>
              <a:rPr lang="zh-CN" altLang="en-US" sz="2800" b="1" dirty="0">
                <a:solidFill>
                  <a:srgbClr val="3366FF"/>
                </a:solidFill>
                <a:latin typeface="Arial" panose="020B0604020202020204" pitchFamily="34" charset="0"/>
                <a:ea typeface="仿宋_GB2312" pitchFamily="1" charset="-122"/>
              </a:rPr>
              <a:t>物种（种类）多样性</a:t>
            </a:r>
            <a:endParaRPr lang="zh-CN" altLang="en-US" sz="2800" b="1" dirty="0">
              <a:solidFill>
                <a:srgbClr val="3366FF"/>
              </a:solidFill>
              <a:latin typeface="Arial" panose="020B0604020202020204" pitchFamily="34" charset="0"/>
              <a:ea typeface="仿宋_GB2312" pitchFamily="1" charset="-122"/>
            </a:endParaRPr>
          </a:p>
        </p:txBody>
      </p:sp>
      <p:sp>
        <p:nvSpPr>
          <p:cNvPr id="33799" name="文本框 33798"/>
          <p:cNvSpPr txBox="1"/>
          <p:nvPr/>
        </p:nvSpPr>
        <p:spPr>
          <a:xfrm>
            <a:off x="4606925" y="2852738"/>
            <a:ext cx="3205163" cy="519112"/>
          </a:xfrm>
          <a:prstGeom prst="rect">
            <a:avLst/>
          </a:prstGeom>
          <a:noFill/>
          <a:ln w="9525">
            <a:noFill/>
          </a:ln>
        </p:spPr>
        <p:txBody>
          <a:bodyPr vert="horz" wrap="square" anchor="t">
            <a:spAutoFit/>
          </a:bodyPr>
          <a:p>
            <a:pPr>
              <a:spcBef>
                <a:spcPct val="50000"/>
              </a:spcBef>
            </a:pPr>
            <a:r>
              <a:rPr lang="zh-CN" altLang="en-US" sz="2800" b="1" dirty="0">
                <a:solidFill>
                  <a:srgbClr val="3366FF"/>
                </a:solidFill>
                <a:latin typeface="Arial" panose="020B0604020202020204" pitchFamily="34" charset="0"/>
                <a:ea typeface="仿宋_GB2312" pitchFamily="1" charset="-122"/>
              </a:rPr>
              <a:t>生态系统多样性</a:t>
            </a:r>
            <a:endParaRPr lang="zh-CN" altLang="en-US" sz="2800" b="1" dirty="0">
              <a:solidFill>
                <a:srgbClr val="3366FF"/>
              </a:solidFill>
              <a:latin typeface="Arial" panose="020B0604020202020204" pitchFamily="34" charset="0"/>
              <a:ea typeface="仿宋_GB2312" pitchFamily="1" charset="-122"/>
            </a:endParaRPr>
          </a:p>
        </p:txBody>
      </p:sp>
      <p:sp>
        <p:nvSpPr>
          <p:cNvPr id="33800" name="文本框 33799"/>
          <p:cNvSpPr txBox="1"/>
          <p:nvPr/>
        </p:nvSpPr>
        <p:spPr>
          <a:xfrm>
            <a:off x="541338" y="3573463"/>
            <a:ext cx="7559675" cy="519112"/>
          </a:xfrm>
          <a:prstGeom prst="rect">
            <a:avLst/>
          </a:prstGeom>
          <a:noFill/>
          <a:ln w="9525">
            <a:noFill/>
          </a:ln>
        </p:spPr>
        <p:txBody>
          <a:bodyPr vert="horz" wrap="square" anchor="t">
            <a:spAutoFit/>
          </a:bodyPr>
          <a:p>
            <a:pPr>
              <a:spcBef>
                <a:spcPct val="50000"/>
              </a:spcBef>
            </a:pPr>
            <a:r>
              <a:rPr lang="zh-CN" altLang="en-US" sz="2800" b="1" dirty="0">
                <a:latin typeface="Arial" panose="020B0604020202020204" pitchFamily="34" charset="0"/>
                <a:ea typeface="仿宋_GB2312" pitchFamily="1" charset="-122"/>
              </a:rPr>
              <a:t>生物多样性的形成经历了漫长的进化历程。</a:t>
            </a:r>
            <a:endParaRPr lang="zh-CN" altLang="en-US" sz="2800" b="1" dirty="0">
              <a:latin typeface="Arial" panose="020B0604020202020204" pitchFamily="34" charset="0"/>
              <a:ea typeface="仿宋_GB2312" pitchFamily="1" charset="-122"/>
            </a:endParaRPr>
          </a:p>
        </p:txBody>
      </p:sp>
      <p:sp>
        <p:nvSpPr>
          <p:cNvPr id="33801" name="文本框 33800"/>
          <p:cNvSpPr txBox="1"/>
          <p:nvPr/>
        </p:nvSpPr>
        <p:spPr>
          <a:xfrm>
            <a:off x="1081088" y="4740275"/>
            <a:ext cx="2555875" cy="519113"/>
          </a:xfrm>
          <a:prstGeom prst="rect">
            <a:avLst/>
          </a:prstGeom>
          <a:noFill/>
          <a:ln w="9525">
            <a:noFill/>
          </a:ln>
        </p:spPr>
        <p:txBody>
          <a:bodyPr vert="horz" wrap="square" anchor="t">
            <a:spAutoFit/>
          </a:bodyPr>
          <a:p>
            <a:pPr>
              <a:spcBef>
                <a:spcPct val="50000"/>
              </a:spcBef>
            </a:pPr>
            <a:r>
              <a:rPr lang="zh-CN" altLang="en-US" sz="2800" b="1" dirty="0">
                <a:solidFill>
                  <a:srgbClr val="3366FF"/>
                </a:solidFill>
                <a:latin typeface="Arial" panose="020B0604020202020204" pitchFamily="34" charset="0"/>
                <a:ea typeface="华文新魏" panose="02010800040101010101" pitchFamily="2" charset="-122"/>
              </a:rPr>
              <a:t>总的进化趋势</a:t>
            </a:r>
            <a:endParaRPr lang="zh-CN" altLang="en-US" sz="2800" b="1" dirty="0">
              <a:solidFill>
                <a:srgbClr val="3366FF"/>
              </a:solidFill>
              <a:latin typeface="Arial" panose="020B0604020202020204" pitchFamily="34" charset="0"/>
              <a:ea typeface="华文新魏" panose="02010800040101010101" pitchFamily="2" charset="-122"/>
            </a:endParaRPr>
          </a:p>
        </p:txBody>
      </p:sp>
      <p:sp>
        <p:nvSpPr>
          <p:cNvPr id="33802" name="文本框 33801"/>
          <p:cNvSpPr txBox="1"/>
          <p:nvPr/>
        </p:nvSpPr>
        <p:spPr>
          <a:xfrm>
            <a:off x="3997325" y="4035425"/>
            <a:ext cx="3059113" cy="519113"/>
          </a:xfrm>
          <a:prstGeom prst="rect">
            <a:avLst/>
          </a:prstGeom>
          <a:noFill/>
          <a:ln w="9525">
            <a:noFill/>
          </a:ln>
        </p:spPr>
        <p:txBody>
          <a:bodyPr vert="horz" wrap="square" anchor="t">
            <a:spAutoFit/>
          </a:bodyPr>
          <a:p>
            <a:pPr>
              <a:spcBef>
                <a:spcPct val="50000"/>
              </a:spcBef>
            </a:pPr>
            <a:r>
              <a:rPr lang="zh-CN" altLang="en-US" sz="2800" b="1" dirty="0">
                <a:solidFill>
                  <a:srgbClr val="3366FF"/>
                </a:solidFill>
                <a:latin typeface="仿宋_GB2312" pitchFamily="1" charset="-122"/>
                <a:ea typeface="仿宋_GB2312" pitchFamily="1" charset="-122"/>
              </a:rPr>
              <a:t>简单→复杂</a:t>
            </a:r>
            <a:endParaRPr lang="zh-CN" altLang="en-US" sz="2800" b="1" dirty="0">
              <a:solidFill>
                <a:srgbClr val="3366FF"/>
              </a:solidFill>
              <a:latin typeface="仿宋_GB2312" pitchFamily="1" charset="-122"/>
              <a:ea typeface="仿宋_GB2312" pitchFamily="1" charset="-122"/>
            </a:endParaRPr>
          </a:p>
        </p:txBody>
      </p:sp>
      <p:sp>
        <p:nvSpPr>
          <p:cNvPr id="33803" name="文本框 33802"/>
          <p:cNvSpPr txBox="1"/>
          <p:nvPr/>
        </p:nvSpPr>
        <p:spPr>
          <a:xfrm>
            <a:off x="3997325" y="4611688"/>
            <a:ext cx="2808288" cy="519112"/>
          </a:xfrm>
          <a:prstGeom prst="rect">
            <a:avLst/>
          </a:prstGeom>
          <a:noFill/>
          <a:ln w="9525">
            <a:noFill/>
          </a:ln>
        </p:spPr>
        <p:txBody>
          <a:bodyPr vert="horz" wrap="square" anchor="t">
            <a:spAutoFit/>
          </a:bodyPr>
          <a:p>
            <a:pPr>
              <a:spcBef>
                <a:spcPct val="50000"/>
              </a:spcBef>
            </a:pPr>
            <a:r>
              <a:rPr lang="zh-CN" altLang="en-US" sz="2800" b="1" dirty="0">
                <a:solidFill>
                  <a:srgbClr val="3366FF"/>
                </a:solidFill>
                <a:latin typeface="仿宋_GB2312" pitchFamily="1" charset="-122"/>
                <a:ea typeface="仿宋_GB2312" pitchFamily="1" charset="-122"/>
              </a:rPr>
              <a:t>水生→陆生</a:t>
            </a:r>
            <a:endParaRPr lang="zh-CN" altLang="en-US" sz="2800" b="1" dirty="0">
              <a:solidFill>
                <a:srgbClr val="3366FF"/>
              </a:solidFill>
              <a:latin typeface="仿宋_GB2312" pitchFamily="1" charset="-122"/>
              <a:ea typeface="仿宋_GB2312" pitchFamily="1" charset="-122"/>
            </a:endParaRPr>
          </a:p>
        </p:txBody>
      </p:sp>
      <p:sp>
        <p:nvSpPr>
          <p:cNvPr id="33804" name="文本框 33803"/>
          <p:cNvSpPr txBox="1"/>
          <p:nvPr/>
        </p:nvSpPr>
        <p:spPr>
          <a:xfrm>
            <a:off x="3997325" y="5259388"/>
            <a:ext cx="2808288" cy="519112"/>
          </a:xfrm>
          <a:prstGeom prst="rect">
            <a:avLst/>
          </a:prstGeom>
          <a:noFill/>
          <a:ln w="9525">
            <a:noFill/>
          </a:ln>
        </p:spPr>
        <p:txBody>
          <a:bodyPr vert="horz" wrap="square" anchor="t">
            <a:spAutoFit/>
          </a:bodyPr>
          <a:p>
            <a:pPr>
              <a:spcBef>
                <a:spcPct val="50000"/>
              </a:spcBef>
            </a:pPr>
            <a:r>
              <a:rPr lang="zh-CN" altLang="en-US" sz="2800" b="1" dirty="0">
                <a:solidFill>
                  <a:srgbClr val="3366FF"/>
                </a:solidFill>
                <a:latin typeface="仿宋_GB2312" pitchFamily="1" charset="-122"/>
                <a:ea typeface="仿宋_GB2312" pitchFamily="1" charset="-122"/>
              </a:rPr>
              <a:t>低等→高等</a:t>
            </a:r>
            <a:endParaRPr lang="zh-CN" altLang="en-US" sz="2800" b="1" dirty="0">
              <a:solidFill>
                <a:srgbClr val="3366FF"/>
              </a:solidFill>
              <a:latin typeface="仿宋_GB2312" pitchFamily="1" charset="-122"/>
              <a:ea typeface="仿宋_GB2312" pitchFamily="1" charset="-122"/>
            </a:endParaRPr>
          </a:p>
        </p:txBody>
      </p:sp>
      <p:sp>
        <p:nvSpPr>
          <p:cNvPr id="33805" name="左大括号 33804"/>
          <p:cNvSpPr/>
          <p:nvPr/>
        </p:nvSpPr>
        <p:spPr>
          <a:xfrm>
            <a:off x="3494088" y="4322763"/>
            <a:ext cx="358775" cy="1368425"/>
          </a:xfrm>
          <a:prstGeom prst="leftBrace">
            <a:avLst>
              <a:gd name="adj1" fmla="val 31784"/>
              <a:gd name="adj2" fmla="val 50000"/>
            </a:avLst>
          </a:prstGeom>
          <a:noFill/>
          <a:ln w="38100" cap="flat" cmpd="sng">
            <a:solidFill>
              <a:schemeClr val="tx1"/>
            </a:solidFill>
            <a:prstDash val="solid"/>
            <a:headEnd type="none" w="med" len="med"/>
            <a:tailEnd type="none" w="med" len="med"/>
          </a:ln>
        </p:spPr>
        <p:txBody>
          <a:bodyPr vert="horz" wrap="none" anchor="ctr"/>
          <a:p>
            <a:pPr algn="ctr"/>
            <a:endParaRPr>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5"/>
                                        </p:tgtEl>
                                        <p:attrNameLst>
                                          <p:attrName>style.visibility</p:attrName>
                                        </p:attrNameLst>
                                      </p:cBhvr>
                                      <p:to>
                                        <p:strVal val="visible"/>
                                      </p:to>
                                    </p:set>
                                    <p:animEffect transition="in" filter="fade">
                                      <p:cBhvr>
                                        <p:cTn id="7" dur="500"/>
                                        <p:tgtEl>
                                          <p:spTgt spid="33795"/>
                                        </p:tgtEl>
                                      </p:cBhvr>
                                    </p:animEffect>
                                    <p:anim calcmode="lin" valueType="num">
                                      <p:cBhvr>
                                        <p:cTn id="8" dur="500" fill="hold"/>
                                        <p:tgtEl>
                                          <p:spTgt spid="33795"/>
                                        </p:tgtEl>
                                        <p:attrNameLst>
                                          <p:attrName>ppt_x</p:attrName>
                                        </p:attrNameLst>
                                      </p:cBhvr>
                                      <p:tavLst>
                                        <p:tav tm="0">
                                          <p:val>
                                            <p:strVal val="#ppt_x-.1"/>
                                          </p:val>
                                        </p:tav>
                                        <p:tav tm="100000">
                                          <p:val>
                                            <p:strVal val="#ppt_x"/>
                                          </p:val>
                                        </p:tav>
                                      </p:tavLst>
                                    </p:anim>
                                    <p:anim calcmode="lin" valueType="num">
                                      <p:cBhvr>
                                        <p:cTn id="9"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33796"/>
                                        </p:tgtEl>
                                        <p:attrNameLst>
                                          <p:attrName>style.visibility</p:attrName>
                                        </p:attrNameLst>
                                      </p:cBhvr>
                                      <p:to>
                                        <p:strVal val="visible"/>
                                      </p:to>
                                    </p:set>
                                    <p:animEffect transition="in" filter="slide(fromLeft)">
                                      <p:cBhvr>
                                        <p:cTn id="14" dur="500"/>
                                        <p:tgtEl>
                                          <p:spTgt spid="33796"/>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33797"/>
                                        </p:tgtEl>
                                        <p:attrNameLst>
                                          <p:attrName>style.visibility</p:attrName>
                                        </p:attrNameLst>
                                      </p:cBhvr>
                                      <p:to>
                                        <p:strVal val="visible"/>
                                      </p:to>
                                    </p:set>
                                    <p:animEffect transition="in" filter="fade">
                                      <p:cBhvr>
                                        <p:cTn id="19" dur="500"/>
                                        <p:tgtEl>
                                          <p:spTgt spid="33797"/>
                                        </p:tgtEl>
                                      </p:cBhvr>
                                    </p:animEffect>
                                    <p:anim calcmode="lin" valueType="num">
                                      <p:cBhvr>
                                        <p:cTn id="20" dur="500" fill="hold"/>
                                        <p:tgtEl>
                                          <p:spTgt spid="33797"/>
                                        </p:tgtEl>
                                        <p:attrNameLst>
                                          <p:attrName>ppt_x</p:attrName>
                                        </p:attrNameLst>
                                      </p:cBhvr>
                                      <p:tavLst>
                                        <p:tav tm="0">
                                          <p:val>
                                            <p:strVal val="#ppt_x-.1"/>
                                          </p:val>
                                        </p:tav>
                                        <p:tav tm="100000">
                                          <p:val>
                                            <p:strVal val="#ppt_x"/>
                                          </p:val>
                                        </p:tav>
                                      </p:tavLst>
                                    </p:anim>
                                    <p:anim calcmode="lin" valueType="num">
                                      <p:cBhvr>
                                        <p:cTn id="21"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33798"/>
                                        </p:tgtEl>
                                        <p:attrNameLst>
                                          <p:attrName>style.visibility</p:attrName>
                                        </p:attrNameLst>
                                      </p:cBhvr>
                                      <p:to>
                                        <p:strVal val="visible"/>
                                      </p:to>
                                    </p:set>
                                    <p:animEffect transition="in" filter="fade">
                                      <p:cBhvr>
                                        <p:cTn id="26" dur="500"/>
                                        <p:tgtEl>
                                          <p:spTgt spid="33798"/>
                                        </p:tgtEl>
                                      </p:cBhvr>
                                    </p:animEffect>
                                    <p:anim calcmode="lin" valueType="num">
                                      <p:cBhvr>
                                        <p:cTn id="27" dur="500" fill="hold"/>
                                        <p:tgtEl>
                                          <p:spTgt spid="33798"/>
                                        </p:tgtEl>
                                        <p:attrNameLst>
                                          <p:attrName>ppt_x</p:attrName>
                                        </p:attrNameLst>
                                      </p:cBhvr>
                                      <p:tavLst>
                                        <p:tav tm="0">
                                          <p:val>
                                            <p:strVal val="#ppt_x-.1"/>
                                          </p:val>
                                        </p:tav>
                                        <p:tav tm="100000">
                                          <p:val>
                                            <p:strVal val="#ppt_x"/>
                                          </p:val>
                                        </p:tav>
                                      </p:tavLst>
                                    </p:anim>
                                    <p:anim calcmode="lin" valueType="num">
                                      <p:cBhvr>
                                        <p:cTn id="28"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33799"/>
                                        </p:tgtEl>
                                        <p:attrNameLst>
                                          <p:attrName>style.visibility</p:attrName>
                                        </p:attrNameLst>
                                      </p:cBhvr>
                                      <p:to>
                                        <p:strVal val="visible"/>
                                      </p:to>
                                    </p:set>
                                    <p:animEffect transition="in" filter="fade">
                                      <p:cBhvr>
                                        <p:cTn id="33" dur="500"/>
                                        <p:tgtEl>
                                          <p:spTgt spid="33799"/>
                                        </p:tgtEl>
                                      </p:cBhvr>
                                    </p:animEffect>
                                    <p:anim calcmode="lin" valueType="num">
                                      <p:cBhvr>
                                        <p:cTn id="34" dur="500" fill="hold"/>
                                        <p:tgtEl>
                                          <p:spTgt spid="33799"/>
                                        </p:tgtEl>
                                        <p:attrNameLst>
                                          <p:attrName>ppt_x</p:attrName>
                                        </p:attrNameLst>
                                      </p:cBhvr>
                                      <p:tavLst>
                                        <p:tav tm="0">
                                          <p:val>
                                            <p:strVal val="#ppt_x-.1"/>
                                          </p:val>
                                        </p:tav>
                                        <p:tav tm="100000">
                                          <p:val>
                                            <p:strVal val="#ppt_x"/>
                                          </p:val>
                                        </p:tav>
                                      </p:tavLst>
                                    </p:anim>
                                    <p:anim calcmode="lin" valueType="num">
                                      <p:cBhvr>
                                        <p:cTn id="35" dur="500" fill="hold"/>
                                        <p:tgtEl>
                                          <p:spTgt spid="3379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grpId="0" nodeType="clickEffect">
                                  <p:stCondLst>
                                    <p:cond delay="0"/>
                                  </p:stCondLst>
                                  <p:iterate type="lt">
                                    <p:tmPct val="10000"/>
                                  </p:iterate>
                                  <p:childTnLst>
                                    <p:set>
                                      <p:cBhvr>
                                        <p:cTn id="39" dur="1" fill="hold">
                                          <p:stCondLst>
                                            <p:cond delay="0"/>
                                          </p:stCondLst>
                                        </p:cTn>
                                        <p:tgtEl>
                                          <p:spTgt spid="33800"/>
                                        </p:tgtEl>
                                        <p:attrNameLst>
                                          <p:attrName>style.visibility</p:attrName>
                                        </p:attrNameLst>
                                      </p:cBhvr>
                                      <p:to>
                                        <p:strVal val="visible"/>
                                      </p:to>
                                    </p:set>
                                    <p:animEffect transition="in" filter="fade">
                                      <p:cBhvr>
                                        <p:cTn id="40" dur="500"/>
                                        <p:tgtEl>
                                          <p:spTgt spid="33800"/>
                                        </p:tgtEl>
                                      </p:cBhvr>
                                    </p:animEffect>
                                    <p:anim calcmode="lin" valueType="num">
                                      <p:cBhvr>
                                        <p:cTn id="41" dur="500" fill="hold"/>
                                        <p:tgtEl>
                                          <p:spTgt spid="33800"/>
                                        </p:tgtEl>
                                        <p:attrNameLst>
                                          <p:attrName>ppt_x</p:attrName>
                                        </p:attrNameLst>
                                      </p:cBhvr>
                                      <p:tavLst>
                                        <p:tav tm="0">
                                          <p:val>
                                            <p:strVal val="#ppt_x-.1"/>
                                          </p:val>
                                        </p:tav>
                                        <p:tav tm="100000">
                                          <p:val>
                                            <p:strVal val="#ppt_x"/>
                                          </p:val>
                                        </p:tav>
                                      </p:tavLst>
                                    </p:anim>
                                    <p:anim calcmode="lin" valueType="num">
                                      <p:cBhvr>
                                        <p:cTn id="42" dur="500" fill="hold"/>
                                        <p:tgtEl>
                                          <p:spTgt spid="3380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3801"/>
                                        </p:tgtEl>
                                        <p:attrNameLst>
                                          <p:attrName>style.visibility</p:attrName>
                                        </p:attrNameLst>
                                      </p:cBhvr>
                                      <p:to>
                                        <p:strVal val="visible"/>
                                      </p:to>
                                    </p:set>
                                    <p:animEffect transition="in" filter="slide(fromBottom)">
                                      <p:cBhvr>
                                        <p:cTn id="47" dur="500"/>
                                        <p:tgtEl>
                                          <p:spTgt spid="33801"/>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33805"/>
                                        </p:tgtEl>
                                        <p:attrNameLst>
                                          <p:attrName>style.visibility</p:attrName>
                                        </p:attrNameLst>
                                      </p:cBhvr>
                                      <p:to>
                                        <p:strVal val="visible"/>
                                      </p:to>
                                    </p:set>
                                    <p:animEffect transition="in" filter="slide(fromLeft)">
                                      <p:cBhvr>
                                        <p:cTn id="52" dur="500"/>
                                        <p:tgtEl>
                                          <p:spTgt spid="3380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802"/>
                                        </p:tgtEl>
                                        <p:attrNameLst>
                                          <p:attrName>style.visibility</p:attrName>
                                        </p:attrNameLst>
                                      </p:cBhvr>
                                      <p:to>
                                        <p:strVal val="visible"/>
                                      </p:to>
                                    </p:set>
                                    <p:animEffect transition="in" filter="wipe(left)">
                                      <p:cBhvr>
                                        <p:cTn id="57" dur="1000"/>
                                        <p:tgtEl>
                                          <p:spTgt spid="33802"/>
                                        </p:tgtEl>
                                      </p:cBhvr>
                                    </p:animEffect>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33803"/>
                                        </p:tgtEl>
                                        <p:attrNameLst>
                                          <p:attrName>style.visibility</p:attrName>
                                        </p:attrNameLst>
                                      </p:cBhvr>
                                      <p:to>
                                        <p:strVal val="visible"/>
                                      </p:to>
                                    </p:set>
                                    <p:animEffect transition="in" filter="fade">
                                      <p:cBhvr>
                                        <p:cTn id="62" dur="500"/>
                                        <p:tgtEl>
                                          <p:spTgt spid="33803"/>
                                        </p:tgtEl>
                                      </p:cBhvr>
                                    </p:animEffect>
                                    <p:anim calcmode="lin" valueType="num">
                                      <p:cBhvr>
                                        <p:cTn id="63" dur="500" fill="hold"/>
                                        <p:tgtEl>
                                          <p:spTgt spid="33803"/>
                                        </p:tgtEl>
                                        <p:attrNameLst>
                                          <p:attrName>ppt_x</p:attrName>
                                        </p:attrNameLst>
                                      </p:cBhvr>
                                      <p:tavLst>
                                        <p:tav tm="0">
                                          <p:val>
                                            <p:strVal val="#ppt_x-.1"/>
                                          </p:val>
                                        </p:tav>
                                        <p:tav tm="100000">
                                          <p:val>
                                            <p:strVal val="#ppt_x"/>
                                          </p:val>
                                        </p:tav>
                                      </p:tavLst>
                                    </p:anim>
                                    <p:anim calcmode="lin" valueType="num">
                                      <p:cBhvr>
                                        <p:cTn id="64" dur="500" fill="hold"/>
                                        <p:tgtEl>
                                          <p:spTgt spid="33803"/>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0" presetClass="entr" presetSubtype="0" fill="hold" grpId="0" nodeType="clickEffect">
                                  <p:stCondLst>
                                    <p:cond delay="0"/>
                                  </p:stCondLst>
                                  <p:iterate type="lt">
                                    <p:tmPct val="10000"/>
                                  </p:iterate>
                                  <p:childTnLst>
                                    <p:set>
                                      <p:cBhvr>
                                        <p:cTn id="68" dur="1" fill="hold">
                                          <p:stCondLst>
                                            <p:cond delay="0"/>
                                          </p:stCondLst>
                                        </p:cTn>
                                        <p:tgtEl>
                                          <p:spTgt spid="33804"/>
                                        </p:tgtEl>
                                        <p:attrNameLst>
                                          <p:attrName>style.visibility</p:attrName>
                                        </p:attrNameLst>
                                      </p:cBhvr>
                                      <p:to>
                                        <p:strVal val="visible"/>
                                      </p:to>
                                    </p:set>
                                    <p:animEffect transition="in" filter="fade">
                                      <p:cBhvr>
                                        <p:cTn id="69" dur="500"/>
                                        <p:tgtEl>
                                          <p:spTgt spid="33804"/>
                                        </p:tgtEl>
                                      </p:cBhvr>
                                    </p:animEffect>
                                    <p:anim calcmode="lin" valueType="num">
                                      <p:cBhvr>
                                        <p:cTn id="70" dur="500" fill="hold"/>
                                        <p:tgtEl>
                                          <p:spTgt spid="33804"/>
                                        </p:tgtEl>
                                        <p:attrNameLst>
                                          <p:attrName>ppt_x</p:attrName>
                                        </p:attrNameLst>
                                      </p:cBhvr>
                                      <p:tavLst>
                                        <p:tav tm="0">
                                          <p:val>
                                            <p:strVal val="#ppt_x-.1"/>
                                          </p:val>
                                        </p:tav>
                                        <p:tav tm="100000">
                                          <p:val>
                                            <p:strVal val="#ppt_x"/>
                                          </p:val>
                                        </p:tav>
                                      </p:tavLst>
                                    </p:anim>
                                    <p:anim calcmode="lin" valueType="num">
                                      <p:cBhvr>
                                        <p:cTn id="71" dur="500" fill="hold"/>
                                        <p:tgtEl>
                                          <p:spTgt spid="33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p:bldP spid="33798" grpId="0"/>
      <p:bldP spid="33799" grpId="0"/>
      <p:bldP spid="33800" grpId="0"/>
      <p:bldP spid="33801" grpId="0"/>
      <p:bldP spid="33802" grpId="0"/>
      <p:bldP spid="33803" grpId="0"/>
      <p:bldP spid="33804" grpId="0"/>
      <p:bldP spid="33805" grpId="0"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p:cNvSpPr>
          <p:nvPr>
            <p:ph type="title"/>
          </p:nvPr>
        </p:nvSpPr>
        <p:spPr>
          <a:ln/>
        </p:spPr>
        <p:txBody>
          <a:bodyPr anchor="ctr"/>
          <a:p>
            <a:pPr algn="ctr"/>
            <a:r>
              <a:rPr lang="zh-CN" altLang="en-US"/>
              <a:t>生物进化理论在发展</a:t>
            </a:r>
            <a:endParaRPr lang="zh-CN" altLang="en-US"/>
          </a:p>
        </p:txBody>
      </p:sp>
      <p:sp>
        <p:nvSpPr>
          <p:cNvPr id="34819" name="文本占位符 34818"/>
          <p:cNvSpPr>
            <a:spLocks noGrp="1"/>
          </p:cNvSpPr>
          <p:nvPr>
            <p:ph type="body" idx="1"/>
          </p:nvPr>
        </p:nvSpPr>
        <p:spPr>
          <a:ln/>
        </p:spPr>
        <p:txBody>
          <a:bodyPr/>
          <a:p>
            <a:r>
              <a:rPr lang="zh-CN" altLang="en-US" dirty="0"/>
              <a:t>中性学说：有学者认为，突变大多是中性的（对生物体无益也无害），自然选择对这些基因不起作用，这些基因经过长期积累，导致种群间遗传物质出现较大的差别。所以</a:t>
            </a:r>
            <a:r>
              <a:rPr lang="zh-CN" altLang="en-US" dirty="0">
                <a:solidFill>
                  <a:srgbClr val="3366FF"/>
                </a:solidFill>
              </a:rPr>
              <a:t>决定生物进化的方向是</a:t>
            </a:r>
            <a:r>
              <a:rPr lang="zh-CN" altLang="en-US" dirty="0">
                <a:solidFill>
                  <a:srgbClr val="FF0066"/>
                </a:solidFill>
              </a:rPr>
              <a:t>中性突变的积累</a:t>
            </a:r>
            <a:r>
              <a:rPr lang="zh-CN" altLang="en-US" dirty="0">
                <a:solidFill>
                  <a:srgbClr val="3366FF"/>
                </a:solidFill>
              </a:rPr>
              <a:t>，而不是自然选择。</a:t>
            </a:r>
            <a:endParaRPr lang="zh-CN" altLang="en-US" dirty="0">
              <a:solidFill>
                <a:srgbClr val="3366FF"/>
              </a:solidFill>
            </a:endParaRPr>
          </a:p>
          <a:p>
            <a:pPr eaLnBrk="1" hangingPunct="1">
              <a:lnSpc>
                <a:spcPct val="125000"/>
              </a:lnSpc>
            </a:pPr>
            <a:r>
              <a:rPr lang="zh-CN" altLang="en-US" dirty="0"/>
              <a:t>以自然选择为核心的进化理论更为大多数学者所接受。</a:t>
            </a:r>
            <a:endParaRPr lang="zh-CN" altLang="en-US" dirty="0"/>
          </a:p>
          <a:p>
            <a:endParaRPr lang="zh-CN" altLang="en-US" sz="2600" b="1" dirty="0">
              <a:solidFill>
                <a:srgbClr val="FF0066"/>
              </a:solidFill>
              <a:ea typeface="仿宋_GB2312" pitchFamily="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p:spPr>
        <p:txBody>
          <a:bodyPr anchor="ctr"/>
          <a:p>
            <a:pPr algn="ctr"/>
            <a:r>
              <a:rPr lang="zh-CN" altLang="en-US" sz="4000" dirty="0">
                <a:solidFill>
                  <a:schemeClr val="tx1"/>
                </a:solidFill>
              </a:rPr>
              <a:t>达尔文的自然选择学说</a:t>
            </a:r>
            <a:endParaRPr lang="zh-CN" altLang="en-US" sz="4000" dirty="0">
              <a:solidFill>
                <a:schemeClr val="tx1"/>
              </a:solidFill>
            </a:endParaRPr>
          </a:p>
        </p:txBody>
      </p:sp>
      <p:sp>
        <p:nvSpPr>
          <p:cNvPr id="7171" name="文本框 7170"/>
          <p:cNvSpPr txBox="1"/>
          <p:nvPr/>
        </p:nvSpPr>
        <p:spPr>
          <a:xfrm>
            <a:off x="2916238" y="3983038"/>
            <a:ext cx="3937000" cy="639762"/>
          </a:xfrm>
          <a:prstGeom prst="rect">
            <a:avLst/>
          </a:prstGeom>
          <a:noFill/>
          <a:ln w="9525">
            <a:noFill/>
          </a:ln>
        </p:spPr>
        <p:txBody>
          <a:bodyPr vert="horz" wrap="square" anchor="t">
            <a:spAutoFit/>
          </a:bodyPr>
          <a:p>
            <a:pPr algn="just">
              <a:spcBef>
                <a:spcPct val="50000"/>
              </a:spcBef>
            </a:pPr>
            <a:r>
              <a:rPr lang="en-US" altLang="zh-CN" sz="3600">
                <a:latin typeface="微软雅黑" panose="020B0503020204020204" pitchFamily="2" charset="-122"/>
                <a:ea typeface="微软雅黑" panose="020B0503020204020204" pitchFamily="2" charset="-122"/>
              </a:rPr>
              <a:t>④</a:t>
            </a:r>
            <a:r>
              <a:rPr lang="zh-CN" altLang="en-US" sz="3600">
                <a:latin typeface="微软雅黑" panose="020B0503020204020204" pitchFamily="2" charset="-122"/>
                <a:ea typeface="微软雅黑" panose="020B0503020204020204" pitchFamily="2" charset="-122"/>
              </a:rPr>
              <a:t>适者生存 </a:t>
            </a:r>
            <a:endParaRPr lang="zh-CN" altLang="en-US" sz="3600">
              <a:latin typeface="微软雅黑" panose="020B0503020204020204" pitchFamily="2" charset="-122"/>
              <a:ea typeface="微软雅黑" panose="020B0503020204020204" pitchFamily="2" charset="-122"/>
            </a:endParaRPr>
          </a:p>
        </p:txBody>
      </p:sp>
      <p:sp>
        <p:nvSpPr>
          <p:cNvPr id="7172" name="矩形 7171"/>
          <p:cNvSpPr/>
          <p:nvPr/>
        </p:nvSpPr>
        <p:spPr>
          <a:xfrm>
            <a:off x="2916238" y="1600200"/>
            <a:ext cx="3073400" cy="639763"/>
          </a:xfrm>
          <a:prstGeom prst="rect">
            <a:avLst/>
          </a:prstGeom>
          <a:noFill/>
          <a:ln w="9525">
            <a:noFill/>
          </a:ln>
        </p:spPr>
        <p:txBody>
          <a:bodyPr vert="horz" wrap="square" anchor="t">
            <a:spAutoFit/>
          </a:bodyPr>
          <a:p>
            <a:pPr>
              <a:spcBef>
                <a:spcPct val="50000"/>
              </a:spcBef>
            </a:pPr>
            <a:r>
              <a:rPr lang="en-US" altLang="zh-CN" sz="3600">
                <a:latin typeface="微软雅黑" panose="020B0503020204020204" pitchFamily="2" charset="-122"/>
                <a:ea typeface="微软雅黑" panose="020B0503020204020204" pitchFamily="2" charset="-122"/>
              </a:rPr>
              <a:t>①</a:t>
            </a:r>
            <a:r>
              <a:rPr lang="zh-CN" altLang="en-US" sz="3600">
                <a:latin typeface="微软雅黑" panose="020B0503020204020204" pitchFamily="2" charset="-122"/>
                <a:ea typeface="微软雅黑" panose="020B0503020204020204" pitchFamily="2" charset="-122"/>
              </a:rPr>
              <a:t>过度繁殖</a:t>
            </a:r>
            <a:endParaRPr lang="zh-CN" altLang="en-US" sz="3600">
              <a:latin typeface="微软雅黑" panose="020B0503020204020204" pitchFamily="2" charset="-122"/>
              <a:ea typeface="微软雅黑" panose="020B0503020204020204" pitchFamily="2" charset="-122"/>
            </a:endParaRPr>
          </a:p>
        </p:txBody>
      </p:sp>
      <p:sp>
        <p:nvSpPr>
          <p:cNvPr id="7173" name="矩形 7172"/>
          <p:cNvSpPr/>
          <p:nvPr/>
        </p:nvSpPr>
        <p:spPr>
          <a:xfrm>
            <a:off x="2894013" y="2392363"/>
            <a:ext cx="3024187" cy="639762"/>
          </a:xfrm>
          <a:prstGeom prst="rect">
            <a:avLst/>
          </a:prstGeom>
          <a:noFill/>
          <a:ln w="9525">
            <a:noFill/>
          </a:ln>
        </p:spPr>
        <p:txBody>
          <a:bodyPr vert="horz" wrap="square" anchor="t">
            <a:spAutoFit/>
          </a:bodyPr>
          <a:p>
            <a:pPr eaLnBrk="0" hangingPunct="0">
              <a:buClrTx/>
            </a:pPr>
            <a:r>
              <a:rPr lang="en-US" altLang="zh-CN" sz="3600">
                <a:latin typeface="微软雅黑" panose="020B0503020204020204" pitchFamily="2" charset="-122"/>
                <a:ea typeface="微软雅黑" panose="020B0503020204020204" pitchFamily="2" charset="-122"/>
              </a:rPr>
              <a:t>②</a:t>
            </a:r>
            <a:r>
              <a:rPr lang="zh-CN" altLang="en-US" sz="3600">
                <a:latin typeface="微软雅黑" panose="020B0503020204020204" pitchFamily="2" charset="-122"/>
                <a:ea typeface="微软雅黑" panose="020B0503020204020204" pitchFamily="2" charset="-122"/>
              </a:rPr>
              <a:t>生存斗争</a:t>
            </a:r>
            <a:endParaRPr lang="zh-CN" altLang="en-US" sz="3600">
              <a:latin typeface="微软雅黑" panose="020B0503020204020204" pitchFamily="2" charset="-122"/>
              <a:ea typeface="微软雅黑" panose="020B0503020204020204" pitchFamily="2" charset="-122"/>
            </a:endParaRPr>
          </a:p>
        </p:txBody>
      </p:sp>
      <p:sp>
        <p:nvSpPr>
          <p:cNvPr id="7174" name="矩形 7173"/>
          <p:cNvSpPr/>
          <p:nvPr/>
        </p:nvSpPr>
        <p:spPr>
          <a:xfrm>
            <a:off x="2916238" y="3190875"/>
            <a:ext cx="3433762" cy="639763"/>
          </a:xfrm>
          <a:prstGeom prst="rect">
            <a:avLst/>
          </a:prstGeom>
          <a:noFill/>
          <a:ln w="9525">
            <a:noFill/>
          </a:ln>
        </p:spPr>
        <p:txBody>
          <a:bodyPr vert="horz" wrap="square" anchor="t">
            <a:spAutoFit/>
          </a:bodyPr>
          <a:p>
            <a:pPr>
              <a:spcBef>
                <a:spcPct val="50000"/>
              </a:spcBef>
            </a:pPr>
            <a:r>
              <a:rPr lang="en-US" altLang="zh-CN" sz="3600">
                <a:latin typeface="微软雅黑" panose="020B0503020204020204" pitchFamily="2" charset="-122"/>
                <a:ea typeface="微软雅黑" panose="020B0503020204020204" pitchFamily="2" charset="-122"/>
              </a:rPr>
              <a:t>③</a:t>
            </a:r>
            <a:r>
              <a:rPr lang="zh-CN" altLang="en-US" sz="3600">
                <a:latin typeface="微软雅黑" panose="020B0503020204020204" pitchFamily="2" charset="-122"/>
                <a:ea typeface="微软雅黑" panose="020B0503020204020204" pitchFamily="2" charset="-122"/>
              </a:rPr>
              <a:t>遗传和变异</a:t>
            </a:r>
            <a:endParaRPr lang="zh-CN" altLang="en-US" sz="3600">
              <a:latin typeface="微软雅黑" panose="020B0503020204020204" pitchFamily="2" charset="-122"/>
              <a:ea typeface="微软雅黑" panose="020B05030202040202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0-#ppt_w/2"/>
                                          </p:val>
                                        </p:tav>
                                        <p:tav tm="100000">
                                          <p:val>
                                            <p:strVal val="#ppt_x"/>
                                          </p:val>
                                        </p:tav>
                                      </p:tavLst>
                                    </p:anim>
                                    <p:anim calcmode="lin" valueType="num">
                                      <p:cBhvr additive="base">
                                        <p:cTn id="14"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0-#ppt_w/2"/>
                                          </p:val>
                                        </p:tav>
                                        <p:tav tm="100000">
                                          <p:val>
                                            <p:strVal val="#ppt_x"/>
                                          </p:val>
                                        </p:tav>
                                      </p:tavLst>
                                    </p:anim>
                                    <p:anim calcmode="lin" valueType="num">
                                      <p:cBhvr additive="base">
                                        <p:cTn id="20"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additive="base">
                                        <p:cTn id="25" dur="500" fill="hold"/>
                                        <p:tgtEl>
                                          <p:spTgt spid="7171"/>
                                        </p:tgtEl>
                                        <p:attrNameLst>
                                          <p:attrName>ppt_x</p:attrName>
                                        </p:attrNameLst>
                                      </p:cBhvr>
                                      <p:tavLst>
                                        <p:tav tm="0">
                                          <p:val>
                                            <p:strVal val="0-#ppt_w/2"/>
                                          </p:val>
                                        </p:tav>
                                        <p:tav tm="100000">
                                          <p:val>
                                            <p:strVal val="#ppt_x"/>
                                          </p:val>
                                        </p:tav>
                                      </p:tavLst>
                                    </p:anim>
                                    <p:anim calcmode="lin" valueType="num">
                                      <p:cBhvr additive="base">
                                        <p:cTn id="26"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ln/>
        </p:spPr>
        <p:txBody>
          <a:bodyPr anchor="ctr"/>
          <a:p>
            <a:r>
              <a:rPr lang="zh-CN" altLang="en-US" sz="3600" dirty="0">
                <a:solidFill>
                  <a:schemeClr val="tx1"/>
                </a:solidFill>
                <a:latin typeface="微软雅黑" panose="020B0503020204020204" pitchFamily="2" charset="-122"/>
                <a:ea typeface="微软雅黑" panose="020B0503020204020204" pitchFamily="2" charset="-122"/>
              </a:rPr>
              <a:t>过度繁殖</a:t>
            </a:r>
            <a:r>
              <a:rPr lang="en-US" altLang="x-none" sz="3600" dirty="0">
                <a:solidFill>
                  <a:schemeClr val="tx1"/>
                </a:solidFill>
                <a:latin typeface="微软雅黑" panose="020B0503020204020204" pitchFamily="2" charset="-122"/>
              </a:rPr>
              <a:t>——</a:t>
            </a:r>
            <a:r>
              <a:rPr lang="zh-CN" altLang="en-US" sz="3600" dirty="0">
                <a:solidFill>
                  <a:schemeClr val="tx1"/>
                </a:solidFill>
                <a:latin typeface="微软雅黑" panose="020B0503020204020204" pitchFamily="2" charset="-122"/>
              </a:rPr>
              <a:t>选择的基础</a:t>
            </a:r>
            <a:endParaRPr lang="zh-CN" altLang="en-US" sz="3600" dirty="0">
              <a:solidFill>
                <a:schemeClr val="tx1"/>
              </a:solidFill>
              <a:latin typeface="微软雅黑" panose="020B0503020204020204" pitchFamily="2" charset="-122"/>
            </a:endParaRPr>
          </a:p>
        </p:txBody>
      </p:sp>
      <p:sp>
        <p:nvSpPr>
          <p:cNvPr id="8195" name="文本占位符 8194"/>
          <p:cNvSpPr>
            <a:spLocks noGrp="1"/>
          </p:cNvSpPr>
          <p:nvPr>
            <p:ph type="body" idx="1"/>
          </p:nvPr>
        </p:nvSpPr>
        <p:spPr>
          <a:ln/>
        </p:spPr>
        <p:txBody>
          <a:bodyPr/>
          <a:p>
            <a:r>
              <a:rPr lang="zh-CN" altLang="en-US" sz="3200" b="1" dirty="0">
                <a:solidFill>
                  <a:schemeClr val="tx1"/>
                </a:solidFill>
                <a:latin typeface="楷体_GB2312" pitchFamily="1" charset="-122"/>
                <a:ea typeface="楷体_GB2312" pitchFamily="1" charset="-122"/>
              </a:rPr>
              <a:t>各种生物都具有很强的繁殖能力，产生很多的后代。远远超过环境的承受能力。</a:t>
            </a:r>
            <a:endParaRPr lang="zh-CN" altLang="en-US" sz="3200" b="1" dirty="0">
              <a:solidFill>
                <a:schemeClr val="tx1"/>
              </a:solidFill>
              <a:latin typeface="楷体_GB2312" pitchFamily="1" charset="-122"/>
              <a:ea typeface="楷体_GB2312" pitchFamily="1" charset="-122"/>
            </a:endParaRPr>
          </a:p>
        </p:txBody>
      </p:sp>
      <p:grpSp>
        <p:nvGrpSpPr>
          <p:cNvPr id="8196" name="组合 8195"/>
          <p:cNvGrpSpPr/>
          <p:nvPr/>
        </p:nvGrpSpPr>
        <p:grpSpPr>
          <a:xfrm>
            <a:off x="250825" y="2781300"/>
            <a:ext cx="8621713" cy="3875088"/>
            <a:chOff x="0" y="0"/>
            <a:chExt cx="5431" cy="2416"/>
          </a:xfrm>
        </p:grpSpPr>
        <p:pic>
          <p:nvPicPr>
            <p:cNvPr id="8197" name="Picture 4" descr="鱼类洄游5"/>
            <p:cNvPicPr>
              <a:picLocks noChangeAspect="1"/>
            </p:cNvPicPr>
            <p:nvPr/>
          </p:nvPicPr>
          <p:blipFill>
            <a:blip r:embed="rId1"/>
            <a:stretch>
              <a:fillRect/>
            </a:stretch>
          </p:blipFill>
          <p:spPr>
            <a:xfrm>
              <a:off x="91" y="0"/>
              <a:ext cx="2575" cy="1447"/>
            </a:xfrm>
            <a:prstGeom prst="rect">
              <a:avLst/>
            </a:prstGeom>
            <a:noFill/>
            <a:ln w="9525">
              <a:noFill/>
            </a:ln>
          </p:spPr>
        </p:pic>
        <p:pic>
          <p:nvPicPr>
            <p:cNvPr id="8198" name="Picture 5" descr="荚蒾 Viburnum dilatatum Thunb"/>
            <p:cNvPicPr>
              <a:picLocks noChangeAspect="1"/>
            </p:cNvPicPr>
            <p:nvPr/>
          </p:nvPicPr>
          <p:blipFill>
            <a:blip r:embed="rId2"/>
            <a:stretch>
              <a:fillRect/>
            </a:stretch>
          </p:blipFill>
          <p:spPr>
            <a:xfrm>
              <a:off x="2677" y="0"/>
              <a:ext cx="2754" cy="1454"/>
            </a:xfrm>
            <a:prstGeom prst="rect">
              <a:avLst/>
            </a:prstGeom>
            <a:noFill/>
            <a:ln w="9525">
              <a:noFill/>
            </a:ln>
          </p:spPr>
        </p:pic>
        <p:sp>
          <p:nvSpPr>
            <p:cNvPr id="8199" name="Text Box 6"/>
            <p:cNvSpPr txBox="1"/>
            <p:nvPr/>
          </p:nvSpPr>
          <p:spPr>
            <a:xfrm>
              <a:off x="2677" y="0"/>
              <a:ext cx="729" cy="304"/>
            </a:xfrm>
            <a:prstGeom prst="rect">
              <a:avLst/>
            </a:prstGeom>
            <a:noFill/>
            <a:ln w="9525">
              <a:noFill/>
            </a:ln>
          </p:spPr>
          <p:txBody>
            <a:bodyPr vert="horz" wrap="square" lIns="0" tIns="0" rIns="0" bIns="0" anchor="t">
              <a:spAutoFit/>
            </a:bodyPr>
            <a:p>
              <a:r>
                <a:rPr lang="zh-CN" altLang="en-US" sz="3200" b="1" dirty="0">
                  <a:latin typeface="楷体_GB2312" pitchFamily="1" charset="-122"/>
                  <a:ea typeface="楷体_GB2312" pitchFamily="1" charset="-122"/>
                </a:rPr>
                <a:t>荚迷</a:t>
              </a:r>
              <a:endParaRPr lang="zh-CN" altLang="en-US" sz="3200" b="1" dirty="0">
                <a:latin typeface="楷体_GB2312" pitchFamily="1" charset="-122"/>
                <a:ea typeface="楷体_GB2312" pitchFamily="1" charset="-122"/>
              </a:endParaRPr>
            </a:p>
          </p:txBody>
        </p:sp>
        <p:sp>
          <p:nvSpPr>
            <p:cNvPr id="8200" name="Text Box 7"/>
            <p:cNvSpPr txBox="1"/>
            <p:nvPr/>
          </p:nvSpPr>
          <p:spPr>
            <a:xfrm>
              <a:off x="91" y="0"/>
              <a:ext cx="726" cy="307"/>
            </a:xfrm>
            <a:prstGeom prst="rect">
              <a:avLst/>
            </a:prstGeom>
            <a:noFill/>
            <a:ln w="9525">
              <a:noFill/>
            </a:ln>
          </p:spPr>
          <p:txBody>
            <a:bodyPr vert="horz" wrap="square" lIns="0" tIns="0" rIns="0" bIns="0" anchor="t">
              <a:spAutoFit/>
            </a:bodyPr>
            <a:p>
              <a:r>
                <a:rPr lang="zh-CN" altLang="en-US" sz="3200" b="1" dirty="0">
                  <a:solidFill>
                    <a:srgbClr val="FFFF00"/>
                  </a:solidFill>
                  <a:latin typeface="楷体_GB2312" pitchFamily="1" charset="-122"/>
                  <a:ea typeface="楷体_GB2312" pitchFamily="1" charset="-122"/>
                </a:rPr>
                <a:t>鱼群</a:t>
              </a:r>
              <a:endParaRPr lang="zh-CN" altLang="en-US" sz="3200" b="1" dirty="0">
                <a:solidFill>
                  <a:srgbClr val="FFFF00"/>
                </a:solidFill>
                <a:latin typeface="楷体_GB2312" pitchFamily="1" charset="-122"/>
                <a:ea typeface="楷体_GB2312" pitchFamily="1" charset="-122"/>
              </a:endParaRPr>
            </a:p>
          </p:txBody>
        </p:sp>
        <p:sp>
          <p:nvSpPr>
            <p:cNvPr id="8201" name="Text Box 8"/>
            <p:cNvSpPr txBox="1"/>
            <p:nvPr/>
          </p:nvSpPr>
          <p:spPr>
            <a:xfrm>
              <a:off x="0" y="1572"/>
              <a:ext cx="5351" cy="844"/>
            </a:xfrm>
            <a:prstGeom prst="rect">
              <a:avLst/>
            </a:prstGeom>
            <a:noFill/>
            <a:ln w="9525">
              <a:noFill/>
            </a:ln>
          </p:spPr>
          <p:txBody>
            <a:bodyPr vert="horz" wrap="square" lIns="0" tIns="0" rIns="0" bIns="0" anchor="t">
              <a:spAutoFit/>
            </a:bodyPr>
            <a:p>
              <a:pPr>
                <a:spcBef>
                  <a:spcPct val="50000"/>
                </a:spcBef>
              </a:pPr>
              <a:r>
                <a:rPr lang="zh-CN" altLang="en-US" sz="3200" b="1" dirty="0">
                  <a:latin typeface="楷体_GB2312" pitchFamily="1" charset="-122"/>
                  <a:ea typeface="楷体_GB2312" pitchFamily="1" charset="-122"/>
                </a:rPr>
                <a:t>　</a:t>
              </a:r>
              <a:r>
                <a:rPr lang="zh-CN" altLang="en-US" sz="2800" b="1" dirty="0">
                  <a:solidFill>
                    <a:srgbClr val="0000FF"/>
                  </a:solidFill>
                  <a:latin typeface="楷体_GB2312" pitchFamily="1" charset="-122"/>
                  <a:ea typeface="楷体_GB2312" pitchFamily="1" charset="-122"/>
                </a:rPr>
                <a:t>　鳕鱼的年产卵量是</a:t>
              </a:r>
              <a:r>
                <a:rPr lang="en-US" altLang="x-none" sz="2800" b="1" dirty="0">
                  <a:solidFill>
                    <a:srgbClr val="0000FF"/>
                  </a:solidFill>
                  <a:latin typeface="楷体_GB2312" pitchFamily="1" charset="-122"/>
                  <a:ea typeface="楷体_GB2312" pitchFamily="1" charset="-122"/>
                </a:rPr>
                <a:t>500</a:t>
              </a:r>
              <a:r>
                <a:rPr lang="zh-CN" altLang="en-US" sz="2800" b="1" dirty="0">
                  <a:solidFill>
                    <a:srgbClr val="0000FF"/>
                  </a:solidFill>
                  <a:latin typeface="楷体_GB2312" pitchFamily="1" charset="-122"/>
                  <a:ea typeface="楷体_GB2312" pitchFamily="1" charset="-122"/>
                </a:rPr>
                <a:t>万粒。有人计算过</a:t>
              </a:r>
              <a:r>
                <a:rPr lang="en-US" altLang="x-none" sz="2800" b="1" dirty="0">
                  <a:solidFill>
                    <a:srgbClr val="0000FF"/>
                  </a:solidFill>
                  <a:latin typeface="楷体_GB2312" pitchFamily="1" charset="-122"/>
                  <a:ea typeface="楷体_GB2312" pitchFamily="1" charset="-122"/>
                </a:rPr>
                <a:t>,</a:t>
              </a:r>
              <a:r>
                <a:rPr lang="zh-CN" altLang="en-US" sz="2800" b="1" dirty="0">
                  <a:solidFill>
                    <a:srgbClr val="0000FF"/>
                  </a:solidFill>
                  <a:latin typeface="楷体_GB2312" pitchFamily="1" charset="-122"/>
                  <a:ea typeface="楷体_GB2312" pitchFamily="1" charset="-122"/>
                </a:rPr>
                <a:t>如果鳕鱼所产的卵全部能孵化长大成鱼</a:t>
              </a:r>
              <a:r>
                <a:rPr lang="en-US" altLang="x-none" sz="2800" b="1" dirty="0">
                  <a:solidFill>
                    <a:srgbClr val="0000FF"/>
                  </a:solidFill>
                  <a:latin typeface="楷体_GB2312" pitchFamily="1" charset="-122"/>
                  <a:ea typeface="楷体_GB2312" pitchFamily="1" charset="-122"/>
                </a:rPr>
                <a:t>,</a:t>
              </a:r>
              <a:r>
                <a:rPr lang="zh-CN" altLang="en-US" sz="2800" b="1" dirty="0">
                  <a:solidFill>
                    <a:srgbClr val="0000FF"/>
                  </a:solidFill>
                  <a:latin typeface="楷体_GB2312" pitchFamily="1" charset="-122"/>
                  <a:ea typeface="楷体_GB2312" pitchFamily="1" charset="-122"/>
                </a:rPr>
                <a:t>那么不出</a:t>
              </a:r>
              <a:r>
                <a:rPr lang="en-US" altLang="x-none" sz="2800" b="1" dirty="0">
                  <a:solidFill>
                    <a:srgbClr val="0000FF"/>
                  </a:solidFill>
                  <a:latin typeface="楷体_GB2312" pitchFamily="1" charset="-122"/>
                  <a:ea typeface="楷体_GB2312" pitchFamily="1" charset="-122"/>
                </a:rPr>
                <a:t>6</a:t>
              </a:r>
              <a:r>
                <a:rPr lang="zh-CN" altLang="en-US" sz="2800" b="1" dirty="0">
                  <a:solidFill>
                    <a:srgbClr val="0000FF"/>
                  </a:solidFill>
                  <a:latin typeface="楷体_GB2312" pitchFamily="1" charset="-122"/>
                  <a:ea typeface="楷体_GB2312" pitchFamily="1" charset="-122"/>
                </a:rPr>
                <a:t>年</a:t>
              </a:r>
              <a:r>
                <a:rPr lang="en-US" altLang="x-none" sz="2800" b="1" dirty="0">
                  <a:solidFill>
                    <a:srgbClr val="0000FF"/>
                  </a:solidFill>
                  <a:latin typeface="楷体_GB2312" pitchFamily="1" charset="-122"/>
                  <a:ea typeface="楷体_GB2312" pitchFamily="1" charset="-122"/>
                </a:rPr>
                <a:t>,</a:t>
              </a:r>
              <a:r>
                <a:rPr lang="zh-CN" altLang="en-US" sz="2800" b="1" dirty="0">
                  <a:solidFill>
                    <a:srgbClr val="0000FF"/>
                  </a:solidFill>
                  <a:latin typeface="楷体_GB2312" pitchFamily="1" charset="-122"/>
                  <a:ea typeface="楷体_GB2312" pitchFamily="1" charset="-122"/>
                </a:rPr>
                <a:t>整个大西洋就会被鳕鱼塞满。 </a:t>
              </a:r>
              <a:endParaRPr lang="en-US" altLang="x-none" sz="2800" b="1" dirty="0">
                <a:solidFill>
                  <a:srgbClr val="0000FF"/>
                </a:solidFill>
                <a:latin typeface="楷体_GB2312" pitchFamily="1" charset="-122"/>
                <a:ea typeface="楷体_GB2312" pitchFamily="1"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p:nvPr>
        </p:nvSpPr>
        <p:spPr>
          <a:ln/>
        </p:spPr>
        <p:txBody>
          <a:bodyPr anchor="ctr"/>
          <a:p>
            <a:r>
              <a:rPr lang="zh-CN" altLang="en-US" sz="3600" dirty="0">
                <a:solidFill>
                  <a:schemeClr val="tx1"/>
                </a:solidFill>
                <a:latin typeface="微软雅黑" panose="020B0503020204020204" pitchFamily="2" charset="-122"/>
              </a:rPr>
              <a:t>生存斗争</a:t>
            </a:r>
            <a:r>
              <a:rPr lang="en-US" altLang="x-none" sz="3600" dirty="0">
                <a:solidFill>
                  <a:schemeClr val="tx1"/>
                </a:solidFill>
                <a:latin typeface="微软雅黑" panose="020B0503020204020204" pitchFamily="2" charset="-122"/>
              </a:rPr>
              <a:t>——</a:t>
            </a:r>
            <a:r>
              <a:rPr lang="zh-CN" altLang="en-US" sz="3600" dirty="0">
                <a:solidFill>
                  <a:schemeClr val="tx1"/>
                </a:solidFill>
                <a:latin typeface="微软雅黑" panose="020B0503020204020204" pitchFamily="2" charset="-122"/>
              </a:rPr>
              <a:t>选择的手段</a:t>
            </a:r>
            <a:endParaRPr lang="zh-CN" altLang="en-US" sz="3600" dirty="0">
              <a:solidFill>
                <a:schemeClr val="tx1"/>
              </a:solidFill>
              <a:latin typeface="微软雅黑" panose="020B0503020204020204" pitchFamily="2" charset="-122"/>
            </a:endParaRPr>
          </a:p>
        </p:txBody>
      </p:sp>
      <p:sp>
        <p:nvSpPr>
          <p:cNvPr id="9219" name="文本占位符 9218"/>
          <p:cNvSpPr>
            <a:spLocks noGrp="1"/>
          </p:cNvSpPr>
          <p:nvPr>
            <p:ph type="body" sz="half" idx="1"/>
          </p:nvPr>
        </p:nvSpPr>
        <p:spPr>
          <a:xfrm>
            <a:off x="457200" y="1600200"/>
            <a:ext cx="8229600" cy="1685925"/>
          </a:xfrm>
          <a:ln/>
        </p:spPr>
        <p:txBody>
          <a:bodyPr/>
          <a:p>
            <a:pPr eaLnBrk="1" hangingPunct="1">
              <a:spcBef>
                <a:spcPct val="50000"/>
              </a:spcBef>
            </a:pPr>
            <a:r>
              <a:rPr lang="zh-CN" altLang="en-US" sz="3200" b="1" dirty="0">
                <a:solidFill>
                  <a:srgbClr val="000000"/>
                </a:solidFill>
                <a:latin typeface="楷体_GB2312" pitchFamily="1" charset="-122"/>
                <a:ea typeface="楷体_GB2312" pitchFamily="1" charset="-122"/>
              </a:rPr>
              <a:t>生物的生存资源有限，要生存就必须与无机环境、异种及同种的其他个体进行斗争！</a:t>
            </a:r>
            <a:endParaRPr lang="zh-CN" altLang="en-US" sz="3600" b="1" dirty="0">
              <a:solidFill>
                <a:srgbClr val="000000"/>
              </a:solidFill>
              <a:latin typeface="楷体_GB2312" pitchFamily="1" charset="-122"/>
              <a:ea typeface="楷体_GB2312" pitchFamily="1" charset="-122"/>
            </a:endParaRPr>
          </a:p>
          <a:p>
            <a:pPr/>
            <a:endParaRPr lang="zh-CN" altLang="en-US" sz="3600" b="1" dirty="0">
              <a:solidFill>
                <a:srgbClr val="000000"/>
              </a:solidFill>
              <a:latin typeface="楷体_GB2312" pitchFamily="1" charset="-122"/>
              <a:ea typeface="楷体_GB2312" pitchFamily="1" charset="-122"/>
            </a:endParaRPr>
          </a:p>
        </p:txBody>
      </p:sp>
      <p:pic>
        <p:nvPicPr>
          <p:cNvPr id="9220" name="Picture 5" descr="捕食7"/>
          <p:cNvPicPr>
            <a:picLocks noChangeAspect="1"/>
          </p:cNvPicPr>
          <p:nvPr>
            <p:ph sz="quarter" idx="2"/>
          </p:nvPr>
        </p:nvPicPr>
        <p:blipFill>
          <a:blip r:embed="rId1"/>
          <a:srcRect b="16455"/>
          <a:stretch>
            <a:fillRect/>
          </a:stretch>
        </p:blipFill>
        <p:spPr>
          <a:xfrm>
            <a:off x="457200" y="3286125"/>
            <a:ext cx="4041775" cy="2838450"/>
          </a:xfrm>
          <a:ln/>
        </p:spPr>
      </p:pic>
      <p:pic>
        <p:nvPicPr>
          <p:cNvPr id="9221" name="内容占位符 9220"/>
          <p:cNvPicPr>
            <a:picLocks noChangeAspect="1"/>
          </p:cNvPicPr>
          <p:nvPr>
            <p:ph sz="quarter" idx="3"/>
          </p:nvPr>
        </p:nvPicPr>
        <p:blipFill>
          <a:blip r:embed="rId2"/>
          <a:stretch>
            <a:fillRect/>
          </a:stretch>
        </p:blipFill>
        <p:spPr>
          <a:xfrm>
            <a:off x="4645025" y="3286125"/>
            <a:ext cx="4071938" cy="2838450"/>
          </a:xfr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a:ln/>
        </p:spPr>
        <p:txBody>
          <a:bodyPr anchor="ctr"/>
          <a:p>
            <a:r>
              <a:rPr lang="zh-CN" altLang="en-US" sz="3600" dirty="0">
                <a:solidFill>
                  <a:schemeClr val="tx1"/>
                </a:solidFill>
                <a:latin typeface="微软雅黑" panose="020B0503020204020204" pitchFamily="2" charset="-122"/>
              </a:rPr>
              <a:t>遗传变异</a:t>
            </a:r>
            <a:r>
              <a:rPr lang="en-US" altLang="x-none" sz="3600" dirty="0">
                <a:solidFill>
                  <a:schemeClr val="tx1"/>
                </a:solidFill>
                <a:latin typeface="微软雅黑" panose="020B0503020204020204" pitchFamily="2" charset="-122"/>
              </a:rPr>
              <a:t>——</a:t>
            </a:r>
            <a:r>
              <a:rPr lang="zh-CN" altLang="en-US" sz="3600" dirty="0">
                <a:solidFill>
                  <a:schemeClr val="tx1"/>
                </a:solidFill>
                <a:latin typeface="微软雅黑" panose="020B0503020204020204" pitchFamily="2" charset="-122"/>
              </a:rPr>
              <a:t>进化的内因</a:t>
            </a:r>
            <a:endParaRPr lang="zh-CN" altLang="en-US" sz="3600" dirty="0">
              <a:solidFill>
                <a:schemeClr val="tx1"/>
              </a:solidFill>
              <a:latin typeface="微软雅黑" panose="020B0503020204020204" pitchFamily="2" charset="-122"/>
            </a:endParaRPr>
          </a:p>
        </p:txBody>
      </p:sp>
      <p:sp>
        <p:nvSpPr>
          <p:cNvPr id="10243" name="文本占位符 10242"/>
          <p:cNvSpPr>
            <a:spLocks noGrp="1"/>
          </p:cNvSpPr>
          <p:nvPr>
            <p:ph type="body" idx="1"/>
          </p:nvPr>
        </p:nvSpPr>
        <p:spPr>
          <a:ln/>
        </p:spPr>
        <p:txBody>
          <a:bodyPr/>
          <a:p>
            <a:r>
              <a:rPr lang="zh-CN" altLang="en-US" sz="3200" b="1" dirty="0">
                <a:solidFill>
                  <a:schemeClr val="tx1"/>
                </a:solidFill>
                <a:latin typeface="楷体_GB2312" pitchFamily="1" charset="-122"/>
                <a:ea typeface="楷体_GB2312" pitchFamily="1" charset="-122"/>
              </a:rPr>
              <a:t>生物产生的后代会发生变异，产生各种不同于亲代的性状！</a:t>
            </a:r>
            <a:endParaRPr lang="zh-CN" altLang="en-US" sz="3200" b="1" dirty="0">
              <a:solidFill>
                <a:schemeClr val="tx1"/>
              </a:solidFill>
              <a:latin typeface="楷体_GB2312" pitchFamily="1" charset="-122"/>
              <a:ea typeface="楷体_GB2312" pitchFamily="1" charset="-122"/>
            </a:endParaRPr>
          </a:p>
        </p:txBody>
      </p:sp>
      <p:sp>
        <p:nvSpPr>
          <p:cNvPr id="10244" name="Text Box 3"/>
          <p:cNvSpPr txBox="1"/>
          <p:nvPr/>
        </p:nvSpPr>
        <p:spPr>
          <a:xfrm>
            <a:off x="398463" y="5605463"/>
            <a:ext cx="8464550" cy="1098550"/>
          </a:xfrm>
          <a:prstGeom prst="rect">
            <a:avLst/>
          </a:prstGeom>
          <a:noFill/>
          <a:ln w="9525">
            <a:noFill/>
          </a:ln>
        </p:spPr>
        <p:txBody>
          <a:bodyPr vert="horz" wrap="square" lIns="0" tIns="0" rIns="0" bIns="0" anchor="t">
            <a:spAutoFit/>
          </a:bodyPr>
          <a:p>
            <a:pPr>
              <a:spcBef>
                <a:spcPct val="50000"/>
              </a:spcBef>
            </a:pPr>
            <a:r>
              <a:rPr lang="zh-CN" altLang="en-US" sz="3600" b="1" dirty="0">
                <a:latin typeface="楷体_GB2312" pitchFamily="1" charset="-122"/>
                <a:ea typeface="楷体_GB2312" pitchFamily="1" charset="-122"/>
              </a:rPr>
              <a:t>　</a:t>
            </a:r>
            <a:r>
              <a:rPr lang="zh-CN" altLang="en-US" sz="3600" b="1" dirty="0">
                <a:solidFill>
                  <a:srgbClr val="6600CC"/>
                </a:solidFill>
                <a:latin typeface="楷体_GB2312" pitchFamily="1" charset="-122"/>
                <a:ea typeface="楷体_GB2312" pitchFamily="1" charset="-122"/>
              </a:rPr>
              <a:t>　</a:t>
            </a:r>
            <a:r>
              <a:rPr lang="zh-CN" altLang="en-US" sz="3600" b="1" dirty="0">
                <a:latin typeface="楷体_GB2312" pitchFamily="1" charset="-122"/>
                <a:ea typeface="楷体_GB2312" pitchFamily="1" charset="-122"/>
              </a:rPr>
              <a:t>生物的变异有的比亲代更适应环境，有的却不适应环境！</a:t>
            </a:r>
            <a:endParaRPr lang="zh-CN" altLang="en-US" sz="3600" b="1" dirty="0">
              <a:latin typeface="楷体_GB2312" pitchFamily="1" charset="-122"/>
              <a:ea typeface="楷体_GB2312" pitchFamily="1" charset="-122"/>
            </a:endParaRPr>
          </a:p>
        </p:txBody>
      </p:sp>
      <p:pic>
        <p:nvPicPr>
          <p:cNvPr id="10245" name="Picture 4" descr="长7"/>
          <p:cNvPicPr>
            <a:picLocks noChangeAspect="1"/>
          </p:cNvPicPr>
          <p:nvPr/>
        </p:nvPicPr>
        <p:blipFill>
          <a:blip r:embed="rId1"/>
          <a:stretch>
            <a:fillRect/>
          </a:stretch>
        </p:blipFill>
        <p:spPr>
          <a:xfrm>
            <a:off x="809625" y="2649538"/>
            <a:ext cx="3810000" cy="2800350"/>
          </a:xfrm>
          <a:prstGeom prst="rect">
            <a:avLst/>
          </a:prstGeom>
          <a:noFill/>
          <a:ln w="9525">
            <a:noFill/>
          </a:ln>
        </p:spPr>
      </p:pic>
      <p:pic>
        <p:nvPicPr>
          <p:cNvPr id="10246" name="Picture 5" descr="图6—37 鹦鹉体色的变异"/>
          <p:cNvPicPr>
            <a:picLocks noChangeAspect="1"/>
          </p:cNvPicPr>
          <p:nvPr/>
        </p:nvPicPr>
        <p:blipFill>
          <a:blip r:embed="rId2"/>
          <a:stretch>
            <a:fillRect/>
          </a:stretch>
        </p:blipFill>
        <p:spPr>
          <a:xfrm>
            <a:off x="5043488" y="2693988"/>
            <a:ext cx="3259137" cy="27527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a:ln/>
        </p:spPr>
        <p:txBody>
          <a:bodyPr anchor="ctr"/>
          <a:p>
            <a:r>
              <a:rPr lang="zh-CN" altLang="en-US" sz="3600" dirty="0">
                <a:solidFill>
                  <a:schemeClr val="tx1"/>
                </a:solidFill>
                <a:latin typeface="微软雅黑" panose="020B0503020204020204" pitchFamily="2" charset="-122"/>
              </a:rPr>
              <a:t>适者生存</a:t>
            </a:r>
            <a:r>
              <a:rPr lang="en-US" altLang="x-none" sz="3600" dirty="0">
                <a:solidFill>
                  <a:schemeClr val="tx1"/>
                </a:solidFill>
                <a:latin typeface="微软雅黑" panose="020B0503020204020204" pitchFamily="2" charset="-122"/>
              </a:rPr>
              <a:t>——</a:t>
            </a:r>
            <a:r>
              <a:rPr lang="zh-CN" altLang="en-US" sz="3600" dirty="0">
                <a:solidFill>
                  <a:schemeClr val="tx1"/>
                </a:solidFill>
                <a:latin typeface="微软雅黑" panose="020B0503020204020204" pitchFamily="2" charset="-122"/>
              </a:rPr>
              <a:t>自然选择的结果</a:t>
            </a:r>
            <a:endParaRPr lang="zh-CN" altLang="en-US" sz="3600" dirty="0">
              <a:solidFill>
                <a:schemeClr val="tx1"/>
              </a:solidFill>
              <a:latin typeface="微软雅黑" panose="020B0503020204020204" pitchFamily="2" charset="-122"/>
            </a:endParaRPr>
          </a:p>
        </p:txBody>
      </p:sp>
      <p:pic>
        <p:nvPicPr>
          <p:cNvPr id="11267" name="Picture 18"/>
          <p:cNvPicPr>
            <a:picLocks noChangeAspect="1"/>
          </p:cNvPicPr>
          <p:nvPr>
            <p:ph idx="1"/>
          </p:nvPr>
        </p:nvPicPr>
        <p:blipFill>
          <a:blip r:embed="rId1"/>
          <a:stretch>
            <a:fillRect/>
          </a:stretch>
        </p:blipFill>
        <p:spPr>
          <a:xfrm>
            <a:off x="377825" y="2349500"/>
            <a:ext cx="8308975" cy="2879725"/>
          </a:xfr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ln/>
        </p:spPr>
        <p:txBody>
          <a:bodyPr anchor="ctr"/>
          <a:p>
            <a:r>
              <a:rPr lang="zh-CN" altLang="en-US" sz="3600" dirty="0">
                <a:solidFill>
                  <a:schemeClr val="tx1"/>
                </a:solidFill>
                <a:latin typeface="微软雅黑" panose="020B0503020204020204" pitchFamily="2" charset="-122"/>
              </a:rPr>
              <a:t>自然选择学说的局限性</a:t>
            </a:r>
            <a:endParaRPr lang="zh-CN" altLang="en-US" sz="3600" dirty="0">
              <a:solidFill>
                <a:schemeClr val="tx1"/>
              </a:solidFill>
              <a:latin typeface="微软雅黑" panose="020B0503020204020204" pitchFamily="2" charset="-122"/>
            </a:endParaRPr>
          </a:p>
        </p:txBody>
      </p:sp>
      <p:sp>
        <p:nvSpPr>
          <p:cNvPr id="12291" name="文本占位符 12290"/>
          <p:cNvSpPr>
            <a:spLocks noGrp="1"/>
          </p:cNvSpPr>
          <p:nvPr>
            <p:ph type="body" idx="1"/>
          </p:nvPr>
        </p:nvSpPr>
        <p:spPr>
          <a:ln/>
        </p:spPr>
        <p:txBody>
          <a:bodyPr/>
          <a:p>
            <a:r>
              <a:rPr lang="zh-CN" altLang="en-US" sz="2800" b="1" dirty="0">
                <a:latin typeface="Times New Roman" panose="02020603050405020304" pitchFamily="2" charset="0"/>
              </a:rPr>
              <a:t>不能科学的解释遗传和变异的</a:t>
            </a:r>
            <a:r>
              <a:rPr lang="zh-CN" altLang="en-US" sz="2800" b="1" dirty="0">
                <a:solidFill>
                  <a:srgbClr val="FF0066"/>
                </a:solidFill>
                <a:latin typeface="Times New Roman" panose="02020603050405020304" pitchFamily="2" charset="0"/>
              </a:rPr>
              <a:t>本质</a:t>
            </a:r>
            <a:endParaRPr lang="zh-CN" altLang="en-US" sz="2800" b="1" dirty="0">
              <a:solidFill>
                <a:srgbClr val="FF0066"/>
              </a:solidFill>
              <a:latin typeface="Times New Roman" panose="02020603050405020304" pitchFamily="2" charset="0"/>
            </a:endParaRPr>
          </a:p>
          <a:p>
            <a:pPr eaLnBrk="1" hangingPunct="1">
              <a:spcBef>
                <a:spcPct val="50000"/>
              </a:spcBef>
            </a:pPr>
            <a:r>
              <a:rPr lang="zh-CN" altLang="en-US" sz="2800" b="1" dirty="0">
                <a:latin typeface="Times New Roman" panose="02020603050405020304" pitchFamily="2" charset="0"/>
              </a:rPr>
              <a:t>对生物进化原因的解释局限于</a:t>
            </a:r>
            <a:r>
              <a:rPr lang="zh-CN" altLang="en-US" sz="2800" b="1" dirty="0">
                <a:solidFill>
                  <a:srgbClr val="FF0066"/>
                </a:solidFill>
                <a:latin typeface="Times New Roman" panose="02020603050405020304" pitchFamily="2" charset="0"/>
              </a:rPr>
              <a:t>个体水平</a:t>
            </a:r>
            <a:r>
              <a:rPr lang="zh-CN" altLang="en-US" sz="2800" b="1" dirty="0">
                <a:latin typeface="Times New Roman" panose="02020603050405020304" pitchFamily="2" charset="0"/>
              </a:rPr>
              <a:t>上</a:t>
            </a:r>
            <a:endParaRPr lang="zh-CN" altLang="en-US" sz="2800" b="1" dirty="0">
              <a:latin typeface="Times New Roman" panose="02020603050405020304" pitchFamily="2" charset="0"/>
            </a:endParaRPr>
          </a:p>
          <a:p>
            <a:r>
              <a:rPr lang="zh-CN" altLang="en-US" sz="2800" b="1" dirty="0">
                <a:latin typeface="Times New Roman" panose="02020603050405020304" pitchFamily="2" charset="0"/>
              </a:rPr>
              <a:t>不能很好地解释地解释</a:t>
            </a:r>
            <a:r>
              <a:rPr lang="zh-CN" altLang="en-US" sz="2800" b="1" dirty="0">
                <a:solidFill>
                  <a:srgbClr val="FF0066"/>
                </a:solidFill>
                <a:latin typeface="Times New Roman" panose="02020603050405020304" pitchFamily="2" charset="0"/>
              </a:rPr>
              <a:t>物种大爆发</a:t>
            </a:r>
            <a:r>
              <a:rPr lang="zh-CN" altLang="en-US" sz="2800" b="1" dirty="0">
                <a:latin typeface="Times New Roman" panose="02020603050405020304" pitchFamily="2" charset="0"/>
              </a:rPr>
              <a:t>的现象</a:t>
            </a:r>
            <a:endParaRPr lang="zh-CN" altLang="en-US" sz="2800" b="1" dirty="0">
              <a:latin typeface="Times New Roman" panose="02020603050405020304" pitchFamily="2" charset="0"/>
            </a:endParaRPr>
          </a:p>
        </p:txBody>
      </p:sp>
    </p:spTree>
  </p:cSld>
  <p:clrMapOvr>
    <a:masterClrMapping/>
  </p:clrMapOvr>
</p:sld>
</file>

<file path=ppt/theme/theme1.xml><?xml version="1.0" encoding="utf-8"?>
<a:theme xmlns:a="http://schemas.openxmlformats.org/drawingml/2006/main" name="清新树叶PPT模板">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2838</Words>
  <Application>WPS 演示</Application>
  <PresentationFormat/>
  <Paragraphs>229</Paragraphs>
  <Slides>31</Slides>
  <Notes>0</Notes>
  <HiddenSlides>0</HiddenSlides>
  <MMClips>0</MMClips>
  <ScaleCrop>false</ScaleCrop>
  <HeadingPairs>
    <vt:vector size="8" baseType="variant">
      <vt:variant>
        <vt:lpstr>已用的字体</vt:lpstr>
      </vt:variant>
      <vt:variant>
        <vt:i4>64</vt:i4>
      </vt:variant>
      <vt:variant>
        <vt:lpstr>主题</vt:lpstr>
      </vt:variant>
      <vt:variant>
        <vt:i4>1</vt:i4>
      </vt:variant>
      <vt:variant>
        <vt:lpstr>嵌入 OLE 服务器</vt:lpstr>
      </vt:variant>
      <vt:variant>
        <vt:i4>3</vt:i4>
      </vt:variant>
      <vt:variant>
        <vt:lpstr>幻灯片标题</vt:lpstr>
      </vt:variant>
      <vt:variant>
        <vt:i4>31</vt:i4>
      </vt:variant>
    </vt:vector>
  </HeadingPairs>
  <TitlesOfParts>
    <vt:vector size="99" baseType="lpstr">
      <vt:lpstr>Arial</vt:lpstr>
      <vt:lpstr>宋体</vt:lpstr>
      <vt:lpstr>Wingdings</vt:lpstr>
      <vt:lpstr>微软雅黑</vt:lpstr>
      <vt:lpstr>Impact</vt:lpstr>
      <vt:lpstr>Tahoma</vt:lpstr>
      <vt:lpstr>Verdana</vt:lpstr>
      <vt:lpstr>Times New Roman</vt:lpstr>
      <vt:lpstr>黑体</vt:lpstr>
      <vt:lpstr>Calibri</vt:lpstr>
      <vt:lpstr>Eras Demi ITC</vt:lpstr>
      <vt:lpstr>Apple Handwritten</vt:lpstr>
      <vt:lpstr>Segoe Print</vt:lpstr>
      <vt:lpstr>方正超粗黑简体</vt:lpstr>
      <vt:lpstr>Haettenschweiler</vt:lpstr>
      <vt:lpstr>Mistral</vt:lpstr>
      <vt:lpstr>Arial Unicode MS</vt:lpstr>
      <vt:lpstr>MS PGothic</vt:lpstr>
      <vt:lpstr>Rockwell</vt:lpstr>
      <vt:lpstr>方正粗宋简体</vt:lpstr>
      <vt:lpstr>Arial Black</vt:lpstr>
      <vt:lpstr>楷体_GB2312</vt:lpstr>
      <vt:lpstr>华文细黑</vt:lpstr>
      <vt:lpstr>MS UI Gothic</vt:lpstr>
      <vt:lpstr>华文楷体</vt:lpstr>
      <vt:lpstr>方正静蕾简体</vt:lpstr>
      <vt:lpstr>新宋体</vt:lpstr>
      <vt:lpstr>Gulim</vt:lpstr>
      <vt:lpstr>HY헤드라인M</vt:lpstr>
      <vt:lpstr>Adobe Myungjo Std M</vt:lpstr>
      <vt:lpstr>Malgun Gothic</vt:lpstr>
      <vt:lpstr>AjiwaiPro</vt:lpstr>
      <vt:lpstr>Franklin Gothic Medium</vt:lpstr>
      <vt:lpstr>Candara</vt:lpstr>
      <vt:lpstr>Tunga</vt:lpstr>
      <vt:lpstr>Lithos Pro Regular</vt:lpstr>
      <vt:lpstr>Latha</vt:lpstr>
      <vt:lpstr>Webdings</vt:lpstr>
      <vt:lpstr>Palatino Linotype</vt:lpstr>
      <vt:lpstr>楷体</vt:lpstr>
      <vt:lpstr>华文中宋</vt:lpstr>
      <vt:lpstr>Courier New</vt:lpstr>
      <vt:lpstr>Wingdings 2</vt:lpstr>
      <vt:lpstr>隶书</vt:lpstr>
      <vt:lpstr>华文新魏</vt:lpstr>
      <vt:lpstr>幼圆</vt:lpstr>
      <vt:lpstr>华文行楷</vt:lpstr>
      <vt:lpstr>经典隶书简</vt:lpstr>
      <vt:lpstr>经典舒同体简</vt:lpstr>
      <vt:lpstr>Garamond</vt:lpstr>
      <vt:lpstr>方正舒体</vt:lpstr>
      <vt:lpstr>Adobe Garamond Pro</vt:lpstr>
      <vt:lpstr>華康華綜體</vt:lpstr>
      <vt:lpstr>方正魏碑简体</vt:lpstr>
      <vt:lpstr>华文隶书</vt:lpstr>
      <vt:lpstr>仿宋_GB2312</vt:lpstr>
      <vt:lpstr>宋体-18030</vt:lpstr>
      <vt:lpstr>华文宋体</vt:lpstr>
      <vt:lpstr>Batang</vt:lpstr>
      <vt:lpstr>华文琥珀</vt:lpstr>
      <vt:lpstr>Franklin Gothic Demi</vt:lpstr>
      <vt:lpstr>Weltron Urban</vt:lpstr>
      <vt:lpstr>华文彩云</vt:lpstr>
      <vt:lpstr>仿宋</vt:lpstr>
      <vt:lpstr>清新树叶PPT模板</vt:lpstr>
      <vt:lpstr>Word.Document.8</vt:lpstr>
      <vt:lpstr>Equation.3</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阿狸</cp:lastModifiedBy>
  <cp:revision>2</cp:revision>
  <dcterms:created xsi:type="dcterms:W3CDTF">2013-06-02T09:38:10Z</dcterms:created>
  <dcterms:modified xsi:type="dcterms:W3CDTF">2018-05-28T08:47:05Z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