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3"/>
    <p:sldId id="282" r:id="rId4"/>
    <p:sldId id="257" r:id="rId5"/>
    <p:sldId id="258" r:id="rId6"/>
    <p:sldId id="301" r:id="rId7"/>
    <p:sldId id="259" r:id="rId8"/>
    <p:sldId id="260" r:id="rId9"/>
    <p:sldId id="261" r:id="rId10"/>
    <p:sldId id="283" r:id="rId11"/>
    <p:sldId id="284" r:id="rId12"/>
    <p:sldId id="262" r:id="rId13"/>
    <p:sldId id="263" r:id="rId14"/>
    <p:sldId id="265" r:id="rId15"/>
    <p:sldId id="266" r:id="rId16"/>
    <p:sldId id="267" r:id="rId17"/>
    <p:sldId id="286" r:id="rId18"/>
    <p:sldId id="287" r:id="rId19"/>
    <p:sldId id="288" r:id="rId20"/>
    <p:sldId id="268" r:id="rId21"/>
    <p:sldId id="316" r:id="rId22"/>
  </p:sldIdLst>
  <p:sldSz cx="9144000" cy="6858000" type="screen4x3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" Target="slide14.xml"/><Relationship Id="rId8" Type="http://schemas.openxmlformats.org/officeDocument/2006/relationships/slide" Target="slide12.xml"/><Relationship Id="rId7" Type="http://schemas.openxmlformats.org/officeDocument/2006/relationships/image" Target="../media/image19.jpeg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" Target="slide15.xml"/><Relationship Id="rId1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1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jpe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1" Type="http://schemas.openxmlformats.org/officeDocument/2006/relationships/slideLayout" Target="../slideLayouts/slideLayout7.xml"/><Relationship Id="rId10" Type="http://schemas.openxmlformats.org/officeDocument/2006/relationships/slide" Target="slide3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3.xml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44550" y="1445895"/>
            <a:ext cx="6858000" cy="612140"/>
          </a:xfrm>
        </p:spPr>
        <p:txBody>
          <a:bodyPr/>
          <a:p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学测要求：</a:t>
            </a:r>
            <a:endParaRPr lang="zh-CN" altLang="en-US" sz="32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1927" name="矩形 251926"/>
          <p:cNvSpPr/>
          <p:nvPr/>
        </p:nvSpPr>
        <p:spPr>
          <a:xfrm>
            <a:off x="409258" y="113983"/>
            <a:ext cx="7727950" cy="829945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99FF99">
                  <a:gamma/>
                  <a:shade val="66667"/>
                  <a:invGamma/>
                </a:srgbClr>
              </a:gs>
            </a:gsLst>
            <a:lin ang="0" scaled="1"/>
            <a:tileRect/>
          </a:gra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染色体变异在育种上的应用</a:t>
            </a:r>
            <a:endParaRPr lang="zh-CN" altLang="en-US" sz="4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410210" y="2282190"/>
          <a:ext cx="7726680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03875"/>
                <a:gridCol w="2122805"/>
              </a:tblGrid>
              <a:tr h="381000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zh-CN" altLang="en-US" sz="2800" b="1"/>
                        <a:t>测试内容</a:t>
                      </a:r>
                      <a:endParaRPr lang="zh-CN" altLang="en-US" sz="2800" b="1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zh-CN" altLang="en-US" sz="2800" b="1"/>
                        <a:t>测试要求</a:t>
                      </a:r>
                      <a:endParaRPr lang="zh-CN" altLang="en-US" sz="2800" b="1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zh-CN" altLang="en-US" sz="2800" b="1"/>
                        <a:t>多倍体育种的原理、方法及特点</a:t>
                      </a:r>
                      <a:endParaRPr lang="zh-CN" altLang="en-US" sz="2800" b="1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2800" b="1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altLang="zh-CN" sz="2800" b="1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zh-CN" altLang="en-US" sz="2800" b="1"/>
                        <a:t>单倍体育种的原理、方法及特点</a:t>
                      </a:r>
                      <a:endParaRPr lang="zh-CN" altLang="en-US" sz="2800" b="1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200000"/>
                        </a:lnSpc>
                        <a:buNone/>
                      </a:pPr>
                      <a:r>
                        <a:rPr lang="en-US" altLang="zh-CN" sz="2800" b="1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altLang="zh-CN" sz="2800" b="1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11150" y="393700"/>
            <a:ext cx="852106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问：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（1）要缩短育种年限，应选择的方法是__，该方法称为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</a:t>
            </a:r>
            <a:r>
              <a:rPr lang="zh-CN" altLang="en-US" sz="2400" b="1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     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。依据的变异原理是 _</a:t>
            </a:r>
            <a:r>
              <a:rPr lang="zh-CN" altLang="en-US" sz="2400" b="1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_____；另一种方法的育种原理是</a:t>
            </a:r>
            <a:r>
              <a:rPr lang="zh-CN" altLang="en-US" sz="2400" b="1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   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．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（2）图中①和④基因组成分别为</a:t>
            </a:r>
            <a:r>
              <a:rPr lang="zh-CN" altLang="en-US" sz="2400" b="1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和</a:t>
            </a:r>
            <a:r>
              <a:rPr lang="zh-CN" altLang="en-US" sz="2400" b="1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．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（3）（二）过程中，D和d的分离发生在___</a:t>
            </a:r>
            <a:r>
              <a:rPr lang="zh-CN" altLang="en-US" sz="2400" b="1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___；（三）过程采用的方法称为__</a:t>
            </a:r>
            <a:r>
              <a:rPr lang="zh-CN" altLang="en-US" sz="2400" b="1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_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___；（四）过程所做的处理是____</a:t>
            </a:r>
            <a:r>
              <a:rPr lang="zh-CN" altLang="en-US" sz="2400" b="1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   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__．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51830" y="1060450"/>
            <a:ext cx="4127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Ⅰ</a:t>
            </a:r>
            <a:endParaRPr lang="zh-CN" altLang="en-US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8205" y="151638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单倍体育种</a:t>
            </a:r>
            <a:endParaRPr lang="zh-CN" altLang="en-US"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63235" y="151638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染色体变异</a:t>
            </a:r>
            <a:endParaRPr lang="zh-CN" altLang="en-US"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50845" y="206883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基因重组</a:t>
            </a:r>
            <a:endParaRPr lang="zh-CN" altLang="en-US"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947920" y="2620645"/>
            <a:ext cx="4902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DT</a:t>
            </a:r>
            <a:endParaRPr lang="en-US" altLang="zh-CN"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751830" y="2632710"/>
            <a:ext cx="7975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ddTT</a:t>
            </a:r>
            <a:endParaRPr lang="en-US" altLang="zh-CN"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751830" y="3198495"/>
            <a:ext cx="12547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MⅠ</a:t>
            </a: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后期</a:t>
            </a:r>
            <a:endParaRPr lang="zh-CN" altLang="en-US"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27045" y="375158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花药离体培养</a:t>
            </a:r>
            <a:endParaRPr lang="zh-CN"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14655" y="425386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秋水仙素处理幼苗</a:t>
            </a:r>
            <a:endParaRPr lang="zh-CN" sz="24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2930" name="文本框 252929"/>
          <p:cNvSpPr txBox="1"/>
          <p:nvPr/>
        </p:nvSpPr>
        <p:spPr>
          <a:xfrm>
            <a:off x="0" y="836613"/>
            <a:ext cx="24479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400" b="1" dirty="0">
                <a:solidFill>
                  <a:srgbClr val="FF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1</a:t>
            </a:r>
            <a:r>
              <a:rPr lang="zh-CN" altLang="en-US" sz="2400" b="1" dirty="0">
                <a:solidFill>
                  <a:srgbClr val="FF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、多倍体特点</a:t>
            </a:r>
            <a:r>
              <a:rPr lang="en-US" altLang="zh-CN" sz="2400" b="1">
                <a:solidFill>
                  <a:srgbClr val="FF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:</a:t>
            </a:r>
            <a:endParaRPr lang="en-US" altLang="zh-CN" sz="2400" b="1">
              <a:solidFill>
                <a:srgbClr val="FF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252931" name="文本框 252930"/>
          <p:cNvSpPr txBox="1"/>
          <p:nvPr/>
        </p:nvSpPr>
        <p:spPr>
          <a:xfrm>
            <a:off x="395288" y="1341438"/>
            <a:ext cx="7775575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优</a:t>
            </a:r>
            <a:r>
              <a:rPr lang="en-US" altLang="zh-CN" sz="2400" b="1" dirty="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:</a:t>
            </a:r>
            <a:r>
              <a:rPr lang="zh-CN" altLang="en-US" sz="2400" b="1" dirty="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植株、果实、种子等粗大，营养物质含量高</a:t>
            </a:r>
            <a:endParaRPr lang="zh-CN" altLang="en-US" sz="2400" b="1" dirty="0">
              <a:effectLst>
                <a:outerShdw blurRad="38100" dist="38100" dir="2700000">
                  <a:srgbClr val="FFFFFF"/>
                </a:outerShdw>
              </a:effectLst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缺</a:t>
            </a:r>
            <a:r>
              <a:rPr lang="en-US" altLang="zh-CN" sz="2400" b="1" dirty="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:</a:t>
            </a:r>
            <a:r>
              <a:rPr lang="zh-CN" altLang="en-US" sz="2400" b="1" dirty="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生长发育延迟</a:t>
            </a:r>
            <a:r>
              <a:rPr lang="en-US" altLang="zh-CN" sz="2400" b="1" dirty="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,</a:t>
            </a:r>
            <a:r>
              <a:rPr lang="zh-CN" altLang="en-US" sz="2400" b="1" dirty="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结实率低。</a:t>
            </a:r>
            <a:endParaRPr lang="zh-CN" altLang="en-US" sz="2400" b="1" dirty="0">
              <a:effectLst>
                <a:outerShdw blurRad="38100" dist="38100" dir="2700000">
                  <a:srgbClr val="FFFFFF"/>
                </a:outerShdw>
              </a:effectLst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pic>
        <p:nvPicPr>
          <p:cNvPr id="252932" name="图片 252931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2519363"/>
            <a:ext cx="6264275" cy="43386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2933" name="文本框 252932"/>
          <p:cNvSpPr txBox="1"/>
          <p:nvPr/>
        </p:nvSpPr>
        <p:spPr>
          <a:xfrm>
            <a:off x="6408738" y="2565400"/>
            <a:ext cx="2411412" cy="3476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endParaRPr lang="en-US" altLang="zh-CN" sz="20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染色体数目加倍后的草莓（上）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野生状态下的草莓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（下）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1927" name="矩形 251926"/>
          <p:cNvSpPr/>
          <p:nvPr/>
        </p:nvSpPr>
        <p:spPr>
          <a:xfrm>
            <a:off x="555943" y="129858"/>
            <a:ext cx="7727950" cy="706755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99FF99">
                  <a:gamma/>
                  <a:shade val="66667"/>
                  <a:invGamma/>
                </a:srgbClr>
              </a:gs>
            </a:gsLst>
            <a:lin ang="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多倍体育种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3" grpId="0"/>
      <p:bldP spid="2529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9138" name="文本框 219137"/>
          <p:cNvSpPr txBox="1"/>
          <p:nvPr/>
        </p:nvSpPr>
        <p:spPr>
          <a:xfrm>
            <a:off x="533400" y="1600200"/>
            <a:ext cx="2971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  <a:buChar char="•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方法：    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9139" name="文本框 219138"/>
          <p:cNvSpPr txBox="1"/>
          <p:nvPr/>
        </p:nvSpPr>
        <p:spPr>
          <a:xfrm>
            <a:off x="2057400" y="1600200"/>
            <a:ext cx="6934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</a:rPr>
              <a:t>用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秋水仙素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</a:rPr>
              <a:t>处理</a:t>
            </a:r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萌发的种子或幼苗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</a:rPr>
              <a:t>。    </a:t>
            </a:r>
            <a:endParaRPr lang="zh-CN" altLang="en-US" sz="32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9140" name="文本框 219139"/>
          <p:cNvSpPr txBox="1"/>
          <p:nvPr/>
        </p:nvSpPr>
        <p:spPr>
          <a:xfrm>
            <a:off x="533400" y="2752408"/>
            <a:ext cx="28194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  <a:buChar char="•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实例：    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9141" name="矩形 219140"/>
          <p:cNvSpPr/>
          <p:nvPr/>
        </p:nvSpPr>
        <p:spPr>
          <a:xfrm>
            <a:off x="2159635" y="2752408"/>
            <a:ext cx="58674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  <a:hlinkClick r:id="rId1" action="ppaction://hlinksldjump"/>
              </a:rPr>
              <a:t>三倍体无子西瓜的培育</a:t>
            </a:r>
            <a:endParaRPr lang="zh-CN" altLang="en-US" sz="32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9142" name="矩形 219141"/>
          <p:cNvSpPr/>
          <p:nvPr/>
        </p:nvSpPr>
        <p:spPr>
          <a:xfrm>
            <a:off x="250825" y="549275"/>
            <a:ext cx="6324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、多倍体育种：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9145" name="文本框 219144"/>
          <p:cNvSpPr txBox="1"/>
          <p:nvPr/>
        </p:nvSpPr>
        <p:spPr>
          <a:xfrm>
            <a:off x="609600" y="5942013"/>
            <a:ext cx="24384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  <a:buChar char="•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原理：    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9146" name="文本框 219145"/>
          <p:cNvSpPr txBox="1"/>
          <p:nvPr/>
        </p:nvSpPr>
        <p:spPr>
          <a:xfrm>
            <a:off x="609600" y="3789363"/>
            <a:ext cx="30480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  <a:buChar char="•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优点：    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9147" name="文本框 219146"/>
          <p:cNvSpPr txBox="1"/>
          <p:nvPr/>
        </p:nvSpPr>
        <p:spPr>
          <a:xfrm>
            <a:off x="1981200" y="3789363"/>
            <a:ext cx="6858000" cy="1554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</a:rPr>
              <a:t>可培育出自然界中没有的新品种，且培育出的植物</a:t>
            </a:r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器官大，产量高，营养丰富 。</a:t>
            </a:r>
            <a:endParaRPr lang="zh-CN" altLang="en-US" sz="3200" dirty="0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9148" name="文本框 219147"/>
          <p:cNvSpPr txBox="1"/>
          <p:nvPr/>
        </p:nvSpPr>
        <p:spPr>
          <a:xfrm>
            <a:off x="609600" y="5313363"/>
            <a:ext cx="30480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  <a:buChar char="•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缺点：    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9149" name="矩形 219148"/>
          <p:cNvSpPr/>
          <p:nvPr/>
        </p:nvSpPr>
        <p:spPr>
          <a:xfrm>
            <a:off x="2057400" y="5324475"/>
            <a:ext cx="6477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</a:rPr>
              <a:t>结实率低，成熟迟（</a:t>
            </a:r>
            <a:r>
              <a:rPr lang="zh-CN" altLang="en-US" sz="3200" b="1" dirty="0">
                <a:solidFill>
                  <a:srgbClr val="CC3399"/>
                </a:solidFill>
                <a:latin typeface="Times New Roman" panose="02020603050405020304" pitchFamily="18" charset="0"/>
                <a:ea typeface="楷体_GB2312" pitchFamily="49" charset="-122"/>
              </a:rPr>
              <a:t>晚熟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zh-CN" altLang="en-US" sz="32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9150" name="矩形 219149"/>
          <p:cNvSpPr/>
          <p:nvPr/>
        </p:nvSpPr>
        <p:spPr>
          <a:xfrm>
            <a:off x="2057400" y="5922963"/>
            <a:ext cx="35814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染色体变异</a:t>
            </a:r>
            <a:endParaRPr lang="zh-CN" altLang="en-US" sz="3200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9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9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9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  <p:bldP spid="219139" grpId="0"/>
      <p:bldP spid="219140" grpId="0"/>
      <p:bldP spid="219141" grpId="0"/>
      <p:bldP spid="219142" grpId="0"/>
      <p:bldP spid="219145" grpId="0"/>
      <p:bldP spid="219146" grpId="0"/>
      <p:bldP spid="219147" grpId="0"/>
      <p:bldP spid="219148" grpId="0"/>
      <p:bldP spid="219149" grpId="0"/>
      <p:bldP spid="2191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pic>
        <p:nvPicPr>
          <p:cNvPr id="259074" name="图片 259073"/>
          <p:cNvPicPr>
            <a:picLocks noChangeAspect="1"/>
          </p:cNvPicPr>
          <p:nvPr/>
        </p:nvPicPr>
        <p:blipFill>
          <a:blip r:embed="rId1">
            <a:clrChange>
              <a:clrFrom>
                <a:srgbClr val="EFD8D2"/>
              </a:clrFrom>
              <a:clrTo>
                <a:srgbClr val="EFD8D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77000" y="981075"/>
            <a:ext cx="1371600" cy="574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9075" name="图片 259074"/>
          <p:cNvPicPr>
            <a:picLocks noChangeAspect="1"/>
          </p:cNvPicPr>
          <p:nvPr/>
        </p:nvPicPr>
        <p:blipFill>
          <a:blip r:embed="rId2">
            <a:clrChange>
              <a:clrFrom>
                <a:srgbClr val="EFD8D2"/>
              </a:clrFrom>
              <a:clrTo>
                <a:srgbClr val="EFD8D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57600" y="2657475"/>
            <a:ext cx="933450" cy="942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9076" name="图片 259075" descr="二倍体植株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4600" y="2200275"/>
            <a:ext cx="1676400" cy="1382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9077" name="图片 259076" descr="四倍体植株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3000" y="2352675"/>
            <a:ext cx="1466850" cy="13160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9078" name="图片 259077" descr="三倍体西瓜"/>
          <p:cNvPicPr>
            <a:picLocks noChangeAspect="1"/>
          </p:cNvPicPr>
          <p:nvPr/>
        </p:nvPicPr>
        <p:blipFill>
          <a:blip r:embed="rId5">
            <a:clrChange>
              <a:clrFrom>
                <a:srgbClr val="FEFDFF"/>
              </a:clrFrom>
              <a:clrTo>
                <a:srgbClr val="FEFD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19600" y="5605463"/>
            <a:ext cx="1143000" cy="10906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9079" name="文本框 259078"/>
          <p:cNvSpPr txBox="1"/>
          <p:nvPr/>
        </p:nvSpPr>
        <p:spPr>
          <a:xfrm>
            <a:off x="7696200" y="1057275"/>
            <a:ext cx="1219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2N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59080" name="文本框 259079"/>
          <p:cNvSpPr txBox="1"/>
          <p:nvPr/>
        </p:nvSpPr>
        <p:spPr>
          <a:xfrm>
            <a:off x="609600" y="2747963"/>
            <a:ext cx="1371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4N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59081" name="文本框 259080"/>
          <p:cNvSpPr txBox="1"/>
          <p:nvPr/>
        </p:nvSpPr>
        <p:spPr>
          <a:xfrm>
            <a:off x="4787900" y="3357563"/>
            <a:ext cx="1752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胚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: 3N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pic>
        <p:nvPicPr>
          <p:cNvPr id="259082" name="图片 259081"/>
          <p:cNvPicPr>
            <a:picLocks noChangeAspect="1"/>
          </p:cNvPicPr>
          <p:nvPr/>
        </p:nvPicPr>
        <p:blipFill>
          <a:blip r:embed="rId1">
            <a:clrChange>
              <a:clrFrom>
                <a:srgbClr val="EFD8D2"/>
              </a:clrFrom>
              <a:clrTo>
                <a:srgbClr val="EFD8D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16038" y="1057275"/>
            <a:ext cx="1373187" cy="5746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59083" name="组合 259082"/>
          <p:cNvGrpSpPr/>
          <p:nvPr/>
        </p:nvGrpSpPr>
        <p:grpSpPr>
          <a:xfrm>
            <a:off x="457200" y="609600"/>
            <a:ext cx="4343400" cy="723900"/>
            <a:chOff x="288" y="384"/>
            <a:chExt cx="2736" cy="456"/>
          </a:xfrm>
        </p:grpSpPr>
        <p:pic>
          <p:nvPicPr>
            <p:cNvPr id="259084" name="图片 259083" descr="滴管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3496311">
              <a:off x="288" y="384"/>
              <a:ext cx="984" cy="45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59085" name="文本框 259084"/>
            <p:cNvSpPr txBox="1"/>
            <p:nvPr/>
          </p:nvSpPr>
          <p:spPr>
            <a:xfrm>
              <a:off x="960" y="384"/>
              <a:ext cx="206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b="1" dirty="0">
                  <a:latin typeface="Arial" panose="020B0604020202020204" pitchFamily="34" charset="0"/>
                  <a:ea typeface="楷体_GB2312" pitchFamily="49" charset="-122"/>
                </a:rPr>
                <a:t>秋水仙素处理</a:t>
              </a:r>
              <a:endParaRPr lang="zh-CN" altLang="en-US" sz="24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sp>
        <p:nvSpPr>
          <p:cNvPr id="259086" name="文本框 259085"/>
          <p:cNvSpPr txBox="1"/>
          <p:nvPr/>
        </p:nvSpPr>
        <p:spPr>
          <a:xfrm>
            <a:off x="685800" y="1057275"/>
            <a:ext cx="1447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2N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59087" name="文本框 259086"/>
          <p:cNvSpPr txBox="1"/>
          <p:nvPr/>
        </p:nvSpPr>
        <p:spPr>
          <a:xfrm>
            <a:off x="7924800" y="5400675"/>
            <a:ext cx="137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2N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59088" name="文本框 259087"/>
          <p:cNvSpPr txBox="1"/>
          <p:nvPr/>
        </p:nvSpPr>
        <p:spPr>
          <a:xfrm>
            <a:off x="2514600" y="2747963"/>
            <a:ext cx="12192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♀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9089" name="文本框 259088"/>
          <p:cNvSpPr txBox="1"/>
          <p:nvPr/>
        </p:nvSpPr>
        <p:spPr>
          <a:xfrm>
            <a:off x="5943600" y="2657475"/>
            <a:ext cx="1066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♂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59090" name="图片 259089" descr="三倍体植株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4400" y="5008563"/>
            <a:ext cx="1884363" cy="1203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9091" name="文本框 259090"/>
          <p:cNvSpPr txBox="1"/>
          <p:nvPr/>
        </p:nvSpPr>
        <p:spPr>
          <a:xfrm>
            <a:off x="457200" y="5324475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3N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pic>
        <p:nvPicPr>
          <p:cNvPr id="259092" name="图片 259091" descr="二倍体植株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77000" y="4856163"/>
            <a:ext cx="1676400" cy="13827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9093" name="椭圆 259092"/>
          <p:cNvSpPr/>
          <p:nvPr/>
        </p:nvSpPr>
        <p:spPr>
          <a:xfrm>
            <a:off x="4572000" y="3495675"/>
            <a:ext cx="304800" cy="228600"/>
          </a:xfrm>
          <a:prstGeom prst="ellipse">
            <a:avLst/>
          </a:prstGeom>
          <a:solidFill>
            <a:schemeClr val="tx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59094" name="文本框 259093"/>
          <p:cNvSpPr txBox="1"/>
          <p:nvPr/>
        </p:nvSpPr>
        <p:spPr>
          <a:xfrm>
            <a:off x="7772400" y="2886075"/>
            <a:ext cx="137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2N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59095" name="矩形 259094"/>
          <p:cNvSpPr/>
          <p:nvPr/>
        </p:nvSpPr>
        <p:spPr>
          <a:xfrm>
            <a:off x="2771775" y="188913"/>
            <a:ext cx="46482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三倍体无子西瓜的培育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9096" name="文本框 259095"/>
          <p:cNvSpPr txBox="1"/>
          <p:nvPr/>
        </p:nvSpPr>
        <p:spPr>
          <a:xfrm>
            <a:off x="8153400" y="640080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hlinkClick r:id="rId8" action="ppaction://hlinksldjump"/>
              </a:rPr>
              <a:t>返回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59097" name="直接连接符 259096"/>
          <p:cNvSpPr/>
          <p:nvPr/>
        </p:nvSpPr>
        <p:spPr>
          <a:xfrm flipV="1">
            <a:off x="0" y="4029075"/>
            <a:ext cx="9144000" cy="76200"/>
          </a:xfrm>
          <a:prstGeom prst="line">
            <a:avLst/>
          </a:prstGeom>
          <a:ln w="285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59098" name="矩形 259097"/>
          <p:cNvSpPr/>
          <p:nvPr/>
        </p:nvSpPr>
        <p:spPr>
          <a:xfrm>
            <a:off x="8040688" y="3644900"/>
            <a:ext cx="18653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第一年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9099" name="矩形 259098"/>
          <p:cNvSpPr/>
          <p:nvPr/>
        </p:nvSpPr>
        <p:spPr>
          <a:xfrm>
            <a:off x="8013700" y="4114800"/>
            <a:ext cx="1752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第二年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9100" name="直接连接符 259099"/>
          <p:cNvSpPr/>
          <p:nvPr/>
        </p:nvSpPr>
        <p:spPr>
          <a:xfrm>
            <a:off x="1981200" y="1743075"/>
            <a:ext cx="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59101" name="直接连接符 259100"/>
          <p:cNvSpPr/>
          <p:nvPr/>
        </p:nvSpPr>
        <p:spPr>
          <a:xfrm>
            <a:off x="3048000" y="3114675"/>
            <a:ext cx="609600" cy="152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259102" name="组合 259101"/>
          <p:cNvGrpSpPr/>
          <p:nvPr/>
        </p:nvGrpSpPr>
        <p:grpSpPr>
          <a:xfrm>
            <a:off x="2133600" y="3724275"/>
            <a:ext cx="2362200" cy="1219200"/>
            <a:chOff x="1344" y="2400"/>
            <a:chExt cx="1488" cy="768"/>
          </a:xfrm>
        </p:grpSpPr>
        <p:sp>
          <p:nvSpPr>
            <p:cNvPr id="259103" name="文本框 259102"/>
            <p:cNvSpPr txBox="1"/>
            <p:nvPr/>
          </p:nvSpPr>
          <p:spPr>
            <a:xfrm>
              <a:off x="1344" y="2640"/>
              <a:ext cx="115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dirty="0">
                  <a:latin typeface="Arial" panose="020B0604020202020204" pitchFamily="34" charset="0"/>
                  <a:ea typeface="楷体_GB2312" pitchFamily="49" charset="-122"/>
                </a:rPr>
                <a:t>  </a:t>
              </a:r>
              <a:r>
                <a:rPr lang="zh-CN" altLang="en-US" sz="2400" b="1" dirty="0">
                  <a:latin typeface="Arial" panose="020B0604020202020204" pitchFamily="34" charset="0"/>
                  <a:ea typeface="楷体_GB2312" pitchFamily="49" charset="-122"/>
                </a:rPr>
                <a:t>种植</a:t>
              </a:r>
              <a:endParaRPr lang="zh-CN" altLang="en-US" sz="24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59104" name="直接连接符 259103"/>
            <p:cNvSpPr/>
            <p:nvPr/>
          </p:nvSpPr>
          <p:spPr>
            <a:xfrm flipH="1">
              <a:off x="1392" y="2400"/>
              <a:ext cx="1440" cy="76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259105" name="直接连接符 259104"/>
          <p:cNvSpPr/>
          <p:nvPr/>
        </p:nvSpPr>
        <p:spPr>
          <a:xfrm>
            <a:off x="7162800" y="1666875"/>
            <a:ext cx="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259106" name="组合 259105"/>
          <p:cNvGrpSpPr/>
          <p:nvPr/>
        </p:nvGrpSpPr>
        <p:grpSpPr>
          <a:xfrm>
            <a:off x="6324600" y="3648075"/>
            <a:ext cx="1600200" cy="1219200"/>
            <a:chOff x="3984" y="2448"/>
            <a:chExt cx="1008" cy="672"/>
          </a:xfrm>
        </p:grpSpPr>
        <p:sp>
          <p:nvSpPr>
            <p:cNvPr id="259107" name="文本框 259106"/>
            <p:cNvSpPr txBox="1"/>
            <p:nvPr/>
          </p:nvSpPr>
          <p:spPr>
            <a:xfrm>
              <a:off x="3984" y="2640"/>
              <a:ext cx="1008" cy="25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dirty="0">
                  <a:latin typeface="Arial" panose="020B0604020202020204" pitchFamily="34" charset="0"/>
                  <a:ea typeface="楷体_GB2312" pitchFamily="49" charset="-122"/>
                </a:rPr>
                <a:t> </a:t>
              </a:r>
              <a:r>
                <a:rPr lang="zh-CN" altLang="en-US" sz="2400" b="1" dirty="0">
                  <a:latin typeface="Arial" panose="020B0604020202020204" pitchFamily="34" charset="0"/>
                  <a:ea typeface="楷体_GB2312" pitchFamily="49" charset="-122"/>
                </a:rPr>
                <a:t>种植</a:t>
              </a:r>
              <a:endParaRPr lang="zh-CN" altLang="en-US" sz="24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59108" name="直接连接符 259107"/>
            <p:cNvSpPr/>
            <p:nvPr/>
          </p:nvSpPr>
          <p:spPr>
            <a:xfrm>
              <a:off x="4560" y="2448"/>
              <a:ext cx="0" cy="67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259109" name="组合 259108"/>
          <p:cNvGrpSpPr/>
          <p:nvPr/>
        </p:nvGrpSpPr>
        <p:grpSpPr>
          <a:xfrm>
            <a:off x="2590800" y="1590675"/>
            <a:ext cx="3886200" cy="1016000"/>
            <a:chOff x="1632" y="1056"/>
            <a:chExt cx="2448" cy="640"/>
          </a:xfrm>
        </p:grpSpPr>
        <p:sp>
          <p:nvSpPr>
            <p:cNvPr id="259110" name="文本框 259109"/>
            <p:cNvSpPr txBox="1"/>
            <p:nvPr/>
          </p:nvSpPr>
          <p:spPr>
            <a:xfrm>
              <a:off x="2520" y="1056"/>
              <a:ext cx="103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b="1" dirty="0">
                  <a:latin typeface="Arial" panose="020B0604020202020204" pitchFamily="34" charset="0"/>
                  <a:ea typeface="楷体_GB2312" pitchFamily="49" charset="-122"/>
                </a:rPr>
                <a:t>    </a:t>
              </a:r>
              <a:r>
                <a:rPr lang="zh-CN" altLang="en-US" sz="2400" b="1" dirty="0">
                  <a:latin typeface="Arial" panose="020B0604020202020204" pitchFamily="34" charset="0"/>
                  <a:ea typeface="楷体_GB2312" pitchFamily="49" charset="-122"/>
                </a:rPr>
                <a:t>传粉</a:t>
              </a:r>
              <a:endParaRPr lang="zh-CN" altLang="en-US" sz="24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59111" name="任意多边形 259110"/>
            <p:cNvSpPr/>
            <p:nvPr/>
          </p:nvSpPr>
          <p:spPr>
            <a:xfrm>
              <a:off x="1632" y="1344"/>
              <a:ext cx="2448" cy="352"/>
            </a:xfrm>
            <a:custGeom>
              <a:avLst/>
              <a:gdLst/>
              <a:ahLst/>
              <a:cxnLst/>
              <a:pathLst>
                <a:path w="2304" h="352">
                  <a:moveTo>
                    <a:pt x="2304" y="256"/>
                  </a:moveTo>
                  <a:cubicBezTo>
                    <a:pt x="1944" y="128"/>
                    <a:pt x="1584" y="0"/>
                    <a:pt x="1200" y="16"/>
                  </a:cubicBezTo>
                  <a:cubicBezTo>
                    <a:pt x="816" y="32"/>
                    <a:pt x="408" y="192"/>
                    <a:pt x="0" y="352"/>
                  </a:cubicBezTo>
                </a:path>
              </a:pathLst>
            </a:custGeom>
            <a:noFill/>
            <a:ln w="28575" cap="flat" cmpd="sng">
              <a:solidFill>
                <a:srgbClr val="0000FF">
                  <a:alpha val="100000"/>
                </a:srgbClr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59112" name="组合 259111"/>
          <p:cNvGrpSpPr/>
          <p:nvPr/>
        </p:nvGrpSpPr>
        <p:grpSpPr>
          <a:xfrm>
            <a:off x="2819400" y="4333875"/>
            <a:ext cx="3581400" cy="822325"/>
            <a:chOff x="1776" y="2762"/>
            <a:chExt cx="2256" cy="518"/>
          </a:xfrm>
        </p:grpSpPr>
        <p:sp>
          <p:nvSpPr>
            <p:cNvPr id="259113" name="文本框 259112"/>
            <p:cNvSpPr txBox="1"/>
            <p:nvPr/>
          </p:nvSpPr>
          <p:spPr>
            <a:xfrm>
              <a:off x="2640" y="2762"/>
              <a:ext cx="139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b="1" dirty="0">
                  <a:latin typeface="Arial" panose="020B0604020202020204" pitchFamily="34" charset="0"/>
                  <a:ea typeface="楷体_GB2312" pitchFamily="49" charset="-122"/>
                </a:rPr>
                <a:t>传粉刺激</a:t>
              </a:r>
              <a:br>
                <a:rPr lang="zh-CN" altLang="en-US" sz="2400" b="1" dirty="0">
                  <a:latin typeface="Arial" panose="020B0604020202020204" pitchFamily="34" charset="0"/>
                  <a:ea typeface="楷体_GB2312" pitchFamily="49" charset="-122"/>
                </a:rPr>
              </a:br>
              <a:r>
                <a:rPr lang="zh-CN" altLang="en-US" sz="2400" b="1" dirty="0">
                  <a:latin typeface="Arial" panose="020B0604020202020204" pitchFamily="34" charset="0"/>
                  <a:ea typeface="楷体_GB2312" pitchFamily="49" charset="-122"/>
                </a:rPr>
                <a:t>果实发育</a:t>
              </a:r>
              <a:endParaRPr lang="zh-CN" altLang="en-US" sz="24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59114" name="任意多边形 259113"/>
            <p:cNvSpPr/>
            <p:nvPr/>
          </p:nvSpPr>
          <p:spPr>
            <a:xfrm>
              <a:off x="1776" y="3024"/>
              <a:ext cx="2256" cy="256"/>
            </a:xfrm>
            <a:custGeom>
              <a:avLst/>
              <a:gdLst/>
              <a:ahLst/>
              <a:cxnLst/>
              <a:pathLst>
                <a:path w="2304" h="352">
                  <a:moveTo>
                    <a:pt x="2304" y="256"/>
                  </a:moveTo>
                  <a:cubicBezTo>
                    <a:pt x="1944" y="128"/>
                    <a:pt x="1584" y="0"/>
                    <a:pt x="1200" y="16"/>
                  </a:cubicBezTo>
                  <a:cubicBezTo>
                    <a:pt x="816" y="32"/>
                    <a:pt x="408" y="192"/>
                    <a:pt x="0" y="352"/>
                  </a:cubicBezTo>
                </a:path>
              </a:pathLst>
            </a:custGeom>
            <a:noFill/>
            <a:ln w="28575" cap="flat" cmpd="sng">
              <a:solidFill>
                <a:srgbClr val="0000FF">
                  <a:alpha val="100000"/>
                </a:srgbClr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59115" name="文本框 259114"/>
          <p:cNvSpPr txBox="1"/>
          <p:nvPr/>
        </p:nvSpPr>
        <p:spPr>
          <a:xfrm>
            <a:off x="5562600" y="5934075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49" charset="-122"/>
              </a:rPr>
              <a:t>3N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259116" name="矩形标注 259115">
            <a:hlinkClick r:id="rId9" action="ppaction://hlinksldjump"/>
          </p:cNvPr>
          <p:cNvSpPr/>
          <p:nvPr/>
        </p:nvSpPr>
        <p:spPr>
          <a:xfrm>
            <a:off x="4572000" y="2200275"/>
            <a:ext cx="1219200" cy="685800"/>
          </a:xfrm>
          <a:prstGeom prst="wedgeRectCallout">
            <a:avLst>
              <a:gd name="adj1" fmla="val -54296"/>
              <a:gd name="adj2" fmla="val 90741"/>
            </a:avLst>
          </a:pr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D60093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果皮、种皮：</a:t>
            </a:r>
            <a:endParaRPr lang="en-US" altLang="zh-CN" sz="20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59117" name="组合 259116"/>
          <p:cNvGrpSpPr/>
          <p:nvPr/>
        </p:nvGrpSpPr>
        <p:grpSpPr>
          <a:xfrm>
            <a:off x="2209800" y="5629275"/>
            <a:ext cx="2514600" cy="854075"/>
            <a:chOff x="1392" y="3600"/>
            <a:chExt cx="1584" cy="538"/>
          </a:xfrm>
        </p:grpSpPr>
        <p:sp>
          <p:nvSpPr>
            <p:cNvPr id="259118" name="直接连接符 259117"/>
            <p:cNvSpPr/>
            <p:nvPr/>
          </p:nvSpPr>
          <p:spPr>
            <a:xfrm>
              <a:off x="1632" y="3600"/>
              <a:ext cx="1200" cy="19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59119" name="文本框 259118"/>
            <p:cNvSpPr txBox="1"/>
            <p:nvPr/>
          </p:nvSpPr>
          <p:spPr>
            <a:xfrm>
              <a:off x="1392" y="3696"/>
              <a:ext cx="1584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latin typeface="Times New Roman" panose="02020603050405020304" pitchFamily="18" charset="0"/>
                  <a:ea typeface="黑体" panose="02010609060101010101" pitchFamily="49" charset="-122"/>
                </a:rPr>
                <a:t>染色体</a:t>
              </a:r>
              <a:r>
                <a:rPr lang="zh-CN" altLang="en-US" sz="2000" b="1" dirty="0">
                  <a:solidFill>
                    <a:srgbClr val="FF0066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联会紊乱</a:t>
              </a:r>
              <a:br>
                <a:rPr lang="zh-CN" altLang="en-US" sz="2000" b="1" dirty="0">
                  <a:latin typeface="Times New Roman" panose="02020603050405020304" pitchFamily="18" charset="0"/>
                  <a:ea typeface="黑体" panose="02010609060101010101" pitchFamily="49" charset="-122"/>
                </a:rPr>
              </a:br>
              <a:r>
                <a:rPr lang="zh-CN" altLang="en-US" sz="2000" b="1" dirty="0">
                  <a:latin typeface="Times New Roman" panose="02020603050405020304" pitchFamily="18" charset="0"/>
                  <a:ea typeface="黑体" panose="02010609060101010101" pitchFamily="49" charset="-122"/>
                </a:rPr>
                <a:t>无生殖细胞形成</a:t>
              </a:r>
              <a:endPara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5145405" y="2487295"/>
            <a:ext cx="49339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000" b="1">
                <a:solidFill>
                  <a:srgbClr val="D60093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4N</a:t>
            </a:r>
            <a:endParaRPr lang="en-US" altLang="zh-CN" sz="20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5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9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9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9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9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9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9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9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9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9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9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9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9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9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9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59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9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5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9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9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25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9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9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59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59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5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5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59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59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25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59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59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25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259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25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80" grpId="0"/>
      <p:bldP spid="259081" grpId="0"/>
      <p:bldP spid="259087" grpId="0"/>
      <p:bldP spid="259088" grpId="0"/>
      <p:bldP spid="259089" grpId="0"/>
      <p:bldP spid="259091" grpId="0"/>
      <p:bldP spid="259094" grpId="0"/>
      <p:bldP spid="259115" grpId="0"/>
      <p:bldP spid="259116" grpId="0" bldLvl="0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63171" name="文本框 263170"/>
          <p:cNvSpPr txBox="1"/>
          <p:nvPr/>
        </p:nvSpPr>
        <p:spPr>
          <a:xfrm>
            <a:off x="900113" y="549275"/>
            <a:ext cx="33845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tx1"/>
              </a:buClr>
              <a:buFont typeface="Wingdings" panose="05000000000000000000" pitchFamily="2" charset="2"/>
              <a:buChar char="l"/>
            </a:pPr>
            <a:r>
              <a:rPr lang="zh-CN" altLang="en-US" sz="3600" dirty="0">
                <a:latin typeface="Arial" panose="020B0604020202020204" pitchFamily="34" charset="0"/>
                <a:ea typeface="黑体" panose="02010609060101010101" pitchFamily="49" charset="-122"/>
              </a:rPr>
              <a:t>花的结构</a:t>
            </a:r>
            <a:endParaRPr lang="zh-CN" altLang="en-US" sz="36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pic>
        <p:nvPicPr>
          <p:cNvPr id="263172" name="图片 26317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2988" y="1268413"/>
            <a:ext cx="6624637" cy="4968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>
            <a:hlinkClick r:id="rId2" action="ppaction://hlinksldjump"/>
          </p:cNvPr>
          <p:cNvSpPr/>
          <p:nvPr/>
        </p:nvSpPr>
        <p:spPr>
          <a:xfrm>
            <a:off x="3101975" y="4985385"/>
            <a:ext cx="640080" cy="38989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grpSp>
        <p:nvGrpSpPr>
          <p:cNvPr id="262147" name="组合 262146"/>
          <p:cNvGrpSpPr/>
          <p:nvPr/>
        </p:nvGrpSpPr>
        <p:grpSpPr>
          <a:xfrm rot="0">
            <a:off x="726440" y="519430"/>
            <a:ext cx="3810000" cy="6400800"/>
            <a:chOff x="1824" y="1008"/>
            <a:chExt cx="2112" cy="3120"/>
          </a:xfrm>
        </p:grpSpPr>
        <p:sp>
          <p:nvSpPr>
            <p:cNvPr id="262148" name="椭圆 262147"/>
            <p:cNvSpPr/>
            <p:nvPr/>
          </p:nvSpPr>
          <p:spPr>
            <a:xfrm>
              <a:off x="1824" y="1536"/>
              <a:ext cx="2112" cy="2592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49" name="矩形 262148"/>
            <p:cNvSpPr/>
            <p:nvPr/>
          </p:nvSpPr>
          <p:spPr>
            <a:xfrm>
              <a:off x="2505" y="1008"/>
              <a:ext cx="682" cy="1179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179320" y="4178935"/>
            <a:ext cx="1236980" cy="2117725"/>
            <a:chOff x="1930" y="3647"/>
            <a:chExt cx="4374" cy="6269"/>
          </a:xfrm>
        </p:grpSpPr>
        <p:sp>
          <p:nvSpPr>
            <p:cNvPr id="262150" name="椭圆 262149"/>
            <p:cNvSpPr/>
            <p:nvPr/>
          </p:nvSpPr>
          <p:spPr>
            <a:xfrm>
              <a:off x="3602" y="4925"/>
              <a:ext cx="771" cy="607"/>
            </a:xfrm>
            <a:prstGeom prst="ellipse">
              <a:avLst/>
            </a:prstGeom>
            <a:solidFill>
              <a:srgbClr val="FFB469"/>
            </a:solidFill>
            <a:ln w="9525" cap="flat" cmpd="sng">
              <a:solidFill>
                <a:srgbClr val="FFB469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51" name="椭圆 262150"/>
            <p:cNvSpPr/>
            <p:nvPr/>
          </p:nvSpPr>
          <p:spPr>
            <a:xfrm>
              <a:off x="3289" y="5176"/>
              <a:ext cx="516" cy="602"/>
            </a:xfrm>
            <a:prstGeom prst="ellipse">
              <a:avLst/>
            </a:prstGeom>
            <a:solidFill>
              <a:srgbClr val="FFB469"/>
            </a:solidFill>
            <a:ln w="9525" cap="flat" cmpd="sng">
              <a:solidFill>
                <a:srgbClr val="FFB469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52" name="椭圆 262151"/>
            <p:cNvSpPr/>
            <p:nvPr/>
          </p:nvSpPr>
          <p:spPr>
            <a:xfrm>
              <a:off x="4222" y="5158"/>
              <a:ext cx="510" cy="607"/>
            </a:xfrm>
            <a:prstGeom prst="ellipse">
              <a:avLst/>
            </a:prstGeom>
            <a:solidFill>
              <a:srgbClr val="FFB469"/>
            </a:solidFill>
            <a:ln w="9525" cap="flat" cmpd="sng">
              <a:solidFill>
                <a:srgbClr val="FFB469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53" name="椭圆 262152"/>
            <p:cNvSpPr/>
            <p:nvPr/>
          </p:nvSpPr>
          <p:spPr>
            <a:xfrm>
              <a:off x="4222" y="8536"/>
              <a:ext cx="768" cy="1209"/>
            </a:xfrm>
            <a:prstGeom prst="ellipse">
              <a:avLst/>
            </a:prstGeom>
            <a:solidFill>
              <a:srgbClr val="FFB469"/>
            </a:solidFill>
            <a:ln w="9525" cap="flat" cmpd="sng">
              <a:solidFill>
                <a:srgbClr val="FFB469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54" name="任意多边形 262153"/>
            <p:cNvSpPr/>
            <p:nvPr/>
          </p:nvSpPr>
          <p:spPr>
            <a:xfrm flipH="1" flipV="1">
              <a:off x="1930" y="3647"/>
              <a:ext cx="4375" cy="6267"/>
            </a:xfrm>
            <a:custGeom>
              <a:avLst/>
              <a:gdLst>
                <a:gd name="txL" fmla="*/ 0 w 43200"/>
                <a:gd name="txT" fmla="*/ 0 h 42678"/>
                <a:gd name="txR" fmla="*/ 43200 w 43200"/>
                <a:gd name="txB" fmla="*/ 42678 h 42678"/>
              </a:gdLst>
              <a:ahLst/>
              <a:cxnLst>
                <a:cxn ang="0">
                  <a:pos x="28566" y="632"/>
                </a:cxn>
                <a:cxn ang="270">
                  <a:pos x="16879" y="0"/>
                </a:cxn>
                <a:cxn ang="0">
                  <a:pos x="21600" y="21078"/>
                </a:cxn>
              </a:cxnLst>
              <a:rect l="txL" t="txT" r="txR" b="txB"/>
              <a:pathLst>
                <a:path w="43200" h="42678" fill="none">
                  <a:moveTo>
                    <a:pt x="28566" y="632"/>
                  </a:moveTo>
                  <a:arcTo wR="21600" hR="21600" stAng="-4271154" swAng="19713677"/>
                </a:path>
                <a:path w="43200" h="42678" stroke="0">
                  <a:moveTo>
                    <a:pt x="28566" y="632"/>
                  </a:moveTo>
                  <a:arcTo wR="21600" hR="21600" stAng="-4271154" swAng="19713677"/>
                  <a:lnTo>
                    <a:pt x="21600" y="21078"/>
                  </a:lnTo>
                  <a:close/>
                </a:path>
              </a:pathLst>
            </a:custGeom>
            <a:noFill/>
            <a:ln w="762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55" name="椭圆 262154"/>
            <p:cNvSpPr/>
            <p:nvPr/>
          </p:nvSpPr>
          <p:spPr>
            <a:xfrm>
              <a:off x="3144" y="8536"/>
              <a:ext cx="771" cy="1209"/>
            </a:xfrm>
            <a:prstGeom prst="ellipse">
              <a:avLst/>
            </a:prstGeom>
            <a:solidFill>
              <a:srgbClr val="FFB469"/>
            </a:solidFill>
            <a:ln w="9525" cap="flat" cmpd="sng">
              <a:solidFill>
                <a:srgbClr val="FFB469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56" name="任意多边形 262155"/>
            <p:cNvSpPr/>
            <p:nvPr/>
          </p:nvSpPr>
          <p:spPr>
            <a:xfrm flipH="1" flipV="1">
              <a:off x="2776" y="4930"/>
              <a:ext cx="2573" cy="4986"/>
            </a:xfrm>
            <a:custGeom>
              <a:avLst/>
              <a:gdLst>
                <a:gd name="txL" fmla="*/ 0 w 43200"/>
                <a:gd name="txT" fmla="*/ 0 h 41880"/>
                <a:gd name="txR" fmla="*/ 43200 w 43200"/>
                <a:gd name="txB" fmla="*/ 41880 h 41880"/>
              </a:gdLst>
              <a:ahLst/>
              <a:cxnLst>
                <a:cxn ang="0">
                  <a:pos x="29847" y="316"/>
                </a:cxn>
                <a:cxn ang="270">
                  <a:pos x="14164" y="0"/>
                </a:cxn>
                <a:cxn ang="0">
                  <a:pos x="21600" y="20280"/>
                </a:cxn>
              </a:cxnLst>
              <a:rect l="txL" t="txT" r="txR" b="txB"/>
              <a:pathLst>
                <a:path w="43200" h="41880" fill="none">
                  <a:moveTo>
                    <a:pt x="29847" y="316"/>
                  </a:moveTo>
                  <a:arcTo wR="21600" hR="21600" stAng="-4053288" swAng="19045109"/>
                </a:path>
                <a:path w="43200" h="41880" stroke="0">
                  <a:moveTo>
                    <a:pt x="29847" y="316"/>
                  </a:moveTo>
                  <a:arcTo wR="21600" hR="21600" stAng="-4053288" swAng="19045109"/>
                  <a:lnTo>
                    <a:pt x="21600" y="20280"/>
                  </a:lnTo>
                  <a:close/>
                </a:path>
              </a:pathLst>
            </a:custGeom>
            <a:noFill/>
            <a:ln w="76200" cap="flat" cmpd="sng">
              <a:solidFill>
                <a:srgbClr val="FFFF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57" name="椭圆 262156"/>
            <p:cNvSpPr/>
            <p:nvPr/>
          </p:nvSpPr>
          <p:spPr>
            <a:xfrm>
              <a:off x="3550" y="8137"/>
              <a:ext cx="1026" cy="160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58" name="椭圆 262157"/>
            <p:cNvSpPr/>
            <p:nvPr/>
          </p:nvSpPr>
          <p:spPr>
            <a:xfrm>
              <a:off x="3315" y="6062"/>
              <a:ext cx="513" cy="402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59" name="椭圆 262158"/>
            <p:cNvSpPr/>
            <p:nvPr/>
          </p:nvSpPr>
          <p:spPr>
            <a:xfrm>
              <a:off x="3888" y="6313"/>
              <a:ext cx="513" cy="402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60" name="椭圆 262159"/>
            <p:cNvSpPr/>
            <p:nvPr/>
          </p:nvSpPr>
          <p:spPr>
            <a:xfrm>
              <a:off x="3680" y="6229"/>
              <a:ext cx="328" cy="423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2161" name="椭圆 262160"/>
            <p:cNvSpPr/>
            <p:nvPr/>
          </p:nvSpPr>
          <p:spPr>
            <a:xfrm>
              <a:off x="3805" y="8319"/>
              <a:ext cx="328" cy="423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62162" name="直接连接符 262161"/>
          <p:cNvSpPr/>
          <p:nvPr/>
        </p:nvSpPr>
        <p:spPr>
          <a:xfrm>
            <a:off x="3568700" y="2349500"/>
            <a:ext cx="1143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2163" name="直接连接符 262162"/>
          <p:cNvSpPr/>
          <p:nvPr/>
        </p:nvSpPr>
        <p:spPr>
          <a:xfrm>
            <a:off x="3187700" y="4368800"/>
            <a:ext cx="14478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2164" name="直接连接符 262163"/>
          <p:cNvSpPr/>
          <p:nvPr/>
        </p:nvSpPr>
        <p:spPr>
          <a:xfrm>
            <a:off x="2802255" y="5122545"/>
            <a:ext cx="2286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2165" name="直接连接符 262164"/>
          <p:cNvSpPr/>
          <p:nvPr/>
        </p:nvSpPr>
        <p:spPr>
          <a:xfrm>
            <a:off x="2578100" y="5626100"/>
            <a:ext cx="2286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2166" name="文本框 262165"/>
          <p:cNvSpPr txBox="1"/>
          <p:nvPr/>
        </p:nvSpPr>
        <p:spPr>
          <a:xfrm>
            <a:off x="4635500" y="1968500"/>
            <a:ext cx="1905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0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子房壁</a:t>
            </a:r>
            <a:endParaRPr lang="zh-CN" altLang="en-US" sz="32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2167" name="直接连接符 262166"/>
          <p:cNvSpPr/>
          <p:nvPr/>
        </p:nvSpPr>
        <p:spPr>
          <a:xfrm>
            <a:off x="6235700" y="2349500"/>
            <a:ext cx="8382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2168" name="文本框 262167"/>
          <p:cNvSpPr txBox="1"/>
          <p:nvPr/>
        </p:nvSpPr>
        <p:spPr>
          <a:xfrm>
            <a:off x="6997700" y="1968500"/>
            <a:ext cx="1219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果皮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2169" name="矩形 262168"/>
          <p:cNvSpPr/>
          <p:nvPr/>
        </p:nvSpPr>
        <p:spPr>
          <a:xfrm>
            <a:off x="4711700" y="3857625"/>
            <a:ext cx="12033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0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珠被</a:t>
            </a:r>
            <a:endParaRPr lang="zh-CN" altLang="en-US" sz="4000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62170" name="直接连接符 262169"/>
          <p:cNvSpPr/>
          <p:nvPr/>
        </p:nvSpPr>
        <p:spPr>
          <a:xfrm flipV="1">
            <a:off x="5915025" y="3557270"/>
            <a:ext cx="800100" cy="62103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2171" name="文本框 262170"/>
          <p:cNvSpPr txBox="1"/>
          <p:nvPr/>
        </p:nvSpPr>
        <p:spPr>
          <a:xfrm>
            <a:off x="6616700" y="3035300"/>
            <a:ext cx="1219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000" b="1" dirty="0">
                <a:solidFill>
                  <a:srgbClr val="0099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种皮</a:t>
            </a:r>
            <a:endParaRPr lang="zh-CN" altLang="en-US" sz="3200" b="1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2172" name="矩形 262171"/>
          <p:cNvSpPr/>
          <p:nvPr/>
        </p:nvSpPr>
        <p:spPr>
          <a:xfrm>
            <a:off x="6632575" y="4055745"/>
            <a:ext cx="1203325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zh-CN" altLang="en-US" sz="4000" b="1" dirty="0">
                <a:solidFill>
                  <a:srgbClr val="0099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胚乳</a:t>
            </a:r>
            <a:endParaRPr lang="zh-CN" altLang="en-US" sz="4000" b="1" dirty="0">
              <a:solidFill>
                <a:srgbClr val="0099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62173" name="矩形 262172"/>
          <p:cNvSpPr/>
          <p:nvPr/>
        </p:nvSpPr>
        <p:spPr>
          <a:xfrm>
            <a:off x="7065963" y="5245100"/>
            <a:ext cx="693737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zh-CN" altLang="en-US" sz="4000" b="1" dirty="0">
                <a:solidFill>
                  <a:srgbClr val="0099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胚</a:t>
            </a:r>
            <a:endParaRPr lang="zh-CN" altLang="en-US" sz="4000" b="1" dirty="0">
              <a:solidFill>
                <a:srgbClr val="0099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62174" name="右大括号 262173"/>
          <p:cNvSpPr/>
          <p:nvPr/>
        </p:nvSpPr>
        <p:spPr>
          <a:xfrm>
            <a:off x="7683500" y="3340100"/>
            <a:ext cx="304800" cy="2438400"/>
          </a:xfrm>
          <a:prstGeom prst="rightBrace">
            <a:avLst>
              <a:gd name="adj1" fmla="val 66666"/>
              <a:gd name="adj2" fmla="val 50000"/>
            </a:avLst>
          </a:prstGeom>
          <a:noFill/>
          <a:ln w="2540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2175" name="矩形 262174"/>
          <p:cNvSpPr/>
          <p:nvPr/>
        </p:nvSpPr>
        <p:spPr>
          <a:xfrm>
            <a:off x="4775200" y="4612640"/>
            <a:ext cx="222250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zh-CN" altLang="en-US" sz="40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受精极核</a:t>
            </a:r>
            <a:endParaRPr lang="zh-CN" altLang="en-US" sz="4000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6368415" y="4156075"/>
            <a:ext cx="305435" cy="501650"/>
            <a:chOff x="10029" y="6545"/>
            <a:chExt cx="481" cy="790"/>
          </a:xfrm>
        </p:grpSpPr>
        <p:sp>
          <p:nvSpPr>
            <p:cNvPr id="262177" name="直接连接符 262176"/>
            <p:cNvSpPr/>
            <p:nvPr/>
          </p:nvSpPr>
          <p:spPr>
            <a:xfrm rot="18120000">
              <a:off x="9634" y="6940"/>
              <a:ext cx="79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2178" name="直接连接符 262177"/>
            <p:cNvSpPr/>
            <p:nvPr/>
          </p:nvSpPr>
          <p:spPr>
            <a:xfrm rot="18120000">
              <a:off x="10363" y="6536"/>
              <a:ext cx="0" cy="294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262179" name="矩形 262178"/>
          <p:cNvSpPr/>
          <p:nvPr/>
        </p:nvSpPr>
        <p:spPr>
          <a:xfrm>
            <a:off x="4787900" y="5245100"/>
            <a:ext cx="1712913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zh-CN" altLang="en-US" sz="40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受精卵</a:t>
            </a:r>
            <a:endParaRPr lang="zh-CN" altLang="en-US" sz="4000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62180" name="直接连接符 262179"/>
          <p:cNvSpPr/>
          <p:nvPr/>
        </p:nvSpPr>
        <p:spPr>
          <a:xfrm>
            <a:off x="6388100" y="5626100"/>
            <a:ext cx="8382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2181" name="文本框 262180"/>
          <p:cNvSpPr txBox="1"/>
          <p:nvPr/>
        </p:nvSpPr>
        <p:spPr>
          <a:xfrm>
            <a:off x="7759700" y="4025900"/>
            <a:ext cx="793750" cy="12192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种子</a:t>
            </a:r>
            <a:endParaRPr lang="zh-CN" altLang="en-US" sz="40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62182" name="右大括号 262181"/>
          <p:cNvSpPr/>
          <p:nvPr/>
        </p:nvSpPr>
        <p:spPr>
          <a:xfrm>
            <a:off x="8293100" y="2349500"/>
            <a:ext cx="304800" cy="2514600"/>
          </a:xfrm>
          <a:prstGeom prst="rightBrace">
            <a:avLst>
              <a:gd name="adj1" fmla="val 68750"/>
              <a:gd name="adj2" fmla="val 50000"/>
            </a:avLst>
          </a:prstGeom>
          <a:noFill/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2183" name="矩形 262182"/>
          <p:cNvSpPr/>
          <p:nvPr/>
        </p:nvSpPr>
        <p:spPr>
          <a:xfrm>
            <a:off x="8445500" y="3035300"/>
            <a:ext cx="6096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4000" b="1" dirty="0">
                <a:solidFill>
                  <a:srgbClr val="B679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果实</a:t>
            </a:r>
            <a:endParaRPr lang="zh-CN" altLang="en-US" sz="4000" b="1" dirty="0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262184" name="文本框 262183"/>
          <p:cNvSpPr txBox="1"/>
          <p:nvPr/>
        </p:nvSpPr>
        <p:spPr>
          <a:xfrm>
            <a:off x="3187700" y="549275"/>
            <a:ext cx="6172200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4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en-US" altLang="zh-CN" sz="5400" b="1" i="1" dirty="0">
                <a:solidFill>
                  <a:srgbClr val="B679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           </a:t>
            </a:r>
            <a:endParaRPr lang="en-US" altLang="zh-CN" sz="5400" b="1" i="1" dirty="0">
              <a:solidFill>
                <a:srgbClr val="B679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>
              <a:lnSpc>
                <a:spcPct val="40000"/>
              </a:lnSpc>
              <a:spcBef>
                <a:spcPct val="50000"/>
              </a:spcBef>
              <a:buClr>
                <a:schemeClr val="bg1"/>
              </a:buClr>
            </a:pPr>
            <a:r>
              <a:rPr lang="zh-CN" altLang="en-US" sz="5400" b="1" i="1" dirty="0">
                <a:solidFill>
                  <a:srgbClr val="B679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果实和种子的形成</a:t>
            </a:r>
            <a:endParaRPr lang="zh-CN" altLang="en-US" sz="5400" b="1" i="1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59096" name="文本框 259095"/>
          <p:cNvSpPr txBox="1"/>
          <p:nvPr/>
        </p:nvSpPr>
        <p:spPr>
          <a:xfrm>
            <a:off x="8153400" y="640080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hlinkClick r:id="rId1" action="ppaction://hlinksldjump"/>
              </a:rPr>
              <a:t>返回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2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2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6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6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6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6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6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6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6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6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6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66" grpId="0"/>
      <p:bldP spid="262168" grpId="0"/>
      <p:bldP spid="262169" grpId="0"/>
      <p:bldP spid="262171" grpId="0"/>
      <p:bldP spid="262172" grpId="0"/>
      <p:bldP spid="262173" grpId="0"/>
      <p:bldP spid="262175" grpId="0"/>
      <p:bldP spid="262179" grpId="0"/>
      <p:bldP spid="262181" grpId="0"/>
      <p:bldP spid="262183" grpId="0"/>
      <p:bldP spid="2621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1927" name="矩形 251926"/>
          <p:cNvSpPr/>
          <p:nvPr/>
        </p:nvSpPr>
        <p:spPr>
          <a:xfrm>
            <a:off x="430213" y="376873"/>
            <a:ext cx="7727950" cy="706755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99FF99">
                  <a:gamma/>
                  <a:shade val="66667"/>
                  <a:invGamma/>
                </a:srgbClr>
              </a:gs>
            </a:gsLst>
            <a:lin ang="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练一练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P41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（例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9895" y="1496060"/>
            <a:ext cx="772858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20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用四倍体西瓜与二倍体西瓜杂交所得的子一代植株开花后，经过适当处理，则（　　）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A. 能产生正常配子，结出种子形成果实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B. 结出的果实为五倍体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C. 不能产生正常配子，但可形成无籽西瓜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D. 结出的果实为三倍体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67785" y="2461260"/>
            <a:ext cx="50292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b="1">
                <a:solidFill>
                  <a:srgbClr val="FF0000"/>
                </a:solidFill>
              </a:rPr>
              <a:t>D</a:t>
            </a:r>
            <a:endParaRPr lang="en-US" altLang="zh-CN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1927" name="矩形 251926"/>
          <p:cNvSpPr/>
          <p:nvPr/>
        </p:nvSpPr>
        <p:spPr>
          <a:xfrm>
            <a:off x="430213" y="376873"/>
            <a:ext cx="7727950" cy="706755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99FF99">
                  <a:gamma/>
                  <a:shade val="66667"/>
                  <a:invGamma/>
                </a:srgbClr>
              </a:gs>
            </a:gsLst>
            <a:lin ang="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练一练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P41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（变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0530" y="1421765"/>
            <a:ext cx="772668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如图是三倍体无子西瓜培育过程部分图解，在无子西瓜的培育过程中，接受花粉的植株是（　　）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A．甲和乙               B．乙和丙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C．丙和丁               D．甲和丁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" name="图片 3" descr="Image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85595" y="4194175"/>
            <a:ext cx="5415915" cy="126174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488305" y="1921510"/>
            <a:ext cx="45148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b="1">
                <a:solidFill>
                  <a:srgbClr val="FF0000"/>
                </a:solidFill>
              </a:rPr>
              <a:t>C</a:t>
            </a:r>
            <a:endParaRPr lang="en-US" altLang="zh-CN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1927" name="矩形 251926"/>
          <p:cNvSpPr/>
          <p:nvPr/>
        </p:nvSpPr>
        <p:spPr>
          <a:xfrm>
            <a:off x="430213" y="376873"/>
            <a:ext cx="7727950" cy="706755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99FF99">
                  <a:gamma/>
                  <a:shade val="66667"/>
                  <a:invGamma/>
                </a:srgbClr>
              </a:gs>
            </a:gsLst>
            <a:lin ang="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练一练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P42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冲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9090" y="1430655"/>
            <a:ext cx="772731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下图表示无子西瓜的培育过程,根据图解，结合你学过的生物学知识，判断下列叙述错误的是（  ）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588635" y="1922780"/>
            <a:ext cx="45148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b="1">
                <a:solidFill>
                  <a:srgbClr val="FF0000"/>
                </a:solidFill>
              </a:rPr>
              <a:t>C</a:t>
            </a:r>
            <a:endParaRPr lang="en-US" altLang="zh-CN" sz="4000" b="1">
              <a:solidFill>
                <a:srgbClr val="FF0000"/>
              </a:solidFill>
            </a:endParaRPr>
          </a:p>
        </p:txBody>
      </p:sp>
      <p:pic>
        <p:nvPicPr>
          <p:cNvPr id="3" name="图片 2" descr="image0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9785" y="2629535"/>
            <a:ext cx="6487160" cy="118237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44780" y="3930650"/>
            <a:ext cx="885444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A、秋水仙素处理二倍体西瓜幼苗的茎尖，主要是抑制有丝分裂前期纺锤体的形成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B、四倍体植株所结的西瓜果皮细胞内含有4个染色体组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C、无子西瓜既没有种皮，也没有胚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D、四倍体西瓜的根细胞中含有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个染色体组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21186" name="表格 221185"/>
          <p:cNvGraphicFramePr/>
          <p:nvPr/>
        </p:nvGraphicFramePr>
        <p:xfrm>
          <a:off x="381000" y="1243013"/>
          <a:ext cx="8305800" cy="4852987"/>
        </p:xfrm>
        <a:graphic>
          <a:graphicData uri="http://schemas.openxmlformats.org/drawingml/2006/table">
            <a:tbl>
              <a:tblPr/>
              <a:tblGrid>
                <a:gridCol w="1219200"/>
                <a:gridCol w="1752600"/>
                <a:gridCol w="2514600"/>
                <a:gridCol w="2819400"/>
              </a:tblGrid>
              <a:tr h="5381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杂交育种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多倍体育种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单倍体育种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4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方法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原理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0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优点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altLang="zh-CN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marL="0" lvl="0" indent="0" algn="ctr">
                        <a:buNone/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缺点</a:t>
                      </a:r>
                      <a:endParaRPr lang="zh-CN" altLang="en-US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1219" name="矩形 221218"/>
          <p:cNvSpPr/>
          <p:nvPr/>
        </p:nvSpPr>
        <p:spPr>
          <a:xfrm>
            <a:off x="1835150" y="1989138"/>
            <a:ext cx="12192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杂交再自交</a:t>
            </a:r>
            <a:endParaRPr lang="zh-CN" altLang="en-US" sz="24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1220" name="矩形 221219"/>
          <p:cNvSpPr/>
          <p:nvPr/>
        </p:nvSpPr>
        <p:spPr>
          <a:xfrm>
            <a:off x="3352800" y="1752600"/>
            <a:ext cx="2587625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bg1"/>
              </a:buClr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用秋水仙素处理萌发的种子或幼苗</a:t>
            </a:r>
            <a:endParaRPr lang="zh-CN" altLang="en-US" sz="24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1221" name="矩形 221220"/>
          <p:cNvSpPr/>
          <p:nvPr/>
        </p:nvSpPr>
        <p:spPr>
          <a:xfrm>
            <a:off x="5867400" y="1844675"/>
            <a:ext cx="2943225" cy="895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20000"/>
              </a:spcBef>
              <a:buClr>
                <a:schemeClr val="bg1"/>
              </a:buClr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花药</a:t>
            </a:r>
            <a:r>
              <a:rPr lang="en-US" altLang="zh-CN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粉</a:t>
            </a:r>
            <a:r>
              <a:rPr lang="en-US" altLang="zh-CN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离体培养后</a:t>
            </a:r>
            <a:endParaRPr lang="zh-CN" altLang="en-US" sz="24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20000"/>
              </a:spcBef>
              <a:buClr>
                <a:schemeClr val="bg1"/>
              </a:buClr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再用秋水仙素加倍</a:t>
            </a:r>
            <a:endParaRPr lang="zh-CN" altLang="en-US" sz="24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1222" name="矩形 221221"/>
          <p:cNvSpPr/>
          <p:nvPr/>
        </p:nvSpPr>
        <p:spPr>
          <a:xfrm>
            <a:off x="1676400" y="3048000"/>
            <a:ext cx="2362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基因重组</a:t>
            </a:r>
            <a:endParaRPr lang="zh-CN" altLang="en-US" sz="2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1223" name="矩形 221222"/>
          <p:cNvSpPr/>
          <p:nvPr/>
        </p:nvSpPr>
        <p:spPr>
          <a:xfrm>
            <a:off x="3429000" y="3048000"/>
            <a:ext cx="23018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bg1"/>
              </a:buClr>
            </a:pPr>
            <a:r>
              <a:rPr lang="zh-CN" altLang="en-US" sz="2400" b="1" dirty="0">
                <a:solidFill>
                  <a:schemeClr val="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染色体变异</a:t>
            </a:r>
            <a:endParaRPr lang="zh-CN" altLang="en-US" sz="20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1224" name="矩形 221223"/>
          <p:cNvSpPr/>
          <p:nvPr/>
        </p:nvSpPr>
        <p:spPr>
          <a:xfrm>
            <a:off x="6019800" y="3048000"/>
            <a:ext cx="2514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bg1"/>
              </a:buClr>
            </a:pPr>
            <a:r>
              <a:rPr lang="zh-CN" altLang="en-US" sz="2400" b="1" dirty="0">
                <a:solidFill>
                  <a:schemeClr val="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染色体变异</a:t>
            </a:r>
            <a:endParaRPr lang="zh-CN" altLang="en-US" sz="20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1225" name="矩形 221224"/>
          <p:cNvSpPr/>
          <p:nvPr/>
        </p:nvSpPr>
        <p:spPr>
          <a:xfrm>
            <a:off x="1676400" y="3886200"/>
            <a:ext cx="19208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方法简便</a:t>
            </a:r>
            <a:endParaRPr lang="zh-CN" altLang="en-US" sz="24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1226" name="矩形 221225"/>
          <p:cNvSpPr/>
          <p:nvPr/>
        </p:nvSpPr>
        <p:spPr>
          <a:xfrm>
            <a:off x="3429000" y="3733800"/>
            <a:ext cx="23622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bg1"/>
              </a:buClr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可培育出新种，器官大，产量高，营养丰富</a:t>
            </a:r>
            <a:endParaRPr lang="zh-CN" altLang="en-US" sz="24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1227" name="矩形 221226"/>
          <p:cNvSpPr/>
          <p:nvPr/>
        </p:nvSpPr>
        <p:spPr>
          <a:xfrm>
            <a:off x="5943600" y="3733800"/>
            <a:ext cx="26670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bg1"/>
              </a:buClr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后代都是纯合子，明显缩短育种年限</a:t>
            </a:r>
            <a:endParaRPr lang="zh-CN" altLang="en-US" sz="24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1228" name="矩形 221227"/>
          <p:cNvSpPr/>
          <p:nvPr/>
        </p:nvSpPr>
        <p:spPr>
          <a:xfrm>
            <a:off x="1600200" y="5105400"/>
            <a:ext cx="1752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要长年选择才可获得</a:t>
            </a:r>
            <a:endParaRPr lang="zh-CN" altLang="en-US" sz="24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1229" name="矩形 221228"/>
          <p:cNvSpPr/>
          <p:nvPr/>
        </p:nvSpPr>
        <p:spPr>
          <a:xfrm>
            <a:off x="3505200" y="5105400"/>
            <a:ext cx="2133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bg1"/>
              </a:buClr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结实率低，成熟迟（</a:t>
            </a:r>
            <a:r>
              <a:rPr lang="zh-CN" altLang="en-US" sz="2400" b="1" dirty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晚熟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24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1230" name="矩形 221229"/>
          <p:cNvSpPr/>
          <p:nvPr/>
        </p:nvSpPr>
        <p:spPr>
          <a:xfrm>
            <a:off x="6248400" y="5257800"/>
            <a:ext cx="2057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技术较复杂</a:t>
            </a:r>
            <a:endParaRPr lang="zh-CN" altLang="en-US" sz="24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1927" name="矩形 251926"/>
          <p:cNvSpPr/>
          <p:nvPr/>
        </p:nvSpPr>
        <p:spPr>
          <a:xfrm>
            <a:off x="380683" y="313373"/>
            <a:ext cx="7727950" cy="706755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99FF99">
                  <a:gamma/>
                  <a:shade val="66667"/>
                  <a:invGamma/>
                </a:srgbClr>
              </a:gs>
            </a:gsLst>
            <a:lin ang="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育种方法小结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2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2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2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2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2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2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2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22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22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22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22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22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19" grpId="0"/>
      <p:bldP spid="221220" grpId="0"/>
      <p:bldP spid="221221" grpId="0"/>
      <p:bldP spid="221222" grpId="0"/>
      <p:bldP spid="221223" grpId="0"/>
      <p:bldP spid="221224" grpId="0"/>
      <p:bldP spid="221225" grpId="0"/>
      <p:bldP spid="221226" grpId="0"/>
      <p:bldP spid="221227" grpId="0"/>
      <p:bldP spid="221228" grpId="0"/>
      <p:bldP spid="221229" grpId="0"/>
      <p:bldP spid="2212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1927" name="矩形 251926"/>
          <p:cNvSpPr/>
          <p:nvPr/>
        </p:nvSpPr>
        <p:spPr>
          <a:xfrm>
            <a:off x="531178" y="427673"/>
            <a:ext cx="7727950" cy="706755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99FF99">
                  <a:gamma/>
                  <a:shade val="66667"/>
                  <a:invGamma/>
                </a:srgbClr>
              </a:gs>
            </a:gsLst>
            <a:lin ang="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温故知新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3554" name="矩形 21506"/>
          <p:cNvSpPr/>
          <p:nvPr/>
        </p:nvSpPr>
        <p:spPr>
          <a:xfrm>
            <a:off x="3209290" y="1817370"/>
            <a:ext cx="532574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 dirty="0">
                <a:solidFill>
                  <a:srgbClr val="000099"/>
                </a:solidFill>
                <a:latin typeface="Verdana" panose="020B0604030504040204" pitchFamily="2" charset="0"/>
                <a:ea typeface="宋体" panose="02010600030101010101" pitchFamily="2" charset="-122"/>
              </a:rPr>
              <a:t>如果某个体由本物种的</a:t>
            </a:r>
            <a:r>
              <a:rPr lang="zh-CN" altLang="en-US" sz="2800" b="1" dirty="0">
                <a:solidFill>
                  <a:srgbClr val="FF3300"/>
                </a:solidFill>
                <a:latin typeface="Verdana" panose="020B0604030504040204" pitchFamily="2" charset="0"/>
                <a:ea typeface="宋体" panose="02010600030101010101" pitchFamily="2" charset="-122"/>
              </a:rPr>
              <a:t>配子直接发育</a:t>
            </a:r>
            <a:r>
              <a:rPr lang="zh-CN" altLang="en-US" sz="2800" b="1" dirty="0">
                <a:solidFill>
                  <a:srgbClr val="000099"/>
                </a:solidFill>
                <a:latin typeface="Verdana" panose="020B0604030504040204" pitchFamily="2" charset="0"/>
                <a:ea typeface="宋体" panose="02010600030101010101" pitchFamily="2" charset="-122"/>
              </a:rPr>
              <a:t>而成，</a:t>
            </a:r>
            <a:r>
              <a:rPr lang="zh-CN" altLang="en-US" sz="2800" b="1" dirty="0">
                <a:solidFill>
                  <a:srgbClr val="000099"/>
                </a:solidFill>
                <a:latin typeface="Verdana" panose="020B0604030504040204" pitchFamily="2" charset="0"/>
                <a:ea typeface="宋体" panose="02010600030101010101" pitchFamily="2" charset="-122"/>
                <a:sym typeface="+mn-ea"/>
              </a:rPr>
              <a:t>体细胞中含有</a:t>
            </a:r>
            <a:r>
              <a:rPr lang="en-US" altLang="zh-CN" sz="2800" b="1" dirty="0">
                <a:solidFill>
                  <a:srgbClr val="000099"/>
                </a:solidFill>
                <a:latin typeface="Verdana" panose="020B0604030504040204" pitchFamily="2" charset="0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800" b="1" dirty="0">
                <a:solidFill>
                  <a:srgbClr val="000099"/>
                </a:solidFill>
                <a:latin typeface="Verdana" panose="020B0604030504040204" pitchFamily="2" charset="0"/>
                <a:ea typeface="宋体" panose="02010600030101010101" pitchFamily="2" charset="-122"/>
                <a:sym typeface="+mn-ea"/>
              </a:rPr>
              <a:t>个或多个染色</a:t>
            </a:r>
            <a:r>
              <a:rPr lang="zh-CN" altLang="en-US" sz="2800" b="1" dirty="0">
                <a:solidFill>
                  <a:srgbClr val="000099"/>
                </a:solidFill>
                <a:latin typeface="Verdana" panose="020B06040305040402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体组</a:t>
            </a:r>
            <a:endParaRPr lang="zh-CN" altLang="en-US" sz="2800" b="1" dirty="0">
              <a:solidFill>
                <a:srgbClr val="000099"/>
              </a:solidFill>
              <a:latin typeface="Verdana" panose="020B0604030504040204" pitchFamily="2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09290" y="4512945"/>
            <a:ext cx="532638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99"/>
                </a:solidFill>
                <a:latin typeface="Verdana" panose="020B06040305040402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由</a:t>
            </a:r>
            <a:r>
              <a:rPr lang="zh-CN" altLang="en-US" sz="2800" b="1" dirty="0">
                <a:solidFill>
                  <a:srgbClr val="FF3300"/>
                </a:solidFill>
                <a:latin typeface="Verdana" panose="020B06040305040402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受精卵发育</a:t>
            </a:r>
            <a:r>
              <a:rPr lang="zh-CN" altLang="en-US" sz="2800" b="1" dirty="0">
                <a:solidFill>
                  <a:srgbClr val="000099"/>
                </a:solidFill>
                <a:latin typeface="Verdana" panose="020B06040305040402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而成的个体，</a:t>
            </a:r>
            <a:r>
              <a:rPr lang="zh-CN" altLang="en-US" sz="2800" b="1" dirty="0">
                <a:solidFill>
                  <a:srgbClr val="000099"/>
                </a:solidFill>
                <a:latin typeface="Verdana" panose="020B0604030504040204" pitchFamily="2" charset="0"/>
                <a:ea typeface="宋体" panose="02010600030101010101" pitchFamily="2" charset="-122"/>
                <a:sym typeface="+mn-ea"/>
              </a:rPr>
              <a:t>体细胞中含有3个及以上染色</a:t>
            </a:r>
            <a:r>
              <a:rPr lang="zh-CN" altLang="en-US" sz="2800" b="1" dirty="0">
                <a:solidFill>
                  <a:srgbClr val="000099"/>
                </a:solidFill>
                <a:latin typeface="Verdana" panose="020B06040305040402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体组</a:t>
            </a:r>
            <a:endParaRPr lang="zh-CN" altLang="en-US" sz="2800" b="1" dirty="0">
              <a:solidFill>
                <a:srgbClr val="000099"/>
              </a:solidFill>
              <a:latin typeface="Verdana" panose="020B0604030504040204" pitchFamily="2" charset="0"/>
              <a:ea typeface="宋体" panose="02010600030101010101" pitchFamily="2" charset="-122"/>
            </a:endParaRPr>
          </a:p>
        </p:txBody>
      </p:sp>
      <p:sp>
        <p:nvSpPr>
          <p:cNvPr id="22532" name="文本框 20484"/>
          <p:cNvSpPr txBox="1"/>
          <p:nvPr/>
        </p:nvSpPr>
        <p:spPr>
          <a:xfrm>
            <a:off x="531495" y="4878070"/>
            <a:ext cx="2005013" cy="430530"/>
          </a:xfrm>
          <a:prstGeom prst="rect">
            <a:avLst/>
          </a:prstGeom>
          <a:noFill/>
          <a:ln w="63500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0" tIns="0" rIns="0" bIns="0" anchor="t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多倍体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553" name="文本框 21505"/>
          <p:cNvSpPr txBox="1"/>
          <p:nvPr/>
        </p:nvSpPr>
        <p:spPr>
          <a:xfrm>
            <a:off x="479425" y="2104708"/>
            <a:ext cx="2057400" cy="602615"/>
          </a:xfrm>
          <a:prstGeom prst="rect">
            <a:avLst/>
          </a:prstGeom>
          <a:noFill/>
          <a:ln w="63500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108000" tIns="108000" rIns="108000" bIns="108000" anchor="t" anchorCtr="1">
            <a:spAutoFit/>
          </a:bodyPr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单倍体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788670" y="194945"/>
            <a:ext cx="754189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下图是植物育种的几种常见方法，请据图回答问题：</a:t>
            </a:r>
            <a:endParaRPr lang="zh-CN" altLang="en-US" sz="20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2" name="图片 1"/>
          <p:cNvPicPr/>
          <p:nvPr/>
        </p:nvPicPr>
        <p:blipFill>
          <a:blip r:embed="rId1"/>
          <a:stretch>
            <a:fillRect/>
          </a:stretch>
        </p:blipFill>
        <p:spPr>
          <a:xfrm>
            <a:off x="2032000" y="925195"/>
            <a:ext cx="5472430" cy="22339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1" name="文本框 100"/>
          <p:cNvSpPr txBox="1"/>
          <p:nvPr/>
        </p:nvSpPr>
        <p:spPr>
          <a:xfrm>
            <a:off x="481330" y="3159125"/>
            <a:ext cx="8155940" cy="3476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49860"/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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）图中过程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Ⅰ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</a:t>
            </a:r>
            <a:r>
              <a:rPr lang="zh-CN" altLang="en-US" sz="20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，过程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Ⅱ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是</a:t>
            </a:r>
            <a:r>
              <a:rPr lang="zh-CN" altLang="en-US" sz="20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，经过程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Ⅰ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Ⅱ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育成品种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⑤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的方法是</a:t>
            </a:r>
            <a:r>
              <a:rPr lang="zh-CN" altLang="en-US" sz="20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（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）在过程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Ⅲ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中常采用的方法是</a:t>
            </a:r>
            <a:r>
              <a:rPr lang="zh-CN" altLang="en-US" sz="20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，图中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称</a:t>
            </a:r>
            <a:r>
              <a:rPr lang="zh-CN" altLang="en-US" sz="20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 （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）经过程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Ⅰ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Ⅲ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Ⅴ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育成品种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⑤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的育种方法的优点是</a:t>
            </a:r>
            <a:r>
              <a:rPr lang="zh-CN" altLang="en-US" sz="20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                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（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）在过程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Ⅰ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～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Ⅴ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中，需要使用</a:t>
            </a:r>
            <a:r>
              <a:rPr lang="zh-CN" altLang="en-US" sz="20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试剂诱导染色体数目加倍的是</a:t>
            </a:r>
            <a:r>
              <a:rPr lang="zh-CN" altLang="en-US" sz="20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（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）经过程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Ⅰ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Ⅳ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育成品种</a:t>
            </a:r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⑥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的育种方法称</a:t>
            </a:r>
            <a:r>
              <a:rPr lang="zh-CN" altLang="en-US" sz="20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 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，其原理是</a:t>
            </a:r>
            <a:r>
              <a:rPr lang="zh-CN" altLang="en-US" sz="2000" b="0" u="sng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 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1907" name="矩形 251906"/>
          <p:cNvSpPr/>
          <p:nvPr/>
        </p:nvSpPr>
        <p:spPr>
          <a:xfrm>
            <a:off x="762000" y="3260725"/>
            <a:ext cx="3200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har char="•"/>
            </a:pP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实例：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1908" name="矩形 251907"/>
          <p:cNvSpPr/>
          <p:nvPr/>
        </p:nvSpPr>
        <p:spPr>
          <a:xfrm>
            <a:off x="914400" y="2263775"/>
            <a:ext cx="1600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花粉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药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251909" name="组合 251908"/>
          <p:cNvGrpSpPr/>
          <p:nvPr/>
        </p:nvGrpSpPr>
        <p:grpSpPr>
          <a:xfrm>
            <a:off x="5537200" y="2163763"/>
            <a:ext cx="1473200" cy="822325"/>
            <a:chOff x="3008" y="1152"/>
            <a:chExt cx="928" cy="518"/>
          </a:xfrm>
        </p:grpSpPr>
        <p:sp>
          <p:nvSpPr>
            <p:cNvPr id="251910" name="矩形 251909"/>
            <p:cNvSpPr/>
            <p:nvPr/>
          </p:nvSpPr>
          <p:spPr>
            <a:xfrm>
              <a:off x="3072" y="1152"/>
              <a:ext cx="864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zh-CN" altLang="en-US" sz="2400" b="1" dirty="0">
                  <a:latin typeface="Times New Roman" panose="02020603050405020304" pitchFamily="18" charset="0"/>
                  <a:ea typeface="楷体_GB2312" pitchFamily="49" charset="-122"/>
                </a:rPr>
                <a:t>秋水</a:t>
              </a:r>
              <a:br>
                <a:rPr lang="zh-CN" altLang="en-US" sz="2400" b="1" dirty="0">
                  <a:latin typeface="Times New Roman" panose="02020603050405020304" pitchFamily="18" charset="0"/>
                  <a:ea typeface="楷体_GB2312" pitchFamily="49" charset="-122"/>
                </a:rPr>
              </a:br>
              <a:r>
                <a:rPr lang="zh-CN" altLang="en-US" sz="2400" b="1" dirty="0">
                  <a:latin typeface="Times New Roman" panose="02020603050405020304" pitchFamily="18" charset="0"/>
                  <a:ea typeface="楷体_GB2312" pitchFamily="49" charset="-122"/>
                </a:rPr>
                <a:t>仙素</a:t>
              </a:r>
              <a:endParaRPr lang="zh-CN" altLang="en-US" sz="2400" b="1" dirty="0"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  <p:sp>
          <p:nvSpPr>
            <p:cNvPr id="251911" name="直接连接符 251910"/>
            <p:cNvSpPr/>
            <p:nvPr/>
          </p:nvSpPr>
          <p:spPr>
            <a:xfrm>
              <a:off x="3008" y="1423"/>
              <a:ext cx="652" cy="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251912" name="矩形 251911"/>
          <p:cNvSpPr/>
          <p:nvPr/>
        </p:nvSpPr>
        <p:spPr>
          <a:xfrm>
            <a:off x="6629400" y="2316163"/>
            <a:ext cx="2819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正常纯合子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51913" name="矩形 251912"/>
          <p:cNvSpPr/>
          <p:nvPr/>
        </p:nvSpPr>
        <p:spPr>
          <a:xfrm>
            <a:off x="3505200" y="2254250"/>
            <a:ext cx="3124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单倍体幼苗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51914" name="组合 251913"/>
          <p:cNvGrpSpPr/>
          <p:nvPr/>
        </p:nvGrpSpPr>
        <p:grpSpPr>
          <a:xfrm>
            <a:off x="2463800" y="2144713"/>
            <a:ext cx="1774825" cy="822325"/>
            <a:chOff x="1120" y="1140"/>
            <a:chExt cx="1118" cy="518"/>
          </a:xfrm>
        </p:grpSpPr>
        <p:sp>
          <p:nvSpPr>
            <p:cNvPr id="251915" name="矩形 251914"/>
            <p:cNvSpPr/>
            <p:nvPr/>
          </p:nvSpPr>
          <p:spPr>
            <a:xfrm>
              <a:off x="1182" y="1140"/>
              <a:ext cx="1056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  <a:buClr>
                  <a:schemeClr val="bg1"/>
                </a:buClr>
              </a:pPr>
              <a:r>
                <a:rPr lang="zh-CN" altLang="en-US" sz="2400" b="1" dirty="0">
                  <a:latin typeface="Times New Roman" panose="02020603050405020304" pitchFamily="18" charset="0"/>
                  <a:ea typeface="楷体_GB2312" pitchFamily="49" charset="-122"/>
                </a:rPr>
                <a:t>离体</a:t>
              </a:r>
              <a:br>
                <a:rPr lang="zh-CN" altLang="en-US" sz="2400" b="1" dirty="0">
                  <a:latin typeface="Times New Roman" panose="02020603050405020304" pitchFamily="18" charset="0"/>
                  <a:ea typeface="楷体_GB2312" pitchFamily="49" charset="-122"/>
                </a:rPr>
              </a:br>
              <a:r>
                <a:rPr lang="zh-CN" altLang="en-US" sz="2400" b="1" dirty="0">
                  <a:latin typeface="Times New Roman" panose="02020603050405020304" pitchFamily="18" charset="0"/>
                  <a:ea typeface="楷体_GB2312" pitchFamily="49" charset="-122"/>
                </a:rPr>
                <a:t>培养</a:t>
              </a:r>
              <a:endParaRPr lang="zh-CN" altLang="en-US" sz="2400" b="1" dirty="0"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  <p:sp>
          <p:nvSpPr>
            <p:cNvPr id="251916" name="直接连接符 251915"/>
            <p:cNvSpPr/>
            <p:nvPr/>
          </p:nvSpPr>
          <p:spPr>
            <a:xfrm flipV="1">
              <a:off x="1120" y="1392"/>
              <a:ext cx="608" cy="15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251921" name="矩形 251920"/>
          <p:cNvSpPr/>
          <p:nvPr/>
        </p:nvSpPr>
        <p:spPr>
          <a:xfrm>
            <a:off x="684530" y="1557655"/>
            <a:ext cx="139509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  <a:buChar char="•"/>
            </a:pP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方法：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1922" name="矩形 251921"/>
          <p:cNvSpPr/>
          <p:nvPr/>
        </p:nvSpPr>
        <p:spPr>
          <a:xfrm>
            <a:off x="2051050" y="1557338"/>
            <a:ext cx="63373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  <a:hlinkClick r:id="rId1" action="ppaction://hlinksldjump"/>
              </a:rPr>
              <a:t>花药离体培养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</a:rPr>
              <a:t>再用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  <a:hlinkClick r:id="rId2" action="ppaction://hlinksldjump"/>
              </a:rPr>
              <a:t>秋水仙素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</a:rPr>
              <a:t>处理</a:t>
            </a:r>
            <a:endParaRPr lang="zh-CN" altLang="en-US" sz="32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1923" name="文本框 251922"/>
          <p:cNvSpPr txBox="1"/>
          <p:nvPr/>
        </p:nvSpPr>
        <p:spPr>
          <a:xfrm>
            <a:off x="764858" y="4306888"/>
            <a:ext cx="35052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har char="•"/>
            </a:pP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原理：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1924" name="矩形 251923"/>
          <p:cNvSpPr/>
          <p:nvPr/>
        </p:nvSpPr>
        <p:spPr>
          <a:xfrm>
            <a:off x="2133283" y="4378325"/>
            <a:ext cx="3581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染色体变异</a:t>
            </a:r>
            <a:endParaRPr lang="zh-CN" altLang="en-US" sz="3200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1925" name="矩形 251924"/>
          <p:cNvSpPr/>
          <p:nvPr/>
        </p:nvSpPr>
        <p:spPr>
          <a:xfrm>
            <a:off x="2133600" y="3260725"/>
            <a:ext cx="5029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  <a:hlinkClick r:id="rId3" action="ppaction://hlinksldjump"/>
              </a:rPr>
              <a:t>矮杆抗病水稻的培育</a:t>
            </a:r>
            <a:endParaRPr lang="zh-CN" altLang="en-US" sz="32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1927" name="矩形 251926"/>
          <p:cNvSpPr/>
          <p:nvPr/>
        </p:nvSpPr>
        <p:spPr>
          <a:xfrm>
            <a:off x="430213" y="376873"/>
            <a:ext cx="7727950" cy="706755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99FF99">
                  <a:gamma/>
                  <a:shade val="66667"/>
                  <a:invGamma/>
                </a:srgbClr>
              </a:gs>
            </a:gsLst>
            <a:lin ang="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单倍体育种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1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1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/>
      <p:bldP spid="251908" grpId="0"/>
      <p:bldP spid="251912" grpId="0"/>
      <p:bldP spid="251913" grpId="0"/>
      <p:bldP spid="251921" grpId="0"/>
      <p:bldP spid="251922" grpId="0"/>
      <p:bldP spid="251923" grpId="0"/>
      <p:bldP spid="251924" grpId="0"/>
      <p:bldP spid="2519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pic>
        <p:nvPicPr>
          <p:cNvPr id="260098" name="图片 260097" descr="纯合二倍体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3999"/>
          </a:blip>
          <a:srcRect b="16461"/>
          <a:stretch>
            <a:fillRect/>
          </a:stretch>
        </p:blipFill>
        <p:spPr>
          <a:xfrm>
            <a:off x="5943600" y="1936750"/>
            <a:ext cx="2806700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0099" name="图片 260098" descr="单倍体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3999"/>
          </a:blip>
          <a:stretch>
            <a:fillRect/>
          </a:stretch>
        </p:blipFill>
        <p:spPr>
          <a:xfrm>
            <a:off x="2743200" y="260350"/>
            <a:ext cx="3048000" cy="1212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60100" name="组合 260099"/>
          <p:cNvGrpSpPr/>
          <p:nvPr/>
        </p:nvGrpSpPr>
        <p:grpSpPr>
          <a:xfrm>
            <a:off x="304800" y="2698750"/>
            <a:ext cx="4114800" cy="1600200"/>
            <a:chOff x="192" y="1776"/>
            <a:chExt cx="2592" cy="1008"/>
          </a:xfrm>
        </p:grpSpPr>
        <p:pic>
          <p:nvPicPr>
            <p:cNvPr id="260101" name="图片 260100" descr="花药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2" y="1792"/>
              <a:ext cx="1376" cy="9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60102" name="图片 26010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AFBFB"/>
                </a:clrFrom>
                <a:clrTo>
                  <a:srgbClr val="FAFB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344" y="1968"/>
              <a:ext cx="144" cy="14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60103" name="图片 26010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88" y="2064"/>
              <a:ext cx="114" cy="12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60104" name="图片 26010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88" y="1920"/>
              <a:ext cx="138" cy="12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60105" name="图片 260104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32" y="2016"/>
              <a:ext cx="126" cy="12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60106" name="图片 260105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AFBFB"/>
                </a:clrFrom>
                <a:clrTo>
                  <a:srgbClr val="FAFB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728" y="2112"/>
              <a:ext cx="210" cy="18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60107" name="文本框 260106"/>
            <p:cNvSpPr txBox="1"/>
            <p:nvPr/>
          </p:nvSpPr>
          <p:spPr>
            <a:xfrm>
              <a:off x="1776" y="1776"/>
              <a:ext cx="100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  <a:t>花粉</a:t>
              </a:r>
              <a:endParaRPr lang="zh-CN" altLang="en-US" sz="28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</p:grpSp>
      <p:sp>
        <p:nvSpPr>
          <p:cNvPr id="260108" name="文本框 260107"/>
          <p:cNvSpPr txBox="1"/>
          <p:nvPr/>
        </p:nvSpPr>
        <p:spPr>
          <a:xfrm>
            <a:off x="3733800" y="1403350"/>
            <a:ext cx="2057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单倍体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0109" name="文本框 260108"/>
          <p:cNvSpPr txBox="1"/>
          <p:nvPr/>
        </p:nvSpPr>
        <p:spPr>
          <a:xfrm>
            <a:off x="6553200" y="3689350"/>
            <a:ext cx="2667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纯合二倍体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60110" name="组合 260109"/>
          <p:cNvGrpSpPr/>
          <p:nvPr/>
        </p:nvGrpSpPr>
        <p:grpSpPr>
          <a:xfrm>
            <a:off x="3124200" y="4313238"/>
            <a:ext cx="2895600" cy="2195512"/>
            <a:chOff x="1968" y="2793"/>
            <a:chExt cx="1824" cy="1383"/>
          </a:xfrm>
        </p:grpSpPr>
        <p:pic>
          <p:nvPicPr>
            <p:cNvPr id="260111" name="图片 260110" descr="优良品种"/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23999"/>
            </a:blip>
            <a:stretch>
              <a:fillRect/>
            </a:stretch>
          </p:blipFill>
          <p:spPr>
            <a:xfrm>
              <a:off x="1968" y="2793"/>
              <a:ext cx="1584" cy="107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60112" name="文本框 260111"/>
            <p:cNvSpPr txBox="1"/>
            <p:nvPr/>
          </p:nvSpPr>
          <p:spPr>
            <a:xfrm>
              <a:off x="2208" y="3849"/>
              <a:ext cx="158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优良品种</a:t>
              </a:r>
              <a:endPara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60113" name="文本框 260112"/>
          <p:cNvSpPr txBox="1"/>
          <p:nvPr/>
        </p:nvSpPr>
        <p:spPr>
          <a:xfrm>
            <a:off x="8153400" y="6415088"/>
            <a:ext cx="11430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hlinkClick r:id="rId10" action="ppaction://hlinksldjump"/>
              </a:rPr>
              <a:t>返回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grpSp>
        <p:nvGrpSpPr>
          <p:cNvPr id="260114" name="组合 260113"/>
          <p:cNvGrpSpPr/>
          <p:nvPr/>
        </p:nvGrpSpPr>
        <p:grpSpPr>
          <a:xfrm>
            <a:off x="900113" y="1196975"/>
            <a:ext cx="2057400" cy="1447800"/>
            <a:chOff x="576" y="816"/>
            <a:chExt cx="1296" cy="912"/>
          </a:xfrm>
        </p:grpSpPr>
        <p:sp>
          <p:nvSpPr>
            <p:cNvPr id="260115" name="文本框 260114"/>
            <p:cNvSpPr txBox="1"/>
            <p:nvPr/>
          </p:nvSpPr>
          <p:spPr>
            <a:xfrm>
              <a:off x="576" y="816"/>
              <a:ext cx="1296" cy="59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  <a:t>离体</a:t>
              </a:r>
              <a:b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</a:br>
              <a: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  <a:t>培养</a:t>
              </a:r>
              <a:endParaRPr lang="zh-CN" altLang="en-US" sz="2800" b="1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60116" name="任意多边形 260115"/>
            <p:cNvSpPr/>
            <p:nvPr/>
          </p:nvSpPr>
          <p:spPr>
            <a:xfrm>
              <a:off x="960" y="816"/>
              <a:ext cx="768" cy="912"/>
            </a:xfrm>
            <a:custGeom>
              <a:avLst/>
              <a:gdLst/>
              <a:ahLst/>
              <a:cxnLst/>
              <a:pathLst>
                <a:path w="768" h="912">
                  <a:moveTo>
                    <a:pt x="0" y="912"/>
                  </a:moveTo>
                  <a:cubicBezTo>
                    <a:pt x="56" y="700"/>
                    <a:pt x="112" y="488"/>
                    <a:pt x="240" y="336"/>
                  </a:cubicBezTo>
                  <a:cubicBezTo>
                    <a:pt x="368" y="184"/>
                    <a:pt x="568" y="92"/>
                    <a:pt x="768" y="0"/>
                  </a:cubicBezTo>
                </a:path>
              </a:pathLst>
            </a:custGeom>
            <a:noFill/>
            <a:ln w="19050" cap="flat" cmpd="sng">
              <a:solidFill>
                <a:schemeClr val="hlink">
                  <a:alpha val="100000"/>
                </a:schemeClr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60117" name="组合 260116"/>
          <p:cNvGrpSpPr/>
          <p:nvPr/>
        </p:nvGrpSpPr>
        <p:grpSpPr>
          <a:xfrm>
            <a:off x="5715000" y="412750"/>
            <a:ext cx="3124200" cy="1447800"/>
            <a:chOff x="3600" y="336"/>
            <a:chExt cx="1968" cy="912"/>
          </a:xfrm>
        </p:grpSpPr>
        <p:sp>
          <p:nvSpPr>
            <p:cNvPr id="260118" name="文本框 260117"/>
            <p:cNvSpPr txBox="1"/>
            <p:nvPr/>
          </p:nvSpPr>
          <p:spPr>
            <a:xfrm>
              <a:off x="3840" y="336"/>
              <a:ext cx="1728" cy="59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  <a:t>人工诱导</a:t>
              </a:r>
              <a:b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</a:br>
              <a: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  <a:t>染色体加倍</a:t>
              </a:r>
              <a:endParaRPr lang="zh-CN" altLang="en-US" sz="28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60119" name="任意多边形 260118"/>
            <p:cNvSpPr/>
            <p:nvPr/>
          </p:nvSpPr>
          <p:spPr>
            <a:xfrm>
              <a:off x="3600" y="624"/>
              <a:ext cx="816" cy="624"/>
            </a:xfrm>
            <a:custGeom>
              <a:avLst/>
              <a:gdLst/>
              <a:ahLst/>
              <a:cxnLst/>
              <a:pathLst>
                <a:path w="816" h="720">
                  <a:moveTo>
                    <a:pt x="0" y="0"/>
                  </a:moveTo>
                  <a:cubicBezTo>
                    <a:pt x="196" y="84"/>
                    <a:pt x="392" y="168"/>
                    <a:pt x="528" y="288"/>
                  </a:cubicBezTo>
                  <a:cubicBezTo>
                    <a:pt x="664" y="408"/>
                    <a:pt x="740" y="564"/>
                    <a:pt x="816" y="720"/>
                  </a:cubicBezTo>
                </a:path>
              </a:pathLst>
            </a:custGeom>
            <a:noFill/>
            <a:ln w="19050" cap="flat" cmpd="sng">
              <a:solidFill>
                <a:schemeClr val="hlink">
                  <a:alpha val="100000"/>
                </a:schemeClr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60120" name="组合 260119"/>
          <p:cNvGrpSpPr/>
          <p:nvPr/>
        </p:nvGrpSpPr>
        <p:grpSpPr>
          <a:xfrm>
            <a:off x="5486400" y="4451350"/>
            <a:ext cx="2819400" cy="1066800"/>
            <a:chOff x="3456" y="2880"/>
            <a:chExt cx="1776" cy="672"/>
          </a:xfrm>
        </p:grpSpPr>
        <p:sp>
          <p:nvSpPr>
            <p:cNvPr id="260121" name="文本框 260120"/>
            <p:cNvSpPr txBox="1"/>
            <p:nvPr/>
          </p:nvSpPr>
          <p:spPr>
            <a:xfrm>
              <a:off x="4032" y="3216"/>
              <a:ext cx="120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  <a:ea typeface="楷体_GB2312" pitchFamily="49" charset="-122"/>
                </a:rPr>
                <a:t>选择</a:t>
              </a:r>
              <a:endParaRPr lang="zh-CN" altLang="en-US" sz="2800" b="1" dirty="0">
                <a:latin typeface="Arial" panose="020B0604020202020204" pitchFamily="34" charset="0"/>
                <a:ea typeface="楷体_GB2312" pitchFamily="49" charset="-122"/>
              </a:endParaRPr>
            </a:p>
          </p:txBody>
        </p:sp>
        <p:sp>
          <p:nvSpPr>
            <p:cNvPr id="260122" name="任意多边形 260121"/>
            <p:cNvSpPr/>
            <p:nvPr/>
          </p:nvSpPr>
          <p:spPr>
            <a:xfrm>
              <a:off x="3456" y="2880"/>
              <a:ext cx="912" cy="672"/>
            </a:xfrm>
            <a:custGeom>
              <a:avLst/>
              <a:gdLst/>
              <a:ahLst/>
              <a:cxnLst/>
              <a:pathLst>
                <a:path w="816" h="624">
                  <a:moveTo>
                    <a:pt x="816" y="0"/>
                  </a:moveTo>
                  <a:cubicBezTo>
                    <a:pt x="740" y="164"/>
                    <a:pt x="664" y="328"/>
                    <a:pt x="528" y="432"/>
                  </a:cubicBezTo>
                  <a:cubicBezTo>
                    <a:pt x="392" y="536"/>
                    <a:pt x="196" y="580"/>
                    <a:pt x="0" y="624"/>
                  </a:cubicBezTo>
                </a:path>
              </a:pathLst>
            </a:custGeom>
            <a:noFill/>
            <a:ln w="19050" cap="flat" cmpd="sng">
              <a:solidFill>
                <a:schemeClr val="hlink">
                  <a:alpha val="100000"/>
                </a:schemeClr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60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60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6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60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6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60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8" grpId="0"/>
      <p:bldP spid="2601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18433" name="矩形 8206"/>
          <p:cNvSpPr/>
          <p:nvPr/>
        </p:nvSpPr>
        <p:spPr>
          <a:xfrm>
            <a:off x="381000" y="152400"/>
            <a:ext cx="3162300" cy="776605"/>
          </a:xfrm>
          <a:prstGeom prst="rect">
            <a:avLst/>
          </a:prstGeom>
          <a:gradFill>
            <a:gsLst>
              <a:gs pos="0">
                <a:srgbClr val="99FF99"/>
              </a:gs>
              <a:gs pos="100000">
                <a:srgbClr val="66AA66"/>
              </a:gs>
            </a:gsLst>
            <a:lin ang="0" scaled="0"/>
          </a:gradFill>
          <a:ln w="9525">
            <a:noFill/>
          </a:ln>
        </p:spPr>
        <p:txBody>
          <a:bodyPr anchor="ctr"/>
          <a:p>
            <a:pPr indent="0" eaLnBrk="0" hangingPunct="0">
              <a:buClr>
                <a:srgbClr val="FF99FF"/>
              </a:buClr>
              <a:buNone/>
            </a:pPr>
            <a:r>
              <a:rPr lang="zh-CN" altLang="en-US" sz="3600" b="1">
                <a:latin typeface="Verdana" panose="020B0604030504040204" pitchFamily="2" charset="0"/>
                <a:ea typeface="黑体" panose="02010609060101010101" pitchFamily="49" charset="-122"/>
              </a:rPr>
              <a:t>多倍体的形成</a:t>
            </a:r>
            <a:endParaRPr lang="zh-CN" altLang="en-US" sz="3600" b="1">
              <a:latin typeface="Verdana" panose="020B0604030504040204" pitchFamily="2" charset="0"/>
              <a:ea typeface="黑体" panose="02010609060101010101" pitchFamily="49" charset="-122"/>
            </a:endParaRPr>
          </a:p>
        </p:txBody>
      </p:sp>
      <p:sp>
        <p:nvSpPr>
          <p:cNvPr id="18434" name="矩形 8210"/>
          <p:cNvSpPr/>
          <p:nvPr/>
        </p:nvSpPr>
        <p:spPr>
          <a:xfrm>
            <a:off x="457200" y="5664200"/>
            <a:ext cx="8382000" cy="1219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 eaLnBrk="0" hangingPunct="0">
              <a:spcBef>
                <a:spcPct val="20000"/>
              </a:spcBef>
            </a:pPr>
            <a:r>
              <a:rPr lang="zh-CN" altLang="en-US" sz="3200" b="1">
                <a:solidFill>
                  <a:srgbClr val="0000FF"/>
                </a:solidFill>
                <a:latin typeface="Verdana" panose="020B0604030504040204" pitchFamily="2" charset="0"/>
                <a:ea typeface="宋体" panose="02010600030101010101" pitchFamily="2" charset="-122"/>
              </a:rPr>
              <a:t>天然：</a:t>
            </a:r>
            <a:r>
              <a:rPr lang="zh-CN" altLang="en-US" sz="3200" b="1">
                <a:solidFill>
                  <a:schemeClr val="tx1"/>
                </a:solidFill>
                <a:latin typeface="Verdana" panose="020B0604030504040204" pitchFamily="2" charset="0"/>
                <a:ea typeface="宋体" panose="02010600030101010101" pitchFamily="2" charset="-122"/>
              </a:rPr>
              <a:t>低温</a:t>
            </a:r>
            <a:endParaRPr lang="zh-CN" altLang="en-US" sz="3200" b="1">
              <a:solidFill>
                <a:schemeClr val="tx1"/>
              </a:solidFill>
              <a:latin typeface="Verdana" panose="020B0604030504040204" pitchFamily="2" charset="0"/>
              <a:ea typeface="宋体" panose="02010600030101010101" pitchFamily="2" charset="-122"/>
            </a:endParaRPr>
          </a:p>
          <a:p>
            <a:pPr marL="342900" indent="-342900" eaLnBrk="0" hangingPunct="0">
              <a:spcBef>
                <a:spcPct val="20000"/>
              </a:spcBef>
            </a:pPr>
            <a:r>
              <a:rPr lang="zh-CN" altLang="en-US" sz="3200" b="1">
                <a:solidFill>
                  <a:srgbClr val="0000FF"/>
                </a:solidFill>
                <a:latin typeface="Verdana" panose="020B0604030504040204" pitchFamily="2" charset="0"/>
                <a:ea typeface="宋体" panose="02010600030101010101" pitchFamily="2" charset="-122"/>
              </a:rPr>
              <a:t>人工：</a:t>
            </a:r>
            <a:r>
              <a:rPr lang="zh-CN" altLang="en-US" sz="3200" b="1">
                <a:latin typeface="Verdana" panose="020B0604030504040204" pitchFamily="2" charset="0"/>
                <a:ea typeface="宋体" panose="02010600030101010101" pitchFamily="2" charset="-122"/>
              </a:rPr>
              <a:t>用</a:t>
            </a:r>
            <a:r>
              <a:rPr lang="zh-CN" altLang="en-US" sz="3200" b="1">
                <a:solidFill>
                  <a:srgbClr val="FF0000"/>
                </a:solidFill>
                <a:latin typeface="Verdana" panose="020B0604030504040204" pitchFamily="2" charset="0"/>
                <a:ea typeface="宋体" panose="02010600030101010101" pitchFamily="2" charset="-122"/>
              </a:rPr>
              <a:t>秋水仙素</a:t>
            </a:r>
            <a:r>
              <a:rPr lang="zh-CN" altLang="en-US" sz="3200" b="1">
                <a:latin typeface="Verdana" panose="020B0604030504040204" pitchFamily="2" charset="0"/>
                <a:ea typeface="宋体" panose="02010600030101010101" pitchFamily="2" charset="-122"/>
              </a:rPr>
              <a:t>处理植物萌发的</a:t>
            </a:r>
            <a:r>
              <a:rPr lang="zh-CN" altLang="en-US" sz="3200" b="1">
                <a:solidFill>
                  <a:srgbClr val="FF0000"/>
                </a:solidFill>
                <a:latin typeface="Verdana" panose="020B0604030504040204" pitchFamily="2" charset="0"/>
                <a:ea typeface="宋体" panose="02010600030101010101" pitchFamily="2" charset="-122"/>
              </a:rPr>
              <a:t>种子或幼苗</a:t>
            </a:r>
            <a:endParaRPr lang="zh-CN" altLang="en-US" sz="3200" b="1">
              <a:solidFill>
                <a:srgbClr val="FF0000"/>
              </a:solidFill>
              <a:latin typeface="Verdana" panose="020B0604030504040204" pitchFamily="2" charset="0"/>
              <a:ea typeface="宋体" panose="02010600030101010101" pitchFamily="2" charset="-122"/>
            </a:endParaRPr>
          </a:p>
        </p:txBody>
      </p:sp>
      <p:grpSp>
        <p:nvGrpSpPr>
          <p:cNvPr id="8212" name="组合 8211"/>
          <p:cNvGrpSpPr/>
          <p:nvPr/>
        </p:nvGrpSpPr>
        <p:grpSpPr>
          <a:xfrm>
            <a:off x="4648200" y="304800"/>
            <a:ext cx="3276600" cy="701675"/>
            <a:chOff x="0" y="0"/>
            <a:chExt cx="2064" cy="442"/>
          </a:xfrm>
        </p:grpSpPr>
        <p:sp>
          <p:nvSpPr>
            <p:cNvPr id="18436" name="文本框 8212"/>
            <p:cNvSpPr txBox="1"/>
            <p:nvPr/>
          </p:nvSpPr>
          <p:spPr>
            <a:xfrm>
              <a:off x="0" y="0"/>
              <a:ext cx="2064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altLang="zh-CN" sz="4000" b="1" i="1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2n       4n ?</a:t>
              </a:r>
              <a:endParaRPr lang="en-US" altLang="zh-CN" sz="4000" b="1" i="1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8437" name="直接连接符 8213"/>
            <p:cNvSpPr/>
            <p:nvPr/>
          </p:nvSpPr>
          <p:spPr>
            <a:xfrm>
              <a:off x="720" y="240"/>
              <a:ext cx="432" cy="0"/>
            </a:xfrm>
            <a:prstGeom prst="line">
              <a:avLst/>
            </a:prstGeom>
            <a:ln w="38100" cap="sq" cmpd="sng">
              <a:solidFill>
                <a:srgbClr val="0000FF"/>
              </a:solidFill>
              <a:prstDash val="solid"/>
              <a:round/>
              <a:headEnd type="none" w="med" len="med"/>
              <a:tailEnd type="triangle" w="sm" len="sm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18438" name="图片 1"/>
          <p:cNvPicPr>
            <a:picLocks noChangeAspect="1"/>
          </p:cNvPicPr>
          <p:nvPr/>
        </p:nvPicPr>
        <p:blipFill>
          <a:blip r:embed="rId1"/>
          <a:srcRect t="17070"/>
          <a:stretch>
            <a:fillRect/>
          </a:stretch>
        </p:blipFill>
        <p:spPr>
          <a:xfrm>
            <a:off x="828675" y="1066800"/>
            <a:ext cx="7639050" cy="4597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9144" name="矩形 219143"/>
          <p:cNvSpPr/>
          <p:nvPr/>
        </p:nvSpPr>
        <p:spPr>
          <a:xfrm>
            <a:off x="1304925" y="2914015"/>
            <a:ext cx="7162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（原理：</a:t>
            </a:r>
            <a:r>
              <a:rPr lang="zh-CN" altLang="en-US" sz="28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能够抑制纺锤体的形成</a:t>
            </a:r>
            <a:r>
              <a:rPr lang="zh-CN" altLang="en-US" sz="2800" dirty="0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zh-CN" altLang="en-US" sz="2800">
              <a:solidFill>
                <a:srgbClr val="0000C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9096" name="文本框 259095"/>
          <p:cNvSpPr txBox="1"/>
          <p:nvPr/>
        </p:nvSpPr>
        <p:spPr>
          <a:xfrm>
            <a:off x="8040370" y="5747385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hlinkClick r:id="rId2" action="ppaction://hlinksldjump"/>
              </a:rPr>
              <a:t>返回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9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61122" name="矩形 261121"/>
          <p:cNvSpPr/>
          <p:nvPr/>
        </p:nvSpPr>
        <p:spPr>
          <a:xfrm>
            <a:off x="228600" y="436563"/>
            <a:ext cx="8686800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例：在水稻中，高杆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(D)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对矮杆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(d)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是显性，抗病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(T)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对不抗病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(t)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是显性。现有纯合矮杆不抗病水稻</a:t>
            </a:r>
            <a:r>
              <a:rPr lang="en-US" altLang="zh-CN" sz="2400" b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ddtt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和纯合高杆抗病水稻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DDTT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两个品种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要想得到能够稳定遗传的矮杆抗病水稻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ddTT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，应该怎么做？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1123" name="矩形 261122"/>
          <p:cNvSpPr/>
          <p:nvPr/>
        </p:nvSpPr>
        <p:spPr>
          <a:xfrm>
            <a:off x="1042988" y="1916113"/>
            <a:ext cx="57753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P            DDTT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（高抗） </a:t>
            </a:r>
            <a:r>
              <a:rPr lang="en-US" altLang="zh-CN" sz="2400" b="1" err="1">
                <a:latin typeface="Times New Roman" panose="02020603050405020304" pitchFamily="18" charset="0"/>
                <a:ea typeface="宋体" panose="02010600030101010101" pitchFamily="2" charset="-122"/>
              </a:rPr>
              <a:t>× ddtt</a:t>
            </a: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（矮不抗）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1124" name="直接连接符 261123"/>
          <p:cNvSpPr/>
          <p:nvPr/>
        </p:nvSpPr>
        <p:spPr>
          <a:xfrm>
            <a:off x="4500563" y="2420938"/>
            <a:ext cx="0" cy="4572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1125" name="文本框 261124"/>
          <p:cNvSpPr txBox="1"/>
          <p:nvPr/>
        </p:nvSpPr>
        <p:spPr>
          <a:xfrm>
            <a:off x="1600200" y="2798763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zh-CN" sz="2400" b="1" baseline="-250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400" b="1" baseline="-250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1126" name="文本框 261125"/>
          <p:cNvSpPr txBox="1"/>
          <p:nvPr/>
        </p:nvSpPr>
        <p:spPr>
          <a:xfrm>
            <a:off x="3924300" y="2852738"/>
            <a:ext cx="17526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err="1">
                <a:latin typeface="Times New Roman" panose="02020603050405020304" pitchFamily="18" charset="0"/>
                <a:ea typeface="宋体" panose="02010600030101010101" pitchFamily="2" charset="-122"/>
              </a:rPr>
              <a:t>DdTt</a:t>
            </a:r>
            <a:endParaRPr lang="en-US" altLang="zh-CN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1127" name="直接连接符 261126"/>
          <p:cNvSpPr/>
          <p:nvPr/>
        </p:nvSpPr>
        <p:spPr>
          <a:xfrm>
            <a:off x="4500563" y="3284538"/>
            <a:ext cx="0" cy="381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1128" name="文本框 261127"/>
          <p:cNvSpPr txBox="1"/>
          <p:nvPr/>
        </p:nvSpPr>
        <p:spPr>
          <a:xfrm>
            <a:off x="1600200" y="3636963"/>
            <a:ext cx="1981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配子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1129" name="矩形 261128"/>
          <p:cNvSpPr/>
          <p:nvPr/>
        </p:nvSpPr>
        <p:spPr>
          <a:xfrm>
            <a:off x="3492500" y="3644900"/>
            <a:ext cx="51054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err="1">
                <a:latin typeface="Times New Roman" panose="02020603050405020304" pitchFamily="18" charset="0"/>
                <a:ea typeface="黑体" panose="02010609060101010101" pitchFamily="49" charset="-122"/>
              </a:rPr>
              <a:t>DT    Dt    dT    dt</a:t>
            </a:r>
            <a:endParaRPr lang="en-US" altLang="zh-CN" sz="24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61130" name="组合 261129"/>
          <p:cNvGrpSpPr/>
          <p:nvPr/>
        </p:nvGrpSpPr>
        <p:grpSpPr>
          <a:xfrm>
            <a:off x="4500563" y="4076700"/>
            <a:ext cx="3887787" cy="423863"/>
            <a:chOff x="2400" y="2579"/>
            <a:chExt cx="1850" cy="267"/>
          </a:xfrm>
        </p:grpSpPr>
        <p:sp>
          <p:nvSpPr>
            <p:cNvPr id="261131" name="直接连接符 261130"/>
            <p:cNvSpPr/>
            <p:nvPr/>
          </p:nvSpPr>
          <p:spPr>
            <a:xfrm>
              <a:off x="2400" y="2606"/>
              <a:ext cx="0" cy="24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61132" name="矩形 261131"/>
            <p:cNvSpPr/>
            <p:nvPr/>
          </p:nvSpPr>
          <p:spPr>
            <a:xfrm>
              <a:off x="2400" y="2579"/>
              <a:ext cx="185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花粉</a:t>
              </a:r>
              <a:r>
                <a:rPr lang="en-US" altLang="zh-CN" sz="20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(</a:t>
              </a:r>
              <a:r>
                <a:rPr lang="zh-CN" altLang="en-US" sz="20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药</a:t>
              </a:r>
              <a:r>
                <a:rPr lang="en-US" altLang="zh-CN" sz="20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r>
                <a:rPr lang="zh-CN" altLang="en-US" sz="20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离体培养</a:t>
              </a:r>
              <a:r>
                <a:rPr lang="en-US" altLang="zh-CN" sz="20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(</a:t>
              </a:r>
              <a:r>
                <a:rPr lang="zh-CN" altLang="en-US" sz="20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植物组织培养）</a:t>
              </a:r>
              <a:endPara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61133" name="矩形 261132"/>
          <p:cNvSpPr/>
          <p:nvPr/>
        </p:nvSpPr>
        <p:spPr>
          <a:xfrm>
            <a:off x="1524000" y="4579938"/>
            <a:ext cx="137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幼苗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1134" name="矩形 261133"/>
          <p:cNvSpPr/>
          <p:nvPr/>
        </p:nvSpPr>
        <p:spPr>
          <a:xfrm>
            <a:off x="3492500" y="4581525"/>
            <a:ext cx="51054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err="1">
                <a:latin typeface="Times New Roman" panose="02020603050405020304" pitchFamily="18" charset="0"/>
                <a:ea typeface="黑体" panose="02010609060101010101" pitchFamily="49" charset="-122"/>
              </a:rPr>
              <a:t>DT    Dt    dT    dt</a:t>
            </a:r>
            <a:endParaRPr lang="en-US" altLang="zh-CN" sz="24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61135" name="组合 261134"/>
          <p:cNvGrpSpPr/>
          <p:nvPr/>
        </p:nvGrpSpPr>
        <p:grpSpPr>
          <a:xfrm>
            <a:off x="4427538" y="5013325"/>
            <a:ext cx="3124200" cy="533400"/>
            <a:chOff x="2391" y="3155"/>
            <a:chExt cx="1968" cy="336"/>
          </a:xfrm>
        </p:grpSpPr>
        <p:sp>
          <p:nvSpPr>
            <p:cNvPr id="261136" name="直接连接符 261135"/>
            <p:cNvSpPr/>
            <p:nvPr/>
          </p:nvSpPr>
          <p:spPr>
            <a:xfrm>
              <a:off x="2400" y="3155"/>
              <a:ext cx="0" cy="336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61137" name="矩形 261136"/>
            <p:cNvSpPr/>
            <p:nvPr/>
          </p:nvSpPr>
          <p:spPr>
            <a:xfrm>
              <a:off x="2391" y="3165"/>
              <a:ext cx="196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秋水仙素处理幼苗</a:t>
              </a:r>
              <a:endPara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61138" name="矩形 261137"/>
          <p:cNvSpPr/>
          <p:nvPr/>
        </p:nvSpPr>
        <p:spPr>
          <a:xfrm>
            <a:off x="2895600" y="5445125"/>
            <a:ext cx="51054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err="1">
                <a:latin typeface="Times New Roman" panose="02020603050405020304" pitchFamily="18" charset="0"/>
                <a:ea typeface="黑体" panose="02010609060101010101" pitchFamily="49" charset="-122"/>
              </a:rPr>
              <a:t>DDTT     DDtt      ddTT        ddtt</a:t>
            </a:r>
            <a:endParaRPr lang="en-US" altLang="zh-CN" sz="24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61139" name="矩形 261138"/>
          <p:cNvSpPr/>
          <p:nvPr/>
        </p:nvSpPr>
        <p:spPr>
          <a:xfrm>
            <a:off x="1231900" y="5445125"/>
            <a:ext cx="18161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正常植株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1140" name="矩形 261139"/>
          <p:cNvSpPr/>
          <p:nvPr/>
        </p:nvSpPr>
        <p:spPr>
          <a:xfrm>
            <a:off x="1219200" y="5008563"/>
            <a:ext cx="1828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（单倍体）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61141" name="矩形 261140"/>
          <p:cNvSpPr/>
          <p:nvPr/>
        </p:nvSpPr>
        <p:spPr>
          <a:xfrm>
            <a:off x="1219200" y="5826125"/>
            <a:ext cx="1828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（纯合子）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61142" name="矩形 261141"/>
          <p:cNvSpPr/>
          <p:nvPr/>
        </p:nvSpPr>
        <p:spPr>
          <a:xfrm>
            <a:off x="2962275" y="5830888"/>
            <a:ext cx="10763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高杆</a:t>
            </a:r>
            <a:b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</a:b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抗病</a:t>
            </a:r>
            <a:endParaRPr lang="zh-CN" altLang="en-US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1143" name="矩形 261142"/>
          <p:cNvSpPr/>
          <p:nvPr/>
        </p:nvSpPr>
        <p:spPr>
          <a:xfrm>
            <a:off x="3962400" y="5830888"/>
            <a:ext cx="13716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高杆</a:t>
            </a:r>
            <a:b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</a:b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不抗病</a:t>
            </a:r>
            <a:endParaRPr lang="zh-CN" altLang="en-US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1144" name="矩形 261143"/>
          <p:cNvSpPr/>
          <p:nvPr/>
        </p:nvSpPr>
        <p:spPr>
          <a:xfrm>
            <a:off x="5410200" y="5830888"/>
            <a:ext cx="12954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矮杆</a:t>
            </a:r>
            <a:b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</a:br>
            <a:r>
              <a:rPr lang="zh-CN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抗病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1145" name="矩形 261144"/>
          <p:cNvSpPr/>
          <p:nvPr/>
        </p:nvSpPr>
        <p:spPr>
          <a:xfrm>
            <a:off x="6400800" y="5830888"/>
            <a:ext cx="1219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矮杆</a:t>
            </a:r>
            <a:b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</a:br>
            <a:r>
              <a:rPr lang="zh-CN" altLang="en-US" sz="20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不抗病</a:t>
            </a:r>
            <a:endParaRPr lang="zh-CN" altLang="en-US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1148" name="文本框 261147"/>
          <p:cNvSpPr txBox="1"/>
          <p:nvPr/>
        </p:nvSpPr>
        <p:spPr>
          <a:xfrm>
            <a:off x="8001000" y="6338888"/>
            <a:ext cx="1143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  <a:hlinkClick r:id="rId1" action="ppaction://hlinksldjump"/>
              </a:rPr>
              <a:t>比较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6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61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1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6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6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6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6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26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61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/>
      <p:bldP spid="261125" grpId="0"/>
      <p:bldP spid="261126" grpId="0"/>
      <p:bldP spid="261128" grpId="0"/>
      <p:bldP spid="261129" grpId="0"/>
      <p:bldP spid="261133" grpId="0"/>
      <p:bldP spid="261134" grpId="0"/>
      <p:bldP spid="261138" grpId="0"/>
      <p:bldP spid="261139" grpId="0"/>
      <p:bldP spid="261140" grpId="0"/>
      <p:bldP spid="261141" grpId="0"/>
      <p:bldP spid="261142" grpId="0"/>
      <p:bldP spid="261143" grpId="0"/>
      <p:bldP spid="261144" grpId="0"/>
      <p:bldP spid="2611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grpSp>
        <p:nvGrpSpPr>
          <p:cNvPr id="36865" name="组合 293889"/>
          <p:cNvGrpSpPr/>
          <p:nvPr/>
        </p:nvGrpSpPr>
        <p:grpSpPr>
          <a:xfrm>
            <a:off x="1590165" y="330200"/>
            <a:ext cx="2472325" cy="6299200"/>
            <a:chOff x="1121" y="208"/>
            <a:chExt cx="1519" cy="3968"/>
          </a:xfrm>
        </p:grpSpPr>
        <p:sp>
          <p:nvSpPr>
            <p:cNvPr id="36866" name="文本框 293890"/>
            <p:cNvSpPr txBox="1"/>
            <p:nvPr/>
          </p:nvSpPr>
          <p:spPr>
            <a:xfrm>
              <a:off x="1121" y="208"/>
              <a:ext cx="1505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3200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单倍体育种</a:t>
              </a:r>
              <a:endPara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36867" name="直接连接符 293891"/>
            <p:cNvSpPr/>
            <p:nvPr/>
          </p:nvSpPr>
          <p:spPr>
            <a:xfrm>
              <a:off x="2640" y="576"/>
              <a:ext cx="0" cy="360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pPr algn="ctr"/>
              <a:endParaRPr lang="zh-CN" altLang="en-US" sz="3200">
                <a:latin typeface="Arial" panose="020B0604020202020204" pitchFamily="34" charset="0"/>
              </a:endParaRPr>
            </a:p>
          </p:txBody>
        </p:sp>
      </p:grpSp>
      <p:grpSp>
        <p:nvGrpSpPr>
          <p:cNvPr id="293893" name="组合 293892"/>
          <p:cNvGrpSpPr/>
          <p:nvPr/>
        </p:nvGrpSpPr>
        <p:grpSpPr>
          <a:xfrm>
            <a:off x="4071938" y="957263"/>
            <a:ext cx="5149243" cy="5491165"/>
            <a:chOff x="21" y="626"/>
            <a:chExt cx="3149" cy="3457"/>
          </a:xfrm>
        </p:grpSpPr>
        <p:sp>
          <p:nvSpPr>
            <p:cNvPr id="36869" name="文本框 293893"/>
            <p:cNvSpPr txBox="1"/>
            <p:nvPr/>
          </p:nvSpPr>
          <p:spPr>
            <a:xfrm>
              <a:off x="21" y="2591"/>
              <a:ext cx="137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4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花药离体培养</a:t>
              </a:r>
              <a:r>
                <a:rPr lang="en-US" altLang="zh-CN" sz="1800" dirty="0">
                  <a:latin typeface="Times New Roman" panose="02020603050405020304" pitchFamily="18" charset="0"/>
                </a:rPr>
                <a:t>→</a:t>
              </a:r>
              <a:endParaRPr lang="en-US" altLang="zh-CN" sz="1800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36870" name="组合 293894"/>
            <p:cNvGrpSpPr/>
            <p:nvPr/>
          </p:nvGrpSpPr>
          <p:grpSpPr>
            <a:xfrm>
              <a:off x="96" y="626"/>
              <a:ext cx="3074" cy="3457"/>
              <a:chOff x="48" y="626"/>
              <a:chExt cx="3074" cy="3457"/>
            </a:xfrm>
          </p:grpSpPr>
          <p:sp>
            <p:nvSpPr>
              <p:cNvPr id="36871" name="文本框 293895"/>
              <p:cNvSpPr txBox="1"/>
              <p:nvPr/>
            </p:nvSpPr>
            <p:spPr>
              <a:xfrm>
                <a:off x="192" y="998"/>
                <a:ext cx="250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3200" b="0">
                    <a:latin typeface="Times New Roman" panose="02020603050405020304" pitchFamily="18" charset="0"/>
                  </a:rPr>
                  <a:t>P</a:t>
                </a:r>
                <a:endParaRPr lang="en-US" altLang="zh-CN" sz="32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72" name="文本框 293896"/>
              <p:cNvSpPr txBox="1"/>
              <p:nvPr/>
            </p:nvSpPr>
            <p:spPr>
              <a:xfrm>
                <a:off x="624" y="1011"/>
                <a:ext cx="862" cy="5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高杆抗病</a:t>
                </a:r>
                <a:endParaRPr lang="zh-CN" altLang="en-US" sz="2400" dirty="0">
                  <a:latin typeface="Times New Roman" panose="02020603050405020304" pitchFamily="18" charset="0"/>
                </a:endParaRPr>
              </a:p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   </a:t>
                </a:r>
                <a:r>
                  <a:rPr lang="en-US" altLang="zh-CN" sz="2400">
                    <a:latin typeface="Times New Roman" panose="02020603050405020304" pitchFamily="18" charset="0"/>
                  </a:rPr>
                  <a:t>DDTT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73" name="文本框 293897"/>
              <p:cNvSpPr txBox="1"/>
              <p:nvPr/>
            </p:nvSpPr>
            <p:spPr>
              <a:xfrm>
                <a:off x="1414" y="950"/>
                <a:ext cx="361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3200" b="0">
                    <a:latin typeface="Times New Roman" panose="02020603050405020304" pitchFamily="18" charset="0"/>
                  </a:rPr>
                  <a:t>×</a:t>
                </a:r>
                <a:endParaRPr lang="en-US" altLang="zh-CN" sz="32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74" name="文本框 293898"/>
              <p:cNvSpPr txBox="1"/>
              <p:nvPr/>
            </p:nvSpPr>
            <p:spPr>
              <a:xfrm>
                <a:off x="1738" y="1008"/>
                <a:ext cx="862" cy="51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矮杆感病</a:t>
                </a:r>
                <a:endParaRPr lang="zh-CN" altLang="en-US" sz="2400" dirty="0">
                  <a:latin typeface="Times New Roman" panose="02020603050405020304" pitchFamily="18" charset="0"/>
                </a:endParaRPr>
              </a:p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     </a:t>
                </a:r>
                <a:r>
                  <a:rPr lang="en-US" altLang="zh-CN" sz="2400" dirty="0" err="1">
                    <a:latin typeface="Times New Roman" panose="02020603050405020304" pitchFamily="18" charset="0"/>
                  </a:rPr>
                  <a:t>ddtt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75" name="文本框 293899"/>
              <p:cNvSpPr txBox="1"/>
              <p:nvPr/>
            </p:nvSpPr>
            <p:spPr>
              <a:xfrm>
                <a:off x="192" y="1689"/>
                <a:ext cx="332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3200" b="0">
                    <a:latin typeface="Times New Roman" panose="02020603050405020304" pitchFamily="18" charset="0"/>
                  </a:rPr>
                  <a:t>F</a:t>
                </a:r>
                <a:r>
                  <a:rPr lang="en-US" altLang="zh-CN" sz="3200" b="0" baseline="-25000">
                    <a:latin typeface="Times New Roman" panose="02020603050405020304" pitchFamily="18" charset="0"/>
                  </a:rPr>
                  <a:t>1</a:t>
                </a:r>
                <a:endParaRPr lang="en-US" altLang="zh-CN" sz="3200" b="0" baseline="-25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76" name="文本框 293900"/>
              <p:cNvSpPr txBox="1"/>
              <p:nvPr/>
            </p:nvSpPr>
            <p:spPr>
              <a:xfrm>
                <a:off x="1138" y="1632"/>
                <a:ext cx="862" cy="51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高杆抗病</a:t>
                </a:r>
                <a:endParaRPr lang="zh-CN" altLang="en-US" sz="2400" dirty="0">
                  <a:latin typeface="Times New Roman" panose="02020603050405020304" pitchFamily="18" charset="0"/>
                </a:endParaRPr>
              </a:p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   </a:t>
                </a:r>
                <a:r>
                  <a:rPr lang="en-US" altLang="zh-CN" sz="2400" dirty="0" err="1">
                    <a:latin typeface="Times New Roman" panose="02020603050405020304" pitchFamily="18" charset="0"/>
                  </a:rPr>
                  <a:t>DdTt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77" name="文本框 293901"/>
              <p:cNvSpPr txBox="1"/>
              <p:nvPr/>
            </p:nvSpPr>
            <p:spPr>
              <a:xfrm>
                <a:off x="96" y="2390"/>
                <a:ext cx="487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配子</a:t>
                </a:r>
                <a:endParaRPr lang="zh-CN" altLang="en-US"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78" name="文本框 293902"/>
              <p:cNvSpPr txBox="1"/>
              <p:nvPr/>
            </p:nvSpPr>
            <p:spPr>
              <a:xfrm>
                <a:off x="880" y="2390"/>
                <a:ext cx="37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>
                    <a:solidFill>
                      <a:srgbClr val="CC00CC"/>
                    </a:solidFill>
                    <a:latin typeface="Times New Roman" panose="02020603050405020304" pitchFamily="18" charset="0"/>
                  </a:rPr>
                  <a:t>DT</a:t>
                </a:r>
                <a:endParaRPr lang="en-US" altLang="zh-CN" sz="2400">
                  <a:solidFill>
                    <a:srgbClr val="CC00CC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79" name="文本框 293903"/>
              <p:cNvSpPr txBox="1"/>
              <p:nvPr/>
            </p:nvSpPr>
            <p:spPr>
              <a:xfrm>
                <a:off x="1457" y="2356"/>
                <a:ext cx="309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Dt</a:t>
                </a:r>
                <a:endParaRPr lang="en-US" altLang="zh-CN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0" name="文本框 293904"/>
              <p:cNvSpPr txBox="1"/>
              <p:nvPr/>
            </p:nvSpPr>
            <p:spPr>
              <a:xfrm>
                <a:off x="1920" y="2352"/>
                <a:ext cx="34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dT</a:t>
                </a:r>
                <a:endParaRPr lang="en-US" altLang="zh-CN" sz="240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1" name="文本框 293905"/>
              <p:cNvSpPr txBox="1"/>
              <p:nvPr/>
            </p:nvSpPr>
            <p:spPr>
              <a:xfrm>
                <a:off x="2400" y="2342"/>
                <a:ext cx="279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 err="1">
                    <a:latin typeface="Times New Roman" panose="02020603050405020304" pitchFamily="18" charset="0"/>
                  </a:rPr>
                  <a:t>dt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2" name="文本框 293906"/>
              <p:cNvSpPr txBox="1"/>
              <p:nvPr/>
            </p:nvSpPr>
            <p:spPr>
              <a:xfrm>
                <a:off x="880" y="2880"/>
                <a:ext cx="37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>
                    <a:solidFill>
                      <a:srgbClr val="CC00CC"/>
                    </a:solidFill>
                    <a:latin typeface="Times New Roman" panose="02020603050405020304" pitchFamily="18" charset="0"/>
                  </a:rPr>
                  <a:t>DT</a:t>
                </a:r>
                <a:endParaRPr lang="en-US" altLang="zh-CN" sz="2400">
                  <a:solidFill>
                    <a:srgbClr val="CC00CC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3" name="文本框 293907"/>
              <p:cNvSpPr txBox="1"/>
              <p:nvPr/>
            </p:nvSpPr>
            <p:spPr>
              <a:xfrm>
                <a:off x="1440" y="2880"/>
                <a:ext cx="31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Dt</a:t>
                </a:r>
                <a:endParaRPr lang="en-US" altLang="zh-CN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4" name="文本框 293908"/>
              <p:cNvSpPr txBox="1"/>
              <p:nvPr/>
            </p:nvSpPr>
            <p:spPr>
              <a:xfrm>
                <a:off x="1920" y="2880"/>
                <a:ext cx="34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dT</a:t>
                </a:r>
                <a:endParaRPr lang="en-US" altLang="zh-CN" sz="240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5" name="文本框 293909"/>
              <p:cNvSpPr txBox="1"/>
              <p:nvPr/>
            </p:nvSpPr>
            <p:spPr>
              <a:xfrm>
                <a:off x="2400" y="2880"/>
                <a:ext cx="279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 err="1">
                    <a:latin typeface="Times New Roman" panose="02020603050405020304" pitchFamily="18" charset="0"/>
                  </a:rPr>
                  <a:t>dt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6" name="文本框 293910"/>
              <p:cNvSpPr txBox="1"/>
              <p:nvPr/>
            </p:nvSpPr>
            <p:spPr>
              <a:xfrm>
                <a:off x="742" y="3408"/>
                <a:ext cx="63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>
                    <a:solidFill>
                      <a:srgbClr val="CC00CC"/>
                    </a:solidFill>
                    <a:latin typeface="Times New Roman" panose="02020603050405020304" pitchFamily="18" charset="0"/>
                  </a:rPr>
                  <a:t>DDTT</a:t>
                </a:r>
                <a:endParaRPr lang="en-US" altLang="zh-CN" sz="2400">
                  <a:solidFill>
                    <a:srgbClr val="CC00CC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7" name="文本框 293911"/>
              <p:cNvSpPr txBox="1"/>
              <p:nvPr/>
            </p:nvSpPr>
            <p:spPr>
              <a:xfrm>
                <a:off x="1344" y="3408"/>
                <a:ext cx="507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 err="1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DDtt</a:t>
                </a:r>
                <a:endParaRPr lang="en-US" altLang="zh-CN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8" name="文本框 293912"/>
              <p:cNvSpPr txBox="1"/>
              <p:nvPr/>
            </p:nvSpPr>
            <p:spPr>
              <a:xfrm>
                <a:off x="1824" y="3408"/>
                <a:ext cx="569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ddTT</a:t>
                </a:r>
                <a:endParaRPr lang="en-US" altLang="zh-CN" sz="240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89" name="文本框 293913"/>
              <p:cNvSpPr txBox="1"/>
              <p:nvPr/>
            </p:nvSpPr>
            <p:spPr>
              <a:xfrm>
                <a:off x="2352" y="3408"/>
                <a:ext cx="444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 err="1">
                    <a:latin typeface="Times New Roman" panose="02020603050405020304" pitchFamily="18" charset="0"/>
                  </a:rPr>
                  <a:t>ddtt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0" name="文本框 293914"/>
              <p:cNvSpPr txBox="1"/>
              <p:nvPr/>
            </p:nvSpPr>
            <p:spPr>
              <a:xfrm>
                <a:off x="1488" y="1286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1" name="文本框 293915"/>
              <p:cNvSpPr txBox="1"/>
              <p:nvPr/>
            </p:nvSpPr>
            <p:spPr>
              <a:xfrm>
                <a:off x="1392" y="2054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2" name="文本框 293916"/>
              <p:cNvSpPr txBox="1"/>
              <p:nvPr/>
            </p:nvSpPr>
            <p:spPr>
              <a:xfrm>
                <a:off x="902" y="2562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3" name="文本框 293917"/>
              <p:cNvSpPr txBox="1"/>
              <p:nvPr/>
            </p:nvSpPr>
            <p:spPr>
              <a:xfrm>
                <a:off x="902" y="3072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4" name="文本框 293918"/>
              <p:cNvSpPr txBox="1"/>
              <p:nvPr/>
            </p:nvSpPr>
            <p:spPr>
              <a:xfrm>
                <a:off x="1392" y="2562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5" name="文本框 293919"/>
              <p:cNvSpPr txBox="1"/>
              <p:nvPr/>
            </p:nvSpPr>
            <p:spPr>
              <a:xfrm>
                <a:off x="1392" y="3072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6" name="文本框 293920"/>
              <p:cNvSpPr txBox="1"/>
              <p:nvPr/>
            </p:nvSpPr>
            <p:spPr>
              <a:xfrm>
                <a:off x="1910" y="2562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7" name="文本框 293921"/>
              <p:cNvSpPr txBox="1"/>
              <p:nvPr/>
            </p:nvSpPr>
            <p:spPr>
              <a:xfrm>
                <a:off x="2352" y="2562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8" name="文本框 293922"/>
              <p:cNvSpPr txBox="1"/>
              <p:nvPr/>
            </p:nvSpPr>
            <p:spPr>
              <a:xfrm>
                <a:off x="1910" y="3072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899" name="文本框 293923"/>
              <p:cNvSpPr txBox="1"/>
              <p:nvPr/>
            </p:nvSpPr>
            <p:spPr>
              <a:xfrm>
                <a:off x="2352" y="3072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00" name="文本框 293924"/>
              <p:cNvSpPr txBox="1"/>
              <p:nvPr/>
            </p:nvSpPr>
            <p:spPr>
              <a:xfrm>
                <a:off x="48" y="3408"/>
                <a:ext cx="675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纯合体</a:t>
                </a:r>
                <a:endParaRPr lang="zh-CN" altLang="en-US"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01" name="文本框 293925"/>
              <p:cNvSpPr txBox="1"/>
              <p:nvPr/>
            </p:nvSpPr>
            <p:spPr>
              <a:xfrm>
                <a:off x="167" y="3071"/>
                <a:ext cx="1003" cy="2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zh-CN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秋水仙素</a:t>
                </a:r>
                <a:r>
                  <a:rPr lang="en-US" altLang="zh-CN" sz="1800" dirty="0">
                    <a:latin typeface="Times New Roman" panose="02020603050405020304" pitchFamily="18" charset="0"/>
                  </a:rPr>
                  <a:t>→</a:t>
                </a:r>
                <a:endParaRPr lang="en-US" altLang="zh-CN" sz="18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02" name="文本框 293926"/>
              <p:cNvSpPr txBox="1"/>
              <p:nvPr/>
            </p:nvSpPr>
            <p:spPr>
              <a:xfrm>
                <a:off x="1440" y="3638"/>
                <a:ext cx="1296" cy="44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2000" b="1" dirty="0">
                    <a:latin typeface="Times New Roman" panose="02020603050405020304" pitchFamily="18" charset="0"/>
                  </a:rPr>
                  <a:t>             ↑</a:t>
                </a:r>
                <a:endParaRPr lang="en-US" altLang="zh-CN" sz="2000" b="1" dirty="0">
                  <a:latin typeface="Times New Roman" panose="02020603050405020304" pitchFamily="18" charset="0"/>
                </a:endParaRPr>
              </a:p>
              <a:p>
                <a:r>
                  <a:rPr lang="en-US" altLang="zh-CN" sz="2000" b="1" dirty="0">
                    <a:latin typeface="Times New Roman" panose="02020603050405020304" pitchFamily="18" charset="0"/>
                  </a:rPr>
                  <a:t> </a:t>
                </a:r>
                <a:r>
                  <a:rPr lang="zh-CN" altLang="en-US" sz="2000" b="1" dirty="0">
                    <a:latin typeface="Times New Roman" panose="02020603050405020304" pitchFamily="18" charset="0"/>
                  </a:rPr>
                  <a:t>需要的矮抗品种</a:t>
                </a:r>
                <a:endParaRPr lang="zh-CN" altLang="en-US" sz="20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03" name="文本框 293927"/>
              <p:cNvSpPr txBox="1"/>
              <p:nvPr/>
            </p:nvSpPr>
            <p:spPr>
              <a:xfrm>
                <a:off x="192" y="626"/>
                <a:ext cx="1653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zh-CN" alt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㈡</a:t>
                </a:r>
                <a:r>
                  <a:rPr lang="zh-CN" alt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rPr>
                  <a:t>单倍体育种</a:t>
                </a:r>
                <a:endParaRPr lang="zh-CN" alt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ea typeface="华文行楷" panose="02010800040101010101" pitchFamily="2" charset="-122"/>
                </a:endParaRPr>
              </a:p>
            </p:txBody>
          </p:sp>
          <p:sp>
            <p:nvSpPr>
              <p:cNvPr id="36904" name="右大括号 293928"/>
              <p:cNvSpPr/>
              <p:nvPr/>
            </p:nvSpPr>
            <p:spPr>
              <a:xfrm>
                <a:off x="2784" y="1104"/>
                <a:ext cx="96" cy="672"/>
              </a:xfrm>
              <a:prstGeom prst="rightBrace">
                <a:avLst>
                  <a:gd name="adj1" fmla="val 58268"/>
                  <a:gd name="adj2" fmla="val 50000"/>
                </a:avLst>
              </a:pr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pPr algn="ctr"/>
                <a:endParaRPr lang="zh-CN" altLang="en-US" sz="3200">
                  <a:latin typeface="Arial" panose="020B0604020202020204" pitchFamily="34" charset="0"/>
                </a:endParaRPr>
              </a:p>
            </p:txBody>
          </p:sp>
          <p:sp>
            <p:nvSpPr>
              <p:cNvPr id="36905" name="右大括号 293929"/>
              <p:cNvSpPr/>
              <p:nvPr/>
            </p:nvSpPr>
            <p:spPr>
              <a:xfrm>
                <a:off x="2784" y="1872"/>
                <a:ext cx="144" cy="1632"/>
              </a:xfrm>
              <a:prstGeom prst="rightBrace">
                <a:avLst>
                  <a:gd name="adj1" fmla="val 94339"/>
                  <a:gd name="adj2" fmla="val 50000"/>
                </a:avLst>
              </a:pr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pPr algn="ctr"/>
                <a:endParaRPr lang="zh-CN" altLang="en-US" sz="3200">
                  <a:latin typeface="Arial" panose="020B0604020202020204" pitchFamily="34" charset="0"/>
                </a:endParaRPr>
              </a:p>
            </p:txBody>
          </p:sp>
          <p:sp>
            <p:nvSpPr>
              <p:cNvPr id="36906" name="文本框 293930"/>
              <p:cNvSpPr txBox="1"/>
              <p:nvPr/>
            </p:nvSpPr>
            <p:spPr>
              <a:xfrm>
                <a:off x="2795" y="1194"/>
                <a:ext cx="281" cy="4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 wrap="none" anchor="t">
                <a:spAutoFit/>
              </a:bodyPr>
              <a:p>
                <a:r>
                  <a:rPr lang="zh-CN" altLang="en-US" sz="1800" b="1" dirty="0">
                    <a:latin typeface="Times New Roman" panose="02020603050405020304" pitchFamily="18" charset="0"/>
                  </a:rPr>
                  <a:t>第</a:t>
                </a:r>
                <a:r>
                  <a:rPr lang="en-US" altLang="zh-CN" sz="1800" b="1" dirty="0">
                    <a:latin typeface="Times New Roman" panose="02020603050405020304" pitchFamily="18" charset="0"/>
                  </a:rPr>
                  <a:t>1</a:t>
                </a:r>
                <a:r>
                  <a:rPr lang="zh-CN" altLang="en-US" sz="1800" b="1" dirty="0">
                    <a:latin typeface="Times New Roman" panose="02020603050405020304" pitchFamily="18" charset="0"/>
                  </a:rPr>
                  <a:t>年</a:t>
                </a:r>
                <a:endParaRPr lang="zh-CN" altLang="en-US" sz="18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07" name="文本框 293931"/>
              <p:cNvSpPr txBox="1"/>
              <p:nvPr/>
            </p:nvSpPr>
            <p:spPr>
              <a:xfrm>
                <a:off x="2841" y="2437"/>
                <a:ext cx="281" cy="4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 wrap="none" anchor="t">
                <a:spAutoFit/>
              </a:bodyPr>
              <a:p>
                <a:r>
                  <a:rPr lang="zh-CN" altLang="en-US" sz="1800" b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第</a:t>
                </a:r>
                <a:r>
                  <a:rPr lang="en-US" altLang="zh-CN" sz="1800" b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lang="zh-CN" altLang="en-US" sz="1800" b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年</a:t>
                </a:r>
                <a:endParaRPr lang="zh-CN" altLang="en-US" sz="1800" b="1" dirty="0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6908" name="组合 293932"/>
          <p:cNvGrpSpPr/>
          <p:nvPr/>
        </p:nvGrpSpPr>
        <p:grpSpPr>
          <a:xfrm>
            <a:off x="0" y="944563"/>
            <a:ext cx="4114800" cy="5537199"/>
            <a:chOff x="0" y="595"/>
            <a:chExt cx="2530" cy="3488"/>
          </a:xfrm>
        </p:grpSpPr>
        <p:grpSp>
          <p:nvGrpSpPr>
            <p:cNvPr id="36909" name="组合 293933"/>
            <p:cNvGrpSpPr/>
            <p:nvPr/>
          </p:nvGrpSpPr>
          <p:grpSpPr>
            <a:xfrm>
              <a:off x="0" y="595"/>
              <a:ext cx="2530" cy="3488"/>
              <a:chOff x="3150" y="595"/>
              <a:chExt cx="2530" cy="3488"/>
            </a:xfrm>
          </p:grpSpPr>
          <p:sp>
            <p:nvSpPr>
              <p:cNvPr id="36910" name="文本框 293934"/>
              <p:cNvSpPr txBox="1"/>
              <p:nvPr/>
            </p:nvSpPr>
            <p:spPr>
              <a:xfrm>
                <a:off x="3150" y="1008"/>
                <a:ext cx="502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3200" b="0" dirty="0">
                    <a:latin typeface="Times New Roman" panose="02020603050405020304" pitchFamily="18" charset="0"/>
                  </a:rPr>
                  <a:t>P</a:t>
                </a:r>
                <a:r>
                  <a:rPr lang="zh-CN" altLang="en-US" sz="3200" b="0" dirty="0">
                    <a:latin typeface="Times New Roman" panose="02020603050405020304" pitchFamily="18" charset="0"/>
                  </a:rPr>
                  <a:t>：</a:t>
                </a:r>
                <a:endParaRPr lang="zh-CN" altLang="en-US" sz="32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11" name="文本框 293935"/>
              <p:cNvSpPr txBox="1"/>
              <p:nvPr/>
            </p:nvSpPr>
            <p:spPr>
              <a:xfrm>
                <a:off x="3456" y="1021"/>
                <a:ext cx="866" cy="51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高杆抗病</a:t>
                </a:r>
                <a:endParaRPr lang="zh-CN" altLang="en-US" sz="2400" dirty="0">
                  <a:latin typeface="Times New Roman" panose="02020603050405020304" pitchFamily="18" charset="0"/>
                </a:endParaRPr>
              </a:p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   </a:t>
                </a:r>
                <a:r>
                  <a:rPr lang="en-US" altLang="zh-CN" sz="2400" dirty="0">
                    <a:latin typeface="Times New Roman" panose="02020603050405020304" pitchFamily="18" charset="0"/>
                  </a:rPr>
                  <a:t>DDTT</a:t>
                </a:r>
                <a:endParaRPr lang="en-US" altLang="zh-CN"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12" name="文本框 293936"/>
              <p:cNvSpPr txBox="1"/>
              <p:nvPr/>
            </p:nvSpPr>
            <p:spPr>
              <a:xfrm>
                <a:off x="4224" y="960"/>
                <a:ext cx="363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3200" b="0" dirty="0">
                    <a:latin typeface="Times New Roman" panose="02020603050405020304" pitchFamily="18" charset="0"/>
                  </a:rPr>
                  <a:t>×</a:t>
                </a:r>
                <a:endParaRPr lang="en-US" altLang="zh-CN" sz="32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13" name="文本框 293937"/>
              <p:cNvSpPr txBox="1"/>
              <p:nvPr/>
            </p:nvSpPr>
            <p:spPr>
              <a:xfrm>
                <a:off x="4464" y="1008"/>
                <a:ext cx="867" cy="51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矮杆感病</a:t>
                </a:r>
                <a:endParaRPr lang="zh-CN" altLang="en-US" sz="2400" dirty="0">
                  <a:latin typeface="Times New Roman" panose="02020603050405020304" pitchFamily="18" charset="0"/>
                </a:endParaRPr>
              </a:p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     </a:t>
                </a:r>
                <a:r>
                  <a:rPr lang="en-US" altLang="zh-CN" sz="2400" dirty="0">
                    <a:latin typeface="Times New Roman" panose="02020603050405020304" pitchFamily="18" charset="0"/>
                  </a:rPr>
                  <a:t>ddtt</a:t>
                </a:r>
                <a:endParaRPr lang="en-US" altLang="zh-CN"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14" name="文本框 293938"/>
              <p:cNvSpPr txBox="1"/>
              <p:nvPr/>
            </p:nvSpPr>
            <p:spPr>
              <a:xfrm>
                <a:off x="3162" y="1680"/>
                <a:ext cx="498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3200" b="0" dirty="0">
                    <a:latin typeface="Times New Roman" panose="02020603050405020304" pitchFamily="18" charset="0"/>
                  </a:rPr>
                  <a:t>F</a:t>
                </a:r>
                <a:r>
                  <a:rPr lang="en-US" altLang="zh-CN" sz="3200" b="0" baseline="-25000" dirty="0">
                    <a:latin typeface="Times New Roman" panose="02020603050405020304" pitchFamily="18" charset="0"/>
                  </a:rPr>
                  <a:t>1</a:t>
                </a:r>
                <a:r>
                  <a:rPr lang="zh-CN" altLang="en-US" sz="3200" b="0" baseline="-25000" dirty="0">
                    <a:latin typeface="Times New Roman" panose="02020603050405020304" pitchFamily="18" charset="0"/>
                  </a:rPr>
                  <a:t>：</a:t>
                </a:r>
                <a:endParaRPr lang="zh-CN" altLang="en-US" sz="3200" b="0" baseline="-25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15" name="文本框 293939"/>
              <p:cNvSpPr txBox="1"/>
              <p:nvPr/>
            </p:nvSpPr>
            <p:spPr>
              <a:xfrm>
                <a:off x="3888" y="1632"/>
                <a:ext cx="867" cy="51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高杆抗病</a:t>
                </a:r>
                <a:endParaRPr lang="zh-CN" altLang="en-US" sz="2400" dirty="0">
                  <a:latin typeface="Times New Roman" panose="02020603050405020304" pitchFamily="18" charset="0"/>
                </a:endParaRPr>
              </a:p>
              <a:p>
                <a:r>
                  <a:rPr lang="zh-CN" altLang="en-US" sz="2400" dirty="0">
                    <a:latin typeface="Times New Roman" panose="02020603050405020304" pitchFamily="18" charset="0"/>
                  </a:rPr>
                  <a:t>   </a:t>
                </a:r>
                <a:r>
                  <a:rPr lang="en-US" altLang="zh-CN" sz="2400" dirty="0">
                    <a:latin typeface="Times New Roman" panose="02020603050405020304" pitchFamily="18" charset="0"/>
                  </a:rPr>
                  <a:t>DdTt</a:t>
                </a:r>
                <a:endParaRPr lang="en-US" altLang="zh-CN"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16" name="文本框 293940"/>
              <p:cNvSpPr txBox="1"/>
              <p:nvPr/>
            </p:nvSpPr>
            <p:spPr>
              <a:xfrm>
                <a:off x="4176" y="1296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17" name="文本框 293941"/>
              <p:cNvSpPr txBox="1"/>
              <p:nvPr/>
            </p:nvSpPr>
            <p:spPr>
              <a:xfrm>
                <a:off x="3162" y="2316"/>
                <a:ext cx="498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3200" b="0" dirty="0">
                    <a:latin typeface="Times New Roman" panose="02020603050405020304" pitchFamily="18" charset="0"/>
                  </a:rPr>
                  <a:t>F</a:t>
                </a:r>
                <a:r>
                  <a:rPr lang="en-US" altLang="zh-CN" sz="3200" b="0" baseline="-25000" dirty="0">
                    <a:latin typeface="Times New Roman" panose="02020603050405020304" pitchFamily="18" charset="0"/>
                  </a:rPr>
                  <a:t>2</a:t>
                </a:r>
                <a:r>
                  <a:rPr lang="zh-CN" altLang="en-US" sz="3200" b="0" baseline="-25000" dirty="0">
                    <a:latin typeface="Times New Roman" panose="02020603050405020304" pitchFamily="18" charset="0"/>
                  </a:rPr>
                  <a:t>：</a:t>
                </a:r>
                <a:endParaRPr lang="zh-CN" altLang="en-US" sz="3200" b="0" baseline="-25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18" name="文本框 293942"/>
              <p:cNvSpPr txBox="1"/>
              <p:nvPr/>
            </p:nvSpPr>
            <p:spPr>
              <a:xfrm>
                <a:off x="3505" y="2352"/>
                <a:ext cx="56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>
                    <a:solidFill>
                      <a:srgbClr val="CC00CC"/>
                    </a:solidFill>
                    <a:latin typeface="Times New Roman" panose="02020603050405020304" pitchFamily="18" charset="0"/>
                  </a:rPr>
                  <a:t>D_T_</a:t>
                </a:r>
                <a:endParaRPr lang="en-US" altLang="zh-CN" sz="2400" dirty="0">
                  <a:solidFill>
                    <a:srgbClr val="CC00CC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19" name="文本框 293943"/>
              <p:cNvSpPr txBox="1"/>
              <p:nvPr/>
            </p:nvSpPr>
            <p:spPr>
              <a:xfrm>
                <a:off x="4032" y="2352"/>
                <a:ext cx="46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>
                    <a:solidFill>
                      <a:srgbClr val="006600"/>
                    </a:solidFill>
                    <a:latin typeface="Times New Roman" panose="02020603050405020304" pitchFamily="18" charset="0"/>
                  </a:rPr>
                  <a:t>D_tt</a:t>
                </a:r>
                <a:endParaRPr lang="en-US" altLang="zh-CN" sz="2400" dirty="0">
                  <a:solidFill>
                    <a:srgbClr val="0066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20" name="文本框 293944"/>
              <p:cNvSpPr txBox="1"/>
              <p:nvPr/>
            </p:nvSpPr>
            <p:spPr>
              <a:xfrm>
                <a:off x="4464" y="2352"/>
                <a:ext cx="541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ddT_</a:t>
                </a:r>
                <a:endParaRPr lang="en-US" altLang="zh-CN" sz="24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21" name="文本框 293945"/>
              <p:cNvSpPr txBox="1"/>
              <p:nvPr/>
            </p:nvSpPr>
            <p:spPr>
              <a:xfrm>
                <a:off x="4944" y="2352"/>
                <a:ext cx="447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>
                    <a:latin typeface="Times New Roman" panose="02020603050405020304" pitchFamily="18" charset="0"/>
                  </a:rPr>
                  <a:t>ddtt</a:t>
                </a:r>
                <a:endParaRPr lang="en-US" altLang="zh-CN" sz="2400" dirty="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36922" name="组合 293946"/>
              <p:cNvGrpSpPr/>
              <p:nvPr/>
            </p:nvGrpSpPr>
            <p:grpSpPr>
              <a:xfrm>
                <a:off x="3984" y="2784"/>
                <a:ext cx="672" cy="576"/>
                <a:chOff x="4032" y="2688"/>
                <a:chExt cx="672" cy="576"/>
              </a:xfrm>
            </p:grpSpPr>
            <p:grpSp>
              <p:nvGrpSpPr>
                <p:cNvPr id="36923" name="组合 293947"/>
                <p:cNvGrpSpPr/>
                <p:nvPr/>
              </p:nvGrpSpPr>
              <p:grpSpPr>
                <a:xfrm>
                  <a:off x="4032" y="2688"/>
                  <a:ext cx="672" cy="336"/>
                  <a:chOff x="4128" y="2688"/>
                  <a:chExt cx="672" cy="336"/>
                </a:xfrm>
              </p:grpSpPr>
              <p:sp>
                <p:nvSpPr>
                  <p:cNvPr id="36924" name="直接连接符 293948"/>
                  <p:cNvSpPr/>
                  <p:nvPr/>
                </p:nvSpPr>
                <p:spPr>
                  <a:xfrm>
                    <a:off x="4800" y="2688"/>
                    <a:ext cx="0" cy="192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p>
                    <a:pPr algn="ctr"/>
                    <a:endParaRPr lang="zh-CN" altLang="en-US" sz="320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36925" name="直接连接符 293949"/>
                  <p:cNvSpPr/>
                  <p:nvPr/>
                </p:nvSpPr>
                <p:spPr>
                  <a:xfrm flipH="1">
                    <a:off x="4128" y="2880"/>
                    <a:ext cx="672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/>
                  <a:p>
                    <a:pPr algn="ctr"/>
                    <a:endParaRPr lang="zh-CN" altLang="en-US" sz="320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36926" name="直接连接符 293950"/>
                  <p:cNvSpPr/>
                  <p:nvPr/>
                </p:nvSpPr>
                <p:spPr>
                  <a:xfrm>
                    <a:off x="4128" y="2880"/>
                    <a:ext cx="0" cy="14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</p:spPr>
                <p:txBody>
                  <a:bodyPr anchor="t"/>
                  <a:p>
                    <a:pPr algn="ctr"/>
                    <a:endParaRPr lang="zh-CN" altLang="en-US" sz="3200">
                      <a:latin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6927" name="直接连接符 293951"/>
                <p:cNvSpPr/>
                <p:nvPr/>
              </p:nvSpPr>
              <p:spPr>
                <a:xfrm>
                  <a:off x="4032" y="2880"/>
                  <a:ext cx="0" cy="38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  <p:txBody>
                <a:bodyPr anchor="t"/>
                <a:p>
                  <a:pPr algn="ctr"/>
                  <a:endParaRPr lang="zh-CN" altLang="en-US" sz="32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36928" name="文本框 293952"/>
              <p:cNvSpPr txBox="1"/>
              <p:nvPr/>
            </p:nvSpPr>
            <p:spPr>
              <a:xfrm>
                <a:off x="3696" y="3408"/>
                <a:ext cx="57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4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ddTT</a:t>
                </a:r>
                <a:endParaRPr lang="en-US" altLang="zh-CN" sz="24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29" name="文本框 293953"/>
              <p:cNvSpPr txBox="1"/>
              <p:nvPr/>
            </p:nvSpPr>
            <p:spPr>
              <a:xfrm>
                <a:off x="3360" y="595"/>
                <a:ext cx="1461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zh-CN" alt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</a:rPr>
                  <a:t>㈠ </a:t>
                </a:r>
                <a:r>
                  <a:rPr lang="zh-CN" altLang="en-US" sz="32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华文行楷" panose="02010800040101010101" pitchFamily="2" charset="-122"/>
                  </a:rPr>
                  <a:t>杂交育种</a:t>
                </a:r>
                <a:endParaRPr lang="zh-CN" alt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ea typeface="华文行楷" panose="02010800040101010101" pitchFamily="2" charset="-122"/>
                </a:endParaRPr>
              </a:p>
            </p:txBody>
          </p:sp>
          <p:sp>
            <p:nvSpPr>
              <p:cNvPr id="36930" name="文本框 293954"/>
              <p:cNvSpPr txBox="1"/>
              <p:nvPr/>
            </p:nvSpPr>
            <p:spPr>
              <a:xfrm>
                <a:off x="4128" y="2044"/>
                <a:ext cx="44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3600" b="0" dirty="0">
                    <a:latin typeface="Times New Roman" panose="02020603050405020304" pitchFamily="18" charset="0"/>
                  </a:rPr>
                  <a:t>↓</a:t>
                </a:r>
                <a:endParaRPr lang="en-US" altLang="zh-CN" sz="3600" b="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31" name="右大括号 293955"/>
              <p:cNvSpPr/>
              <p:nvPr/>
            </p:nvSpPr>
            <p:spPr>
              <a:xfrm>
                <a:off x="5328" y="1152"/>
                <a:ext cx="96" cy="624"/>
              </a:xfrm>
              <a:prstGeom prst="rightBrace">
                <a:avLst>
                  <a:gd name="adj1" fmla="val 54106"/>
                  <a:gd name="adj2" fmla="val 50000"/>
                </a:avLst>
              </a:pr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pPr algn="ctr"/>
                <a:endParaRPr lang="zh-CN" altLang="en-US" sz="3200">
                  <a:latin typeface="Arial" panose="020B0604020202020204" pitchFamily="34" charset="0"/>
                </a:endParaRPr>
              </a:p>
            </p:txBody>
          </p:sp>
          <p:sp>
            <p:nvSpPr>
              <p:cNvPr id="36932" name="右大括号 293956"/>
              <p:cNvSpPr/>
              <p:nvPr/>
            </p:nvSpPr>
            <p:spPr>
              <a:xfrm>
                <a:off x="5328" y="1824"/>
                <a:ext cx="96" cy="672"/>
              </a:xfrm>
              <a:prstGeom prst="rightBrace">
                <a:avLst>
                  <a:gd name="adj1" fmla="val 58268"/>
                  <a:gd name="adj2" fmla="val 50000"/>
                </a:avLst>
              </a:pr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pPr algn="ctr"/>
                <a:endParaRPr lang="zh-CN" altLang="en-US" sz="3200">
                  <a:latin typeface="Arial" panose="020B0604020202020204" pitchFamily="34" charset="0"/>
                </a:endParaRPr>
              </a:p>
            </p:txBody>
          </p:sp>
          <p:sp>
            <p:nvSpPr>
              <p:cNvPr id="36933" name="右大括号 293957"/>
              <p:cNvSpPr/>
              <p:nvPr/>
            </p:nvSpPr>
            <p:spPr>
              <a:xfrm>
                <a:off x="5328" y="2544"/>
                <a:ext cx="96" cy="1152"/>
              </a:xfrm>
              <a:prstGeom prst="rightBrace">
                <a:avLst>
                  <a:gd name="adj1" fmla="val 100000"/>
                  <a:gd name="adj2" fmla="val 50000"/>
                </a:avLst>
              </a:pr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pPr algn="ctr"/>
                <a:endParaRPr lang="zh-CN" altLang="en-US" sz="3200">
                  <a:latin typeface="Arial" panose="020B0604020202020204" pitchFamily="34" charset="0"/>
                </a:endParaRPr>
              </a:p>
            </p:txBody>
          </p:sp>
          <p:sp>
            <p:nvSpPr>
              <p:cNvPr id="36934" name="文本框 293958"/>
              <p:cNvSpPr txBox="1"/>
              <p:nvPr/>
            </p:nvSpPr>
            <p:spPr>
              <a:xfrm>
                <a:off x="5397" y="1171"/>
                <a:ext cx="283" cy="4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 wrap="none" anchor="t">
                <a:spAutoFit/>
              </a:bodyPr>
              <a:p>
                <a:r>
                  <a:rPr lang="zh-CN" altLang="en-US" sz="1800" b="1" dirty="0">
                    <a:latin typeface="Times New Roman" panose="02020603050405020304" pitchFamily="18" charset="0"/>
                  </a:rPr>
                  <a:t>第</a:t>
                </a:r>
                <a:r>
                  <a:rPr lang="en-US" altLang="zh-CN" sz="1800" b="1" dirty="0">
                    <a:latin typeface="Times New Roman" panose="02020603050405020304" pitchFamily="18" charset="0"/>
                  </a:rPr>
                  <a:t>1</a:t>
                </a:r>
                <a:r>
                  <a:rPr lang="zh-CN" altLang="en-US" sz="1800" b="1" dirty="0">
                    <a:latin typeface="Times New Roman" panose="02020603050405020304" pitchFamily="18" charset="0"/>
                  </a:rPr>
                  <a:t>年</a:t>
                </a:r>
                <a:endParaRPr lang="zh-CN" altLang="en-US" sz="18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35" name="文本框 293959"/>
              <p:cNvSpPr txBox="1"/>
              <p:nvPr/>
            </p:nvSpPr>
            <p:spPr>
              <a:xfrm>
                <a:off x="5397" y="1891"/>
                <a:ext cx="283" cy="41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 wrap="none" anchor="t">
                <a:spAutoFit/>
              </a:bodyPr>
              <a:p>
                <a:r>
                  <a:rPr lang="zh-CN" altLang="en-US" sz="1800" b="1" dirty="0">
                    <a:latin typeface="Times New Roman" panose="02020603050405020304" pitchFamily="18" charset="0"/>
                  </a:rPr>
                  <a:t>第</a:t>
                </a:r>
                <a:r>
                  <a:rPr lang="en-US" altLang="zh-CN" sz="1800" b="1" dirty="0">
                    <a:latin typeface="Times New Roman" panose="02020603050405020304" pitchFamily="18" charset="0"/>
                  </a:rPr>
                  <a:t>2</a:t>
                </a:r>
                <a:r>
                  <a:rPr lang="zh-CN" altLang="en-US" sz="1800" b="1" dirty="0">
                    <a:latin typeface="Times New Roman" panose="02020603050405020304" pitchFamily="18" charset="0"/>
                  </a:rPr>
                  <a:t>年</a:t>
                </a:r>
                <a:endParaRPr lang="zh-CN" altLang="en-US" sz="18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36" name="文本框 293960"/>
              <p:cNvSpPr txBox="1"/>
              <p:nvPr/>
            </p:nvSpPr>
            <p:spPr>
              <a:xfrm>
                <a:off x="5386" y="2721"/>
                <a:ext cx="283" cy="56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vert="eaVert" wrap="none" anchor="t">
                <a:spAutoFit/>
              </a:bodyPr>
              <a:p>
                <a:r>
                  <a:rPr lang="zh-CN" altLang="en-US" sz="1800" b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第</a:t>
                </a:r>
                <a:r>
                  <a:rPr lang="en-US" altLang="zh-CN" sz="1800" b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3~6</a:t>
                </a:r>
                <a:r>
                  <a:rPr lang="zh-CN" altLang="en-US" sz="1800" b="1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年</a:t>
                </a:r>
                <a:endParaRPr lang="zh-CN" altLang="en-US" sz="1800" b="1" dirty="0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36937" name="组合 293961"/>
              <p:cNvGrpSpPr/>
              <p:nvPr/>
            </p:nvGrpSpPr>
            <p:grpSpPr>
              <a:xfrm>
                <a:off x="4320" y="2064"/>
                <a:ext cx="226" cy="288"/>
                <a:chOff x="4428" y="3792"/>
                <a:chExt cx="226" cy="288"/>
              </a:xfrm>
            </p:grpSpPr>
            <p:sp>
              <p:nvSpPr>
                <p:cNvPr id="36938" name="矩形 293962"/>
                <p:cNvSpPr/>
                <p:nvPr/>
              </p:nvSpPr>
              <p:spPr>
                <a:xfrm>
                  <a:off x="4428" y="3792"/>
                  <a:ext cx="214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r>
                    <a:rPr lang="en-US" altLang="zh-CN" sz="2400" b="0" dirty="0">
                      <a:latin typeface="Times New Roman" panose="02020603050405020304" pitchFamily="18" charset="0"/>
                    </a:rPr>
                    <a:t>×</a:t>
                  </a:r>
                  <a:endParaRPr lang="en-US" altLang="zh-CN" sz="2400" b="0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6939" name="椭圆 293963"/>
                <p:cNvSpPr/>
                <p:nvPr/>
              </p:nvSpPr>
              <p:spPr>
                <a:xfrm>
                  <a:off x="4464" y="3842"/>
                  <a:ext cx="190" cy="190"/>
                </a:xfrm>
                <a:prstGeom prst="ellipse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/>
                <a:p>
                  <a:pPr algn="ctr"/>
                  <a:endParaRPr lang="zh-CN" altLang="en-US" sz="320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36940" name="组合 293964"/>
              <p:cNvGrpSpPr/>
              <p:nvPr/>
            </p:nvGrpSpPr>
            <p:grpSpPr>
              <a:xfrm>
                <a:off x="3998" y="3072"/>
                <a:ext cx="226" cy="288"/>
                <a:chOff x="4428" y="3792"/>
                <a:chExt cx="226" cy="288"/>
              </a:xfrm>
            </p:grpSpPr>
            <p:sp>
              <p:nvSpPr>
                <p:cNvPr id="36941" name="矩形 293965"/>
                <p:cNvSpPr/>
                <p:nvPr/>
              </p:nvSpPr>
              <p:spPr>
                <a:xfrm>
                  <a:off x="4428" y="3792"/>
                  <a:ext cx="214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r>
                    <a:rPr lang="en-US" altLang="zh-CN" sz="2400" b="0" dirty="0">
                      <a:latin typeface="Times New Roman" panose="02020603050405020304" pitchFamily="18" charset="0"/>
                    </a:rPr>
                    <a:t>×</a:t>
                  </a:r>
                  <a:endParaRPr lang="en-US" altLang="zh-CN" sz="2400" b="0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6942" name="椭圆 293966"/>
                <p:cNvSpPr/>
                <p:nvPr/>
              </p:nvSpPr>
              <p:spPr>
                <a:xfrm>
                  <a:off x="4464" y="3842"/>
                  <a:ext cx="190" cy="190"/>
                </a:xfrm>
                <a:prstGeom prst="ellipse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/>
                <a:p>
                  <a:pPr algn="ctr"/>
                  <a:endParaRPr lang="zh-CN" altLang="en-US" sz="32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36943" name="文本框 293967"/>
              <p:cNvSpPr txBox="1"/>
              <p:nvPr/>
            </p:nvSpPr>
            <p:spPr>
              <a:xfrm>
                <a:off x="3312" y="3638"/>
                <a:ext cx="1296" cy="44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r>
                  <a:rPr lang="en-US" altLang="zh-CN" sz="2000" b="1" dirty="0">
                    <a:latin typeface="Times New Roman" panose="02020603050405020304" pitchFamily="18" charset="0"/>
                  </a:rPr>
                  <a:t>             ↑</a:t>
                </a:r>
                <a:endParaRPr lang="en-US" altLang="zh-CN" sz="2000" b="1" dirty="0">
                  <a:latin typeface="Times New Roman" panose="02020603050405020304" pitchFamily="18" charset="0"/>
                </a:endParaRPr>
              </a:p>
              <a:p>
                <a:r>
                  <a:rPr lang="en-US" altLang="zh-CN" sz="2000" b="1" dirty="0">
                    <a:latin typeface="Times New Roman" panose="02020603050405020304" pitchFamily="18" charset="0"/>
                  </a:rPr>
                  <a:t> </a:t>
                </a:r>
                <a:r>
                  <a:rPr lang="zh-CN" altLang="en-US" sz="2000" b="1" dirty="0">
                    <a:latin typeface="Times New Roman" panose="02020603050405020304" pitchFamily="18" charset="0"/>
                  </a:rPr>
                  <a:t>需要的矮抗品种</a:t>
                </a:r>
                <a:endParaRPr lang="zh-CN" altLang="en-US" sz="2000" b="1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6944" name="文本框 293968"/>
            <p:cNvSpPr txBox="1"/>
            <p:nvPr/>
          </p:nvSpPr>
          <p:spPr>
            <a:xfrm>
              <a:off x="1340" y="2544"/>
              <a:ext cx="490" cy="28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400" dirty="0">
                  <a:solidFill>
                    <a:srgbClr val="FF3300"/>
                  </a:solidFill>
                  <a:latin typeface="Arial" panose="020B0604020202020204" pitchFamily="34" charset="0"/>
                </a:rPr>
                <a:t>矮抗</a:t>
              </a:r>
              <a:endParaRPr lang="zh-CN" altLang="en-US" sz="2400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3654425" y="330835"/>
            <a:ext cx="4653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－－能明显缩短育种年限</a:t>
            </a:r>
            <a:endParaRPr lang="zh-CN" altLang="en-US" sz="3200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2780" y="934720"/>
            <a:ext cx="2247900" cy="490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solidFill>
                  <a:schemeClr val="tx1"/>
                </a:solidFill>
              </a:rPr>
              <a:t>杂交育种</a:t>
            </a:r>
            <a:endParaRPr lang="zh-CN" altLang="en-US" sz="2400" b="1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14365" y="944880"/>
            <a:ext cx="2247900" cy="490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solidFill>
                  <a:schemeClr val="tx1"/>
                </a:solidFill>
              </a:rPr>
              <a:t>单倍体育种</a:t>
            </a:r>
            <a:endParaRPr lang="zh-CN" alt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3410" name="矩形 273409"/>
          <p:cNvSpPr/>
          <p:nvPr/>
        </p:nvSpPr>
        <p:spPr>
          <a:xfrm>
            <a:off x="539750" y="908050"/>
            <a:ext cx="5181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单倍体育种：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3421" name="矩形 273420"/>
          <p:cNvSpPr/>
          <p:nvPr/>
        </p:nvSpPr>
        <p:spPr>
          <a:xfrm>
            <a:off x="250825" y="2307273"/>
            <a:ext cx="2895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har char="•"/>
            </a:pP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优点：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3422" name="矩形 273421"/>
          <p:cNvSpPr/>
          <p:nvPr/>
        </p:nvSpPr>
        <p:spPr>
          <a:xfrm>
            <a:off x="1758950" y="2235835"/>
            <a:ext cx="738505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>
                <a:schemeClr val="bg1"/>
              </a:buClr>
            </a:pP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</a:rPr>
              <a:t>后代每对染色体上成对的基因都是纯和的，明显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缩短了育种年限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32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3423" name="矩形 273422"/>
          <p:cNvSpPr/>
          <p:nvPr/>
        </p:nvSpPr>
        <p:spPr>
          <a:xfrm>
            <a:off x="250825" y="3604260"/>
            <a:ext cx="2819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har char="•"/>
            </a:pP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缺点：</a:t>
            </a:r>
            <a:endParaRPr lang="zh-CN" altLang="en-US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3424" name="矩形 273423"/>
          <p:cNvSpPr/>
          <p:nvPr/>
        </p:nvSpPr>
        <p:spPr>
          <a:xfrm>
            <a:off x="1835150" y="3604260"/>
            <a:ext cx="3276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49" charset="-122"/>
              </a:rPr>
              <a:t>技术较复杂</a:t>
            </a:r>
            <a:endParaRPr lang="zh-CN" altLang="en-US" sz="32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3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3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3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21" grpId="0"/>
      <p:bldP spid="273422" grpId="0"/>
      <p:bldP spid="273423" grpId="0"/>
      <p:bldP spid="2734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1927" name="矩形 251926"/>
          <p:cNvSpPr/>
          <p:nvPr/>
        </p:nvSpPr>
        <p:spPr>
          <a:xfrm>
            <a:off x="430213" y="376873"/>
            <a:ext cx="7727950" cy="706755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99FF99">
                  <a:gamma/>
                  <a:shade val="66667"/>
                  <a:invGamma/>
                </a:srgbClr>
              </a:gs>
            </a:gsLst>
            <a:lin ang="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练一练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P44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14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0530" y="1310640"/>
            <a:ext cx="772858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/>
              <a:t>现有两个小麦品种，一个纯种麦性状是高杆（D），抗锈病（T）；另一个纯种麦的性状是矮杆（d），易染锈病（t）．两对基因独立遗传．育种专家提出了如下图所示Ⅰ、Ⅱ两种育种方法以获得小麦新品种．</a:t>
            </a:r>
            <a:endParaRPr lang="zh-CN" altLang="en-US" sz="2400"/>
          </a:p>
        </p:txBody>
      </p:sp>
      <p:pic>
        <p:nvPicPr>
          <p:cNvPr id="3" name="图片 2" descr="fcfaaf51f3deb48f7570026af31f3a292df5786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3455" y="2879090"/>
            <a:ext cx="6886575" cy="35572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2388</Words>
  <Application>WPS 演示</Application>
  <PresentationFormat>宽屏</PresentationFormat>
  <Paragraphs>471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6" baseType="lpstr">
      <vt:lpstr>Arial</vt:lpstr>
      <vt:lpstr>宋体</vt:lpstr>
      <vt:lpstr>Wingdings</vt:lpstr>
      <vt:lpstr>黑体</vt:lpstr>
      <vt:lpstr>Times New Roman</vt:lpstr>
      <vt:lpstr>Verdana</vt:lpstr>
      <vt:lpstr>楷体_GB2312</vt:lpstr>
      <vt:lpstr>华文行楷</vt:lpstr>
      <vt:lpstr>华文新魏</vt:lpstr>
      <vt:lpstr>隶书</vt:lpstr>
      <vt:lpstr>Calibri</vt:lpstr>
      <vt:lpstr>微软雅黑</vt:lpstr>
      <vt:lpstr>Arial Unicode MS</vt:lpstr>
      <vt:lpstr>Calibri Light</vt:lpstr>
      <vt:lpstr>新宋体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gj</dc:creator>
  <cp:lastModifiedBy>阿狸</cp:lastModifiedBy>
  <cp:revision>12</cp:revision>
  <dcterms:created xsi:type="dcterms:W3CDTF">2018-04-15T23:26:00Z</dcterms:created>
  <dcterms:modified xsi:type="dcterms:W3CDTF">2018-04-25T08:34:00Z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2052-10.1.0.7223</vt:lpwstr>
  </property>
</Properties>
</file>