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65" r:id="rId3"/>
    <p:sldId id="268" r:id="rId4"/>
    <p:sldId id="285" r:id="rId5"/>
    <p:sldId id="278" r:id="rId6"/>
    <p:sldId id="286" r:id="rId7"/>
    <p:sldId id="283" r:id="rId8"/>
    <p:sldId id="287" r:id="rId9"/>
    <p:sldId id="277" r:id="rId10"/>
    <p:sldId id="279" r:id="rId11"/>
    <p:sldId id="282" r:id="rId12"/>
    <p:sldId id="271" r:id="rId13"/>
    <p:sldId id="284" r:id="rId14"/>
    <p:sldId id="264" r:id="rId15"/>
    <p:sldId id="276" r:id="rId16"/>
  </p:sldIdLst>
  <p:sldSz cx="9144000" cy="6858000" type="screen4x3"/>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howGuides="1">
      <p:cViewPr varScale="1">
        <p:scale>
          <a:sx n="88" d="100"/>
          <a:sy n="88" d="100"/>
        </p:scale>
        <p:origin x="-126" y="-4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5293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54296"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8" name="页脚占位符 7"/>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4" name="页脚占位符 3"/>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3" name="页脚占位符 2"/>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标题 1025"/>
          <p:cNvSpPr>
            <a:spLocks noGrp="1"/>
          </p:cNvSpPr>
          <p:nvPr>
            <p:ph type="title"/>
          </p:nvPr>
        </p:nvSpPr>
        <p:spPr>
          <a:xfrm>
            <a:off x="457200" y="274638"/>
            <a:ext cx="8229600" cy="1143000"/>
          </a:xfrm>
          <a:prstGeom prst="rect">
            <a:avLst/>
          </a:prstGeom>
          <a:noFill/>
          <a:ln w="9525">
            <a:noFill/>
          </a:ln>
        </p:spPr>
        <p:txBody>
          <a:bodyPr anchor="ctr"/>
          <a:p>
            <a:pPr lvl="0"/>
            <a:r>
              <a:rPr lang="zh-CN" altLang="en-US" dirty="0"/>
              <a:t>单击此处编辑母版标题样式</a:t>
            </a:r>
            <a:endParaRPr lang="zh-CN" altLang="en-US" dirty="0"/>
          </a:p>
        </p:txBody>
      </p:sp>
      <p:sp>
        <p:nvSpPr>
          <p:cNvPr id="1027" name="文本占位符 1026"/>
          <p:cNvSpPr>
            <a:spLocks noGrp="1"/>
          </p:cNvSpPr>
          <p:nvPr>
            <p:ph type="body" idx="1"/>
          </p:nvPr>
        </p:nvSpPr>
        <p:spPr>
          <a:xfrm>
            <a:off x="457200" y="1600200"/>
            <a:ext cx="8229600" cy="4525963"/>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pPr lvl="0"/>
            <a:endParaRPr lang="zh-CN" altLang="en-US" dirty="0">
              <a:latin typeface="Arial" panose="020B0604020202020204" pitchFamily="34" charset="0"/>
            </a:endParaRPr>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a:endParaRPr lang="zh-CN" altLang="en-US" dirty="0">
              <a:latin typeface="Arial" panose="020B0604020202020204" pitchFamily="34" charset="0"/>
            </a:endParaRPr>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vl1p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rtl="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rtl="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rtl="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8" name="标题 14337"/>
          <p:cNvSpPr>
            <a:spLocks noGrp="1"/>
          </p:cNvSpPr>
          <p:nvPr>
            <p:ph type="title"/>
          </p:nvPr>
        </p:nvSpPr>
        <p:spPr>
          <a:xfrm>
            <a:off x="395288" y="404813"/>
            <a:ext cx="8280400" cy="2582862"/>
          </a:xfrm>
          <a:ln/>
        </p:spPr>
        <p:txBody>
          <a:bodyPr anchor="ctr"/>
          <a:p>
            <a:br>
              <a:rPr lang="en-US" altLang="zh-CN" sz="4000" dirty="0"/>
            </a:br>
            <a:br>
              <a:rPr lang="en-US" altLang="zh-CN" sz="4000" dirty="0"/>
            </a:br>
            <a:endParaRPr lang="en-US" altLang="zh-CN" sz="4000" dirty="0"/>
          </a:p>
        </p:txBody>
      </p:sp>
      <p:sp>
        <p:nvSpPr>
          <p:cNvPr id="14339" name="矩形 14338"/>
          <p:cNvSpPr/>
          <p:nvPr/>
        </p:nvSpPr>
        <p:spPr>
          <a:xfrm>
            <a:off x="179388" y="620713"/>
            <a:ext cx="8964612" cy="793750"/>
          </a:xfrm>
          <a:prstGeom prst="rect">
            <a:avLst/>
          </a:prstGeom>
          <a:noFill/>
          <a:ln w="9525">
            <a:noFill/>
          </a:ln>
        </p:spPr>
        <p:txBody>
          <a:bodyPr anchor="ctr">
            <a:spAutoFit/>
          </a:bodyPr>
          <a:p>
            <a:endParaRPr lang="en-US" altLang="zh-CN" dirty="0">
              <a:latin typeface="Arial" panose="020B0604020202020204" pitchFamily="34" charset="0"/>
            </a:endParaRPr>
          </a:p>
          <a:p>
            <a:r>
              <a:rPr lang="zh-CN" altLang="en-US" sz="2800" b="1" dirty="0">
                <a:solidFill>
                  <a:srgbClr val="FF3300"/>
                </a:solidFill>
                <a:latin typeface="Arial" panose="020B0604020202020204" pitchFamily="34" charset="0"/>
                <a:ea typeface="楷体_GB2312" pitchFamily="49" charset="-122"/>
              </a:rPr>
              <a:t>一、基础知识不扎实（根据所学知识、史实可以排除的）</a:t>
            </a:r>
            <a:endParaRPr lang="zh-CN" altLang="en-US" sz="2800" b="1" dirty="0">
              <a:solidFill>
                <a:srgbClr val="FF3300"/>
              </a:solidFill>
              <a:latin typeface="Arial" panose="020B0604020202020204" pitchFamily="34" charset="0"/>
              <a:ea typeface="楷体_GB2312" pitchFamily="49" charset="-122"/>
            </a:endParaRPr>
          </a:p>
        </p:txBody>
      </p:sp>
      <p:sp>
        <p:nvSpPr>
          <p:cNvPr id="14342" name="矩形 14341"/>
          <p:cNvSpPr/>
          <p:nvPr/>
        </p:nvSpPr>
        <p:spPr>
          <a:xfrm>
            <a:off x="0" y="4762500"/>
            <a:ext cx="9144000" cy="366713"/>
          </a:xfrm>
          <a:prstGeom prst="rect">
            <a:avLst/>
          </a:prstGeom>
          <a:noFill/>
          <a:ln w="9525">
            <a:noFill/>
          </a:ln>
        </p:spPr>
        <p:txBody>
          <a:bodyPr anchor="ctr">
            <a:spAutoFit/>
          </a:bodyPr>
          <a:p>
            <a:pPr algn="just"/>
            <a:endParaRPr dirty="0">
              <a:solidFill>
                <a:srgbClr val="000000"/>
              </a:solidFill>
              <a:latin typeface="Arial" panose="020B0604020202020204" pitchFamily="34" charset="0"/>
              <a:ea typeface="Times New Roman" panose="02020603050405020304" pitchFamily="18" charset="0"/>
            </a:endParaRPr>
          </a:p>
        </p:txBody>
      </p:sp>
      <p:sp>
        <p:nvSpPr>
          <p:cNvPr id="14343" name="矩形 14342"/>
          <p:cNvSpPr/>
          <p:nvPr/>
        </p:nvSpPr>
        <p:spPr>
          <a:xfrm>
            <a:off x="2987675" y="188913"/>
            <a:ext cx="3889375" cy="641350"/>
          </a:xfrm>
          <a:prstGeom prst="rect">
            <a:avLst/>
          </a:prstGeom>
          <a:noFill/>
          <a:ln w="9525">
            <a:noFill/>
          </a:ln>
        </p:spPr>
        <p:txBody>
          <a:bodyPr>
            <a:spAutoFit/>
          </a:bodyPr>
          <a:p>
            <a:r>
              <a:rPr lang="zh-CN" altLang="en-US" sz="3600" b="1" dirty="0">
                <a:solidFill>
                  <a:srgbClr val="FF3300"/>
                </a:solidFill>
                <a:latin typeface="Arial" panose="020B0604020202020204" pitchFamily="34" charset="0"/>
                <a:ea typeface="黑体" panose="02010609060101010101" pitchFamily="49" charset="-122"/>
              </a:rPr>
              <a:t>存在的问题</a:t>
            </a:r>
            <a:endParaRPr lang="zh-CN" altLang="en-US" sz="3600" b="1" dirty="0">
              <a:latin typeface="Arial" panose="020B0604020202020204" pitchFamily="34" charset="0"/>
              <a:ea typeface="黑体" panose="02010609060101010101" pitchFamily="49" charset="-122"/>
            </a:endParaRPr>
          </a:p>
        </p:txBody>
      </p:sp>
      <p:sp>
        <p:nvSpPr>
          <p:cNvPr id="14344" name="Text Box 5"/>
          <p:cNvSpPr txBox="1"/>
          <p:nvPr/>
        </p:nvSpPr>
        <p:spPr>
          <a:xfrm>
            <a:off x="6443663" y="2060575"/>
            <a:ext cx="966787" cy="641350"/>
          </a:xfrm>
          <a:prstGeom prst="rect">
            <a:avLst/>
          </a:prstGeom>
          <a:solidFill>
            <a:schemeClr val="bg1"/>
          </a:solidFill>
          <a:ln w="9525">
            <a:noFill/>
          </a:ln>
        </p:spPr>
        <p:txBody>
          <a:bodyPr>
            <a:spAutoFit/>
          </a:bodyPr>
          <a:p>
            <a:pPr>
              <a:spcBef>
                <a:spcPct val="50000"/>
              </a:spcBef>
            </a:pPr>
            <a:r>
              <a:rPr lang="en-US" altLang="zh-CN" sz="3600" b="1">
                <a:solidFill>
                  <a:srgbClr val="FF3300"/>
                </a:solidFill>
                <a:latin typeface="Arial" panose="020B0604020202020204" pitchFamily="34" charset="0"/>
              </a:rPr>
              <a:t>D</a:t>
            </a:r>
            <a:endParaRPr lang="en-US" altLang="zh-CN" sz="3600" b="1">
              <a:solidFill>
                <a:srgbClr val="FF3300"/>
              </a:solidFill>
              <a:latin typeface="Arial" panose="020B0604020202020204" pitchFamily="34" charset="0"/>
            </a:endParaRPr>
          </a:p>
        </p:txBody>
      </p:sp>
      <p:sp>
        <p:nvSpPr>
          <p:cNvPr id="14347" name="矩形 14346"/>
          <p:cNvSpPr/>
          <p:nvPr/>
        </p:nvSpPr>
        <p:spPr>
          <a:xfrm>
            <a:off x="179388" y="1628775"/>
            <a:ext cx="8561387" cy="946150"/>
          </a:xfrm>
          <a:prstGeom prst="rect">
            <a:avLst/>
          </a:prstGeom>
          <a:noFill/>
          <a:ln w="9525">
            <a:noFill/>
          </a:ln>
        </p:spPr>
        <p:txBody>
          <a:bodyPr wrap="none" anchor="ctr">
            <a:spAutoFit/>
          </a:bodyPr>
          <a:p>
            <a:r>
              <a:rPr lang="zh-TW" altLang="en-US" sz="2800" dirty="0">
                <a:solidFill>
                  <a:srgbClr val="000000"/>
                </a:solidFill>
                <a:latin typeface="Arial" panose="020B0604020202020204" pitchFamily="34" charset="0"/>
                <a:cs typeface="Times New Roman" panose="02020603050405020304" pitchFamily="18" charset="0"/>
              </a:rPr>
              <a:t>5．下表为建国以来中国城市化率基本情况（部分）。</a:t>
            </a:r>
            <a:endParaRPr lang="zh-TW" altLang="zh-CN" sz="2800" dirty="0">
              <a:solidFill>
                <a:srgbClr val="000000"/>
              </a:solidFill>
              <a:latin typeface="Arial" panose="020B0604020202020204" pitchFamily="34" charset="0"/>
              <a:cs typeface="Times New Roman" panose="02020603050405020304" pitchFamily="18" charset="0"/>
            </a:endParaRPr>
          </a:p>
          <a:p>
            <a:r>
              <a:rPr lang="zh-TW" altLang="en-US" sz="2800" dirty="0">
                <a:solidFill>
                  <a:srgbClr val="000000"/>
                </a:solidFill>
                <a:latin typeface="Arial" panose="020B0604020202020204" pitchFamily="34" charset="0"/>
                <a:cs typeface="Times New Roman" panose="02020603050405020304" pitchFamily="18" charset="0"/>
              </a:rPr>
              <a:t>对表中城市化率数据变化解读有误的是(　　</a:t>
            </a:r>
            <a:r>
              <a:rPr lang="en-US" altLang="zh-CN" sz="2800">
                <a:solidFill>
                  <a:srgbClr val="000000"/>
                </a:solidFill>
                <a:latin typeface="Arial" panose="020B0604020202020204" pitchFamily="34" charset="0"/>
                <a:cs typeface="Times New Roman" panose="02020603050405020304" pitchFamily="18" charset="0"/>
              </a:rPr>
              <a:t>)</a:t>
            </a:r>
            <a:endParaRPr lang="en-US" altLang="zh-CN" sz="2800">
              <a:latin typeface="Arial" panose="020B0604020202020204" pitchFamily="34" charset="0"/>
            </a:endParaRPr>
          </a:p>
        </p:txBody>
      </p:sp>
      <p:graphicFrame>
        <p:nvGraphicFramePr>
          <p:cNvPr id="14415" name="表格 14414"/>
          <p:cNvGraphicFramePr/>
          <p:nvPr/>
        </p:nvGraphicFramePr>
        <p:xfrm>
          <a:off x="395288" y="2708275"/>
          <a:ext cx="7273925" cy="1641475"/>
        </p:xfrm>
        <a:graphic>
          <a:graphicData uri="http://schemas.openxmlformats.org/drawingml/2006/table">
            <a:tbl>
              <a:tblPr/>
              <a:tblGrid>
                <a:gridCol w="1466850"/>
                <a:gridCol w="1374775"/>
                <a:gridCol w="1528763"/>
                <a:gridCol w="1528762"/>
                <a:gridCol w="1374775"/>
              </a:tblGrid>
              <a:tr h="820738">
                <a:tc>
                  <a:txBody>
                    <a:bodyPr/>
                    <a:p>
                      <a:pPr>
                        <a:buNone/>
                      </a:pPr>
                      <a:endParaRPr lang="zh-TW" altLang="en-US" sz="2400" dirty="0">
                        <a:solidFill>
                          <a:srgbClr val="000000"/>
                        </a:solidFill>
                        <a:latin typeface="Arial" panose="020B0604020202020204" pitchFamily="34" charset="0"/>
                        <a:cs typeface="Times New Roman" panose="02020603050405020304" pitchFamily="18" charset="0"/>
                      </a:endParaRPr>
                    </a:p>
                    <a:p>
                      <a:pPr eaLnBrk="0" hangingPunct="0">
                        <a:buNone/>
                      </a:pPr>
                      <a:r>
                        <a:rPr lang="zh-TW" altLang="en-US" sz="2400" dirty="0">
                          <a:solidFill>
                            <a:srgbClr val="000000"/>
                          </a:solidFill>
                          <a:latin typeface="Arial" panose="020B0604020202020204" pitchFamily="34" charset="0"/>
                          <a:cs typeface="Times New Roman" panose="02020603050405020304" pitchFamily="18" charset="0"/>
                        </a:rPr>
                        <a:t>年份</a:t>
                      </a:r>
                      <a:endParaRPr lang="zh-TW" altLang="en-US" sz="2400" dirty="0">
                        <a:latin typeface="Arial" panose="020B0604020202020204" pitchFamily="34" charset="0"/>
                      </a:endParaRPr>
                    </a:p>
                  </a:txBody>
                  <a:tcPr anchor="ctr">
                    <a:lnL w="25400" cap="flat" cmpd="sng">
                      <a:solidFill>
                        <a:srgbClr val="000000"/>
                      </a:solidFill>
                      <a:prstDash val="solid"/>
                      <a:headEnd type="none" w="med" len="med"/>
                      <a:tailEnd type="none" w="med" len="med"/>
                    </a:lnL>
                    <a:lnR w="25400" cap="flat" cmpd="sng">
                      <a:solidFill>
                        <a:srgbClr val="000000"/>
                      </a:solidFill>
                      <a:prstDash val="solid"/>
                      <a:headEnd type="none" w="med" len="med"/>
                      <a:tailEnd type="none" w="med" len="med"/>
                    </a:lnR>
                    <a:lnT w="25400" cap="flat" cmpd="sng">
                      <a:solidFill>
                        <a:srgbClr val="000000"/>
                      </a:solidFill>
                      <a:prstDash val="solid"/>
                      <a:headEnd type="none" w="med" len="med"/>
                      <a:tailEnd type="none" w="med" len="med"/>
                    </a:lnT>
                    <a:lnB w="25400" cap="flat" cmpd="sng">
                      <a:solidFill>
                        <a:srgbClr val="000000"/>
                      </a:solidFill>
                      <a:prstDash val="solid"/>
                      <a:headEnd type="none" w="med" len="med"/>
                      <a:tailEnd type="none" w="med" len="med"/>
                    </a:lnB>
                    <a:lnTlToBr>
                      <a:noFill/>
                    </a:lnTlToBr>
                    <a:lnBlToTr>
                      <a:noFill/>
                    </a:lnBlToTr>
                    <a:noFill/>
                  </a:tcPr>
                </a:tc>
                <a:tc>
                  <a:txBody>
                    <a:bodyPr/>
                    <a:p>
                      <a:pPr>
                        <a:buNone/>
                      </a:pPr>
                      <a:r>
                        <a:rPr lang="zh-TW" altLang="en-US" sz="2400" dirty="0">
                          <a:solidFill>
                            <a:srgbClr val="000000"/>
                          </a:solidFill>
                          <a:latin typeface="Arial" panose="020B0604020202020204" pitchFamily="34" charset="0"/>
                          <a:cs typeface="Times New Roman" panose="02020603050405020304" pitchFamily="18" charset="0"/>
                        </a:rPr>
                        <a:t>1950～</a:t>
                      </a:r>
                      <a:r>
                        <a:rPr lang="en-US" altLang="zh-CN" sz="2400">
                          <a:solidFill>
                            <a:srgbClr val="000000"/>
                          </a:solidFill>
                          <a:latin typeface="Arial" panose="020B0604020202020204" pitchFamily="34" charset="0"/>
                          <a:cs typeface="Times New Roman" panose="02020603050405020304" pitchFamily="18" charset="0"/>
                        </a:rPr>
                        <a:t>1957</a:t>
                      </a:r>
                      <a:endParaRPr lang="zh-CN" altLang="en-US" sz="2400">
                        <a:latin typeface="Arial" panose="020B0604020202020204" pitchFamily="34" charset="0"/>
                      </a:endParaRPr>
                    </a:p>
                  </a:txBody>
                  <a:tcPr anchor="ctr">
                    <a:lnL w="25400" cap="flat" cmpd="sng">
                      <a:solidFill>
                        <a:srgbClr val="000000"/>
                      </a:solidFill>
                      <a:prstDash val="solid"/>
                      <a:headEnd type="none" w="med" len="med"/>
                      <a:tailEnd type="none" w="med" len="med"/>
                    </a:lnL>
                    <a:lnR w="25400" cap="flat" cmpd="sng">
                      <a:solidFill>
                        <a:srgbClr val="000000"/>
                      </a:solidFill>
                      <a:prstDash val="solid"/>
                      <a:headEnd type="none" w="med" len="med"/>
                      <a:tailEnd type="none" w="med" len="med"/>
                    </a:lnR>
                    <a:lnT w="25400" cap="flat" cmpd="sng">
                      <a:solidFill>
                        <a:srgbClr val="000000"/>
                      </a:solidFill>
                      <a:prstDash val="solid"/>
                      <a:headEnd type="none" w="med" len="med"/>
                      <a:tailEnd type="none" w="med" len="med"/>
                    </a:lnT>
                    <a:lnB w="25400" cap="flat" cmpd="sng">
                      <a:solidFill>
                        <a:srgbClr val="000000"/>
                      </a:solidFill>
                      <a:prstDash val="solid"/>
                      <a:headEnd type="none" w="med" len="med"/>
                      <a:tailEnd type="none" w="med" len="med"/>
                    </a:lnB>
                    <a:lnTlToBr>
                      <a:noFill/>
                    </a:lnTlToBr>
                    <a:lnBlToTr>
                      <a:noFill/>
                    </a:lnBlToTr>
                    <a:noFill/>
                  </a:tcPr>
                </a:tc>
                <a:tc>
                  <a:txBody>
                    <a:bodyPr/>
                    <a:p>
                      <a:pPr>
                        <a:buNone/>
                      </a:pPr>
                      <a:r>
                        <a:rPr lang="zh-TW" altLang="en-US" sz="2400" dirty="0">
                          <a:solidFill>
                            <a:srgbClr val="000000"/>
                          </a:solidFill>
                          <a:latin typeface="Arial" panose="020B0604020202020204" pitchFamily="34" charset="0"/>
                          <a:cs typeface="Times New Roman" panose="02020603050405020304" pitchFamily="18" charset="0"/>
                        </a:rPr>
                        <a:t>1958～</a:t>
                      </a:r>
                      <a:r>
                        <a:rPr lang="en-US" altLang="zh-CN" sz="2400">
                          <a:solidFill>
                            <a:srgbClr val="000000"/>
                          </a:solidFill>
                          <a:latin typeface="Arial" panose="020B0604020202020204" pitchFamily="34" charset="0"/>
                          <a:cs typeface="Times New Roman" panose="02020603050405020304" pitchFamily="18" charset="0"/>
                        </a:rPr>
                        <a:t>1960</a:t>
                      </a:r>
                      <a:endParaRPr lang="zh-CN" altLang="en-US" sz="2400">
                        <a:latin typeface="Arial" panose="020B0604020202020204" pitchFamily="34" charset="0"/>
                      </a:endParaRPr>
                    </a:p>
                  </a:txBody>
                  <a:tcPr anchor="ctr">
                    <a:lnL w="25400" cap="flat" cmpd="sng">
                      <a:solidFill>
                        <a:srgbClr val="000000"/>
                      </a:solidFill>
                      <a:prstDash val="solid"/>
                      <a:headEnd type="none" w="med" len="med"/>
                      <a:tailEnd type="none" w="med" len="med"/>
                    </a:lnL>
                    <a:lnR w="25400" cap="flat" cmpd="sng">
                      <a:solidFill>
                        <a:srgbClr val="000000"/>
                      </a:solidFill>
                      <a:prstDash val="solid"/>
                      <a:headEnd type="none" w="med" len="med"/>
                      <a:tailEnd type="none" w="med" len="med"/>
                    </a:lnR>
                    <a:lnT w="25400" cap="flat" cmpd="sng">
                      <a:solidFill>
                        <a:srgbClr val="000000"/>
                      </a:solidFill>
                      <a:prstDash val="solid"/>
                      <a:headEnd type="none" w="med" len="med"/>
                      <a:tailEnd type="none" w="med" len="med"/>
                    </a:lnT>
                    <a:lnB w="25400" cap="flat" cmpd="sng">
                      <a:solidFill>
                        <a:srgbClr val="000000"/>
                      </a:solidFill>
                      <a:prstDash val="solid"/>
                      <a:headEnd type="none" w="med" len="med"/>
                      <a:tailEnd type="none" w="med" len="med"/>
                    </a:lnB>
                    <a:lnTlToBr>
                      <a:noFill/>
                    </a:lnTlToBr>
                    <a:lnBlToTr>
                      <a:noFill/>
                    </a:lnBlToTr>
                    <a:noFill/>
                  </a:tcPr>
                </a:tc>
                <a:tc>
                  <a:txBody>
                    <a:bodyPr/>
                    <a:p>
                      <a:pPr>
                        <a:buNone/>
                      </a:pPr>
                      <a:r>
                        <a:rPr lang="zh-TW" altLang="en-US" sz="2400" dirty="0">
                          <a:solidFill>
                            <a:srgbClr val="000000"/>
                          </a:solidFill>
                          <a:latin typeface="Arial" panose="020B0604020202020204" pitchFamily="34" charset="0"/>
                          <a:cs typeface="Times New Roman" panose="02020603050405020304" pitchFamily="18" charset="0"/>
                        </a:rPr>
                        <a:t>1966～</a:t>
                      </a:r>
                      <a:r>
                        <a:rPr lang="en-US" altLang="zh-CN" sz="2400">
                          <a:solidFill>
                            <a:srgbClr val="000000"/>
                          </a:solidFill>
                          <a:latin typeface="Arial" panose="020B0604020202020204" pitchFamily="34" charset="0"/>
                          <a:cs typeface="Times New Roman" panose="02020603050405020304" pitchFamily="18" charset="0"/>
                        </a:rPr>
                        <a:t>1976</a:t>
                      </a:r>
                      <a:endParaRPr lang="zh-CN" altLang="en-US" sz="2400">
                        <a:latin typeface="Arial" panose="020B0604020202020204" pitchFamily="34" charset="0"/>
                      </a:endParaRPr>
                    </a:p>
                  </a:txBody>
                  <a:tcPr anchor="ctr">
                    <a:lnL w="25400" cap="flat" cmpd="sng">
                      <a:solidFill>
                        <a:srgbClr val="000000"/>
                      </a:solidFill>
                      <a:prstDash val="solid"/>
                      <a:headEnd type="none" w="med" len="med"/>
                      <a:tailEnd type="none" w="med" len="med"/>
                    </a:lnL>
                    <a:lnR w="25400" cap="flat" cmpd="sng">
                      <a:solidFill>
                        <a:srgbClr val="000000"/>
                      </a:solidFill>
                      <a:prstDash val="solid"/>
                      <a:headEnd type="none" w="med" len="med"/>
                      <a:tailEnd type="none" w="med" len="med"/>
                    </a:lnR>
                    <a:lnT w="25400" cap="flat" cmpd="sng">
                      <a:solidFill>
                        <a:srgbClr val="000000"/>
                      </a:solidFill>
                      <a:prstDash val="solid"/>
                      <a:headEnd type="none" w="med" len="med"/>
                      <a:tailEnd type="none" w="med" len="med"/>
                    </a:lnT>
                    <a:lnB w="25400" cap="flat" cmpd="sng">
                      <a:solidFill>
                        <a:srgbClr val="000000"/>
                      </a:solidFill>
                      <a:prstDash val="solid"/>
                      <a:headEnd type="none" w="med" len="med"/>
                      <a:tailEnd type="none" w="med" len="med"/>
                    </a:lnB>
                    <a:lnTlToBr>
                      <a:noFill/>
                    </a:lnTlToBr>
                    <a:lnBlToTr>
                      <a:noFill/>
                    </a:lnBlToTr>
                    <a:noFill/>
                  </a:tcPr>
                </a:tc>
                <a:tc>
                  <a:txBody>
                    <a:bodyPr/>
                    <a:p>
                      <a:pPr>
                        <a:buNone/>
                      </a:pPr>
                      <a:r>
                        <a:rPr lang="zh-TW" altLang="en-US" sz="2400" dirty="0">
                          <a:solidFill>
                            <a:srgbClr val="000000"/>
                          </a:solidFill>
                          <a:latin typeface="Arial" panose="020B0604020202020204" pitchFamily="34" charset="0"/>
                          <a:cs typeface="Times New Roman" panose="02020603050405020304" pitchFamily="18" charset="0"/>
                        </a:rPr>
                        <a:t>1978～</a:t>
                      </a:r>
                      <a:r>
                        <a:rPr lang="en-US" altLang="zh-CN" sz="2400">
                          <a:solidFill>
                            <a:srgbClr val="000000"/>
                          </a:solidFill>
                          <a:latin typeface="Arial" panose="020B0604020202020204" pitchFamily="34" charset="0"/>
                          <a:cs typeface="Times New Roman" panose="02020603050405020304" pitchFamily="18" charset="0"/>
                        </a:rPr>
                        <a:t>1984</a:t>
                      </a:r>
                      <a:endParaRPr lang="zh-CN" altLang="en-US" sz="2400">
                        <a:latin typeface="Arial" panose="020B0604020202020204" pitchFamily="34" charset="0"/>
                      </a:endParaRPr>
                    </a:p>
                  </a:txBody>
                  <a:tcPr anchor="ctr">
                    <a:lnL w="25400" cap="flat" cmpd="sng">
                      <a:solidFill>
                        <a:srgbClr val="000000"/>
                      </a:solidFill>
                      <a:prstDash val="solid"/>
                      <a:headEnd type="none" w="med" len="med"/>
                      <a:tailEnd type="none" w="med" len="med"/>
                    </a:lnL>
                    <a:lnR w="25400" cap="flat" cmpd="sng">
                      <a:solidFill>
                        <a:srgbClr val="000000"/>
                      </a:solidFill>
                      <a:prstDash val="solid"/>
                      <a:headEnd type="none" w="med" len="med"/>
                      <a:tailEnd type="none" w="med" len="med"/>
                    </a:lnR>
                    <a:lnT w="25400" cap="flat" cmpd="sng">
                      <a:solidFill>
                        <a:srgbClr val="000000"/>
                      </a:solidFill>
                      <a:prstDash val="solid"/>
                      <a:headEnd type="none" w="med" len="med"/>
                      <a:tailEnd type="none" w="med" len="med"/>
                    </a:lnT>
                    <a:lnB w="25400" cap="flat" cmpd="sng">
                      <a:solidFill>
                        <a:srgbClr val="000000"/>
                      </a:solidFill>
                      <a:prstDash val="solid"/>
                      <a:headEnd type="none" w="med" len="med"/>
                      <a:tailEnd type="none" w="med" len="med"/>
                    </a:lnB>
                    <a:lnTlToBr>
                      <a:noFill/>
                    </a:lnTlToBr>
                    <a:lnBlToTr>
                      <a:noFill/>
                    </a:lnBlToTr>
                    <a:noFill/>
                  </a:tcPr>
                </a:tc>
              </a:tr>
              <a:tr h="820737">
                <a:tc>
                  <a:txBody>
                    <a:bodyPr/>
                    <a:p>
                      <a:pPr>
                        <a:buNone/>
                      </a:pPr>
                      <a:r>
                        <a:rPr lang="zh-TW" altLang="en-US" sz="2400" dirty="0">
                          <a:solidFill>
                            <a:srgbClr val="000000"/>
                          </a:solidFill>
                          <a:latin typeface="Arial" panose="020B0604020202020204" pitchFamily="34" charset="0"/>
                          <a:cs typeface="Times New Roman" panose="02020603050405020304" pitchFamily="18" charset="0"/>
                        </a:rPr>
                        <a:t>城市化率（%）</a:t>
                      </a:r>
                      <a:endParaRPr lang="zh-TW" altLang="en-US" sz="2400" dirty="0">
                        <a:latin typeface="Arial" panose="020B0604020202020204" pitchFamily="34" charset="0"/>
                      </a:endParaRPr>
                    </a:p>
                  </a:txBody>
                  <a:tcPr anchor="ctr">
                    <a:lnL w="25400" cap="flat" cmpd="sng">
                      <a:solidFill>
                        <a:srgbClr val="000000"/>
                      </a:solidFill>
                      <a:prstDash val="solid"/>
                      <a:headEnd type="none" w="med" len="med"/>
                      <a:tailEnd type="none" w="med" len="med"/>
                    </a:lnL>
                    <a:lnR w="25400" cap="flat" cmpd="sng">
                      <a:solidFill>
                        <a:srgbClr val="000000"/>
                      </a:solidFill>
                      <a:prstDash val="solid"/>
                      <a:headEnd type="none" w="med" len="med"/>
                      <a:tailEnd type="none" w="med" len="med"/>
                    </a:lnR>
                    <a:lnT w="25400" cap="flat" cmpd="sng">
                      <a:solidFill>
                        <a:srgbClr val="000000"/>
                      </a:solidFill>
                      <a:prstDash val="solid"/>
                      <a:headEnd type="none" w="med" len="med"/>
                      <a:tailEnd type="none" w="med" len="med"/>
                    </a:lnT>
                    <a:lnB w="25400" cap="flat" cmpd="sng">
                      <a:solidFill>
                        <a:srgbClr val="000000"/>
                      </a:solidFill>
                      <a:prstDash val="solid"/>
                      <a:headEnd type="none" w="med" len="med"/>
                      <a:tailEnd type="none" w="med" len="med"/>
                    </a:lnB>
                    <a:lnTlToBr>
                      <a:noFill/>
                    </a:lnTlToBr>
                    <a:lnBlToTr>
                      <a:noFill/>
                    </a:lnBlToTr>
                    <a:noFill/>
                  </a:tcPr>
                </a:tc>
                <a:tc>
                  <a:txBody>
                    <a:bodyPr/>
                    <a:p>
                      <a:pPr>
                        <a:buNone/>
                      </a:pPr>
                      <a:r>
                        <a:rPr lang="zh-TW" altLang="en-US" sz="2400" dirty="0">
                          <a:solidFill>
                            <a:srgbClr val="000000"/>
                          </a:solidFill>
                          <a:latin typeface="Arial" panose="020B0604020202020204" pitchFamily="34" charset="0"/>
                          <a:cs typeface="Times New Roman" panose="02020603050405020304" pitchFamily="18" charset="0"/>
                        </a:rPr>
                        <a:t>11.8～</a:t>
                      </a:r>
                      <a:r>
                        <a:rPr lang="en-US" altLang="zh-CN" sz="2400">
                          <a:solidFill>
                            <a:srgbClr val="000000"/>
                          </a:solidFill>
                          <a:latin typeface="Arial" panose="020B0604020202020204" pitchFamily="34" charset="0"/>
                          <a:cs typeface="Times New Roman" panose="02020603050405020304" pitchFamily="18" charset="0"/>
                        </a:rPr>
                        <a:t>15.39</a:t>
                      </a:r>
                      <a:endParaRPr lang="zh-CN" altLang="en-US" sz="2400">
                        <a:latin typeface="Arial" panose="020B0604020202020204" pitchFamily="34" charset="0"/>
                      </a:endParaRPr>
                    </a:p>
                  </a:txBody>
                  <a:tcPr anchor="ctr">
                    <a:lnL w="25400" cap="flat" cmpd="sng">
                      <a:solidFill>
                        <a:srgbClr val="000000"/>
                      </a:solidFill>
                      <a:prstDash val="solid"/>
                      <a:headEnd type="none" w="med" len="med"/>
                      <a:tailEnd type="none" w="med" len="med"/>
                    </a:lnL>
                    <a:lnR w="25400" cap="flat" cmpd="sng">
                      <a:solidFill>
                        <a:srgbClr val="000000"/>
                      </a:solidFill>
                      <a:prstDash val="solid"/>
                      <a:headEnd type="none" w="med" len="med"/>
                      <a:tailEnd type="none" w="med" len="med"/>
                    </a:lnR>
                    <a:lnT w="25400" cap="flat" cmpd="sng">
                      <a:solidFill>
                        <a:srgbClr val="000000"/>
                      </a:solidFill>
                      <a:prstDash val="solid"/>
                      <a:headEnd type="none" w="med" len="med"/>
                      <a:tailEnd type="none" w="med" len="med"/>
                    </a:lnT>
                    <a:lnB w="25400" cap="flat" cmpd="sng">
                      <a:solidFill>
                        <a:srgbClr val="000000"/>
                      </a:solidFill>
                      <a:prstDash val="solid"/>
                      <a:headEnd type="none" w="med" len="med"/>
                      <a:tailEnd type="none" w="med" len="med"/>
                    </a:lnB>
                    <a:lnTlToBr>
                      <a:noFill/>
                    </a:lnTlToBr>
                    <a:lnBlToTr>
                      <a:noFill/>
                    </a:lnBlToTr>
                    <a:noFill/>
                  </a:tcPr>
                </a:tc>
                <a:tc>
                  <a:txBody>
                    <a:bodyPr/>
                    <a:p>
                      <a:pPr>
                        <a:buNone/>
                      </a:pPr>
                      <a:r>
                        <a:rPr lang="zh-TW" altLang="en-US" sz="2400" dirty="0">
                          <a:solidFill>
                            <a:srgbClr val="000000"/>
                          </a:solidFill>
                          <a:latin typeface="Arial" panose="020B0604020202020204" pitchFamily="34" charset="0"/>
                          <a:cs typeface="Times New Roman" panose="02020603050405020304" pitchFamily="18" charset="0"/>
                        </a:rPr>
                        <a:t>16.25～</a:t>
                      </a:r>
                      <a:r>
                        <a:rPr lang="en-US" altLang="zh-CN" sz="2400">
                          <a:solidFill>
                            <a:srgbClr val="000000"/>
                          </a:solidFill>
                          <a:latin typeface="Arial" panose="020B0604020202020204" pitchFamily="34" charset="0"/>
                          <a:cs typeface="Times New Roman" panose="02020603050405020304" pitchFamily="18" charset="0"/>
                        </a:rPr>
                        <a:t>19.57</a:t>
                      </a:r>
                      <a:endParaRPr lang="zh-CN" altLang="en-US" sz="2400">
                        <a:latin typeface="Arial" panose="020B0604020202020204" pitchFamily="34" charset="0"/>
                      </a:endParaRPr>
                    </a:p>
                  </a:txBody>
                  <a:tcPr anchor="ctr">
                    <a:lnL w="25400" cap="flat" cmpd="sng">
                      <a:solidFill>
                        <a:srgbClr val="000000"/>
                      </a:solidFill>
                      <a:prstDash val="solid"/>
                      <a:headEnd type="none" w="med" len="med"/>
                      <a:tailEnd type="none" w="med" len="med"/>
                    </a:lnL>
                    <a:lnR w="25400" cap="flat" cmpd="sng">
                      <a:solidFill>
                        <a:srgbClr val="000000"/>
                      </a:solidFill>
                      <a:prstDash val="solid"/>
                      <a:headEnd type="none" w="med" len="med"/>
                      <a:tailEnd type="none" w="med" len="med"/>
                    </a:lnR>
                    <a:lnT w="25400" cap="flat" cmpd="sng">
                      <a:solidFill>
                        <a:srgbClr val="000000"/>
                      </a:solidFill>
                      <a:prstDash val="solid"/>
                      <a:headEnd type="none" w="med" len="med"/>
                      <a:tailEnd type="none" w="med" len="med"/>
                    </a:lnT>
                    <a:lnB w="25400" cap="flat" cmpd="sng">
                      <a:solidFill>
                        <a:srgbClr val="000000"/>
                      </a:solidFill>
                      <a:prstDash val="solid"/>
                      <a:headEnd type="none" w="med" len="med"/>
                      <a:tailEnd type="none" w="med" len="med"/>
                    </a:lnB>
                    <a:lnTlToBr>
                      <a:noFill/>
                    </a:lnTlToBr>
                    <a:lnBlToTr>
                      <a:noFill/>
                    </a:lnBlToTr>
                    <a:noFill/>
                  </a:tcPr>
                </a:tc>
                <a:tc>
                  <a:txBody>
                    <a:bodyPr/>
                    <a:p>
                      <a:pPr>
                        <a:buNone/>
                      </a:pPr>
                      <a:r>
                        <a:rPr lang="zh-TW" altLang="en-US" sz="2400" dirty="0">
                          <a:solidFill>
                            <a:srgbClr val="000000"/>
                          </a:solidFill>
                          <a:latin typeface="Arial" panose="020B0604020202020204" pitchFamily="34" charset="0"/>
                          <a:cs typeface="Times New Roman" panose="02020603050405020304" pitchFamily="18" charset="0"/>
                        </a:rPr>
                        <a:t>17.98～</a:t>
                      </a:r>
                      <a:r>
                        <a:rPr lang="en-US" altLang="zh-CN" sz="2400">
                          <a:solidFill>
                            <a:srgbClr val="000000"/>
                          </a:solidFill>
                          <a:latin typeface="Arial" panose="020B0604020202020204" pitchFamily="34" charset="0"/>
                          <a:cs typeface="Times New Roman" panose="02020603050405020304" pitchFamily="18" charset="0"/>
                        </a:rPr>
                        <a:t>17.13</a:t>
                      </a:r>
                      <a:endParaRPr lang="zh-CN" altLang="en-US" sz="2400">
                        <a:latin typeface="Arial" panose="020B0604020202020204" pitchFamily="34" charset="0"/>
                      </a:endParaRPr>
                    </a:p>
                  </a:txBody>
                  <a:tcPr anchor="ctr">
                    <a:lnL w="25400" cap="flat" cmpd="sng">
                      <a:solidFill>
                        <a:srgbClr val="000000"/>
                      </a:solidFill>
                      <a:prstDash val="solid"/>
                      <a:headEnd type="none" w="med" len="med"/>
                      <a:tailEnd type="none" w="med" len="med"/>
                    </a:lnL>
                    <a:lnR w="25400" cap="flat" cmpd="sng">
                      <a:solidFill>
                        <a:srgbClr val="000000"/>
                      </a:solidFill>
                      <a:prstDash val="solid"/>
                      <a:headEnd type="none" w="med" len="med"/>
                      <a:tailEnd type="none" w="med" len="med"/>
                    </a:lnR>
                    <a:lnT w="25400" cap="flat" cmpd="sng">
                      <a:solidFill>
                        <a:srgbClr val="000000"/>
                      </a:solidFill>
                      <a:prstDash val="solid"/>
                      <a:headEnd type="none" w="med" len="med"/>
                      <a:tailEnd type="none" w="med" len="med"/>
                    </a:lnT>
                    <a:lnB w="25400" cap="flat" cmpd="sng">
                      <a:solidFill>
                        <a:srgbClr val="000000"/>
                      </a:solidFill>
                      <a:prstDash val="solid"/>
                      <a:headEnd type="none" w="med" len="med"/>
                      <a:tailEnd type="none" w="med" len="med"/>
                    </a:lnB>
                    <a:lnTlToBr>
                      <a:noFill/>
                    </a:lnTlToBr>
                    <a:lnBlToTr>
                      <a:noFill/>
                    </a:lnBlToTr>
                    <a:noFill/>
                  </a:tcPr>
                </a:tc>
                <a:tc>
                  <a:txBody>
                    <a:bodyPr/>
                    <a:p>
                      <a:pPr>
                        <a:buNone/>
                      </a:pPr>
                      <a:r>
                        <a:rPr lang="zh-TW" altLang="en-US" sz="2400" dirty="0">
                          <a:solidFill>
                            <a:srgbClr val="000000"/>
                          </a:solidFill>
                          <a:latin typeface="Arial" panose="020B0604020202020204" pitchFamily="34" charset="0"/>
                          <a:cs typeface="Times New Roman" panose="02020603050405020304" pitchFamily="18" charset="0"/>
                        </a:rPr>
                        <a:t>17.92～</a:t>
                      </a:r>
                      <a:r>
                        <a:rPr lang="en-US" altLang="zh-CN" sz="2400">
                          <a:solidFill>
                            <a:srgbClr val="000000"/>
                          </a:solidFill>
                          <a:latin typeface="Arial" panose="020B0604020202020204" pitchFamily="34" charset="0"/>
                          <a:cs typeface="Times New Roman" panose="02020603050405020304" pitchFamily="18" charset="0"/>
                        </a:rPr>
                        <a:t>23.01</a:t>
                      </a:r>
                      <a:endParaRPr lang="zh-CN" altLang="en-US" sz="2400">
                        <a:latin typeface="Arial" panose="020B0604020202020204" pitchFamily="34" charset="0"/>
                      </a:endParaRPr>
                    </a:p>
                  </a:txBody>
                  <a:tcPr anchor="ctr">
                    <a:lnL w="25400" cap="flat" cmpd="sng">
                      <a:solidFill>
                        <a:srgbClr val="000000"/>
                      </a:solidFill>
                      <a:prstDash val="solid"/>
                      <a:headEnd type="none" w="med" len="med"/>
                      <a:tailEnd type="none" w="med" len="med"/>
                    </a:lnL>
                    <a:lnR w="25400" cap="flat" cmpd="sng">
                      <a:solidFill>
                        <a:srgbClr val="000000"/>
                      </a:solidFill>
                      <a:prstDash val="solid"/>
                      <a:headEnd type="none" w="med" len="med"/>
                      <a:tailEnd type="none" w="med" len="med"/>
                    </a:lnR>
                    <a:lnT w="25400" cap="flat" cmpd="sng">
                      <a:solidFill>
                        <a:srgbClr val="000000"/>
                      </a:solidFill>
                      <a:prstDash val="solid"/>
                      <a:headEnd type="none" w="med" len="med"/>
                      <a:tailEnd type="none" w="med" len="med"/>
                    </a:lnT>
                    <a:lnB w="25400" cap="flat" cmpd="sng">
                      <a:solidFill>
                        <a:srgbClr val="000000"/>
                      </a:solidFill>
                      <a:prstDash val="solid"/>
                      <a:headEnd type="none" w="med" len="med"/>
                      <a:tailEnd type="none" w="med" len="med"/>
                    </a:lnB>
                    <a:lnTlToBr>
                      <a:noFill/>
                    </a:lnTlToBr>
                    <a:lnBlToTr>
                      <a:noFill/>
                    </a:lnBlToTr>
                    <a:noFill/>
                  </a:tcPr>
                </a:tc>
              </a:tr>
            </a:tbl>
          </a:graphicData>
        </a:graphic>
      </p:graphicFrame>
      <p:sp>
        <p:nvSpPr>
          <p:cNvPr id="14411" name="矩形 14410"/>
          <p:cNvSpPr/>
          <p:nvPr/>
        </p:nvSpPr>
        <p:spPr>
          <a:xfrm>
            <a:off x="-74612" y="4702175"/>
            <a:ext cx="8115300" cy="1311275"/>
          </a:xfrm>
          <a:prstGeom prst="rect">
            <a:avLst/>
          </a:prstGeom>
          <a:noFill/>
          <a:ln w="9525">
            <a:noFill/>
          </a:ln>
        </p:spPr>
        <p:txBody>
          <a:bodyPr wrap="none" anchor="ctr">
            <a:spAutoFit/>
          </a:bodyPr>
          <a:p>
            <a:pPr indent="127000"/>
            <a:r>
              <a:rPr lang="zh-TW" altLang="en-US" sz="2000" b="1" dirty="0">
                <a:solidFill>
                  <a:srgbClr val="000000"/>
                </a:solidFill>
                <a:latin typeface="Arial" panose="020B0604020202020204" pitchFamily="34" charset="0"/>
                <a:cs typeface="Times New Roman" panose="02020603050405020304" pitchFamily="18" charset="0"/>
              </a:rPr>
              <a:t>A. 1950～1957年城市化率有所提高是因为</a:t>
            </a:r>
            <a:r>
              <a:rPr lang="en-US" altLang="zh-CN" sz="2000" b="1" dirty="0">
                <a:solidFill>
                  <a:srgbClr val="000000"/>
                </a:solidFill>
                <a:latin typeface="Arial" panose="020B0604020202020204" pitchFamily="34" charset="0"/>
                <a:cs typeface="Times New Roman" panose="02020603050405020304" pitchFamily="18" charset="0"/>
              </a:rPr>
              <a:t>“</a:t>
            </a:r>
            <a:r>
              <a:rPr lang="zh-TW" altLang="en-US" sz="2000" b="1" dirty="0">
                <a:solidFill>
                  <a:srgbClr val="000000"/>
                </a:solidFill>
                <a:latin typeface="Arial" panose="020B0604020202020204" pitchFamily="34" charset="0"/>
                <a:cs typeface="Times New Roman" panose="02020603050405020304" pitchFamily="18" charset="0"/>
              </a:rPr>
              <a:t>一五</a:t>
            </a:r>
            <a:r>
              <a:rPr lang="en-US" altLang="zh-CN" sz="2000" b="1" dirty="0">
                <a:solidFill>
                  <a:srgbClr val="000000"/>
                </a:solidFill>
                <a:latin typeface="Arial" panose="020B0604020202020204" pitchFamily="34" charset="0"/>
                <a:cs typeface="Times New Roman" panose="02020603050405020304" pitchFamily="18" charset="0"/>
              </a:rPr>
              <a:t>”</a:t>
            </a:r>
            <a:r>
              <a:rPr lang="zh-TW" altLang="en-US" sz="2000" b="1" dirty="0">
                <a:solidFill>
                  <a:srgbClr val="000000"/>
                </a:solidFill>
                <a:latin typeface="Arial" panose="020B0604020202020204" pitchFamily="34" charset="0"/>
                <a:cs typeface="Times New Roman" panose="02020603050405020304" pitchFamily="18" charset="0"/>
              </a:rPr>
              <a:t>计划优先发展重工业</a:t>
            </a:r>
            <a:endParaRPr lang="en-US" altLang="zh-CN" sz="2000" b="1" dirty="0">
              <a:latin typeface="Arial" panose="020B0604020202020204" pitchFamily="34" charset="0"/>
            </a:endParaRPr>
          </a:p>
          <a:p>
            <a:pPr indent="127000" eaLnBrk="0" hangingPunct="0"/>
            <a:r>
              <a:rPr lang="zh-TW" altLang="en-US" sz="2000" b="1" dirty="0">
                <a:solidFill>
                  <a:srgbClr val="000000"/>
                </a:solidFill>
                <a:latin typeface="Arial" panose="020B0604020202020204" pitchFamily="34" charset="0"/>
                <a:cs typeface="Times New Roman" panose="02020603050405020304" pitchFamily="18" charset="0"/>
              </a:rPr>
              <a:t>B. 1958～1960年城市化率变化是因为</a:t>
            </a:r>
            <a:r>
              <a:rPr lang="en-US" altLang="zh-CN" sz="2000" b="1" dirty="0">
                <a:solidFill>
                  <a:srgbClr val="000000"/>
                </a:solidFill>
                <a:latin typeface="Arial" panose="020B0604020202020204" pitchFamily="34" charset="0"/>
                <a:cs typeface="Times New Roman" panose="02020603050405020304" pitchFamily="18" charset="0"/>
              </a:rPr>
              <a:t>“</a:t>
            </a:r>
            <a:r>
              <a:rPr lang="zh-TW" altLang="en-US" sz="2000" b="1" dirty="0">
                <a:solidFill>
                  <a:srgbClr val="000000"/>
                </a:solidFill>
                <a:latin typeface="Arial" panose="020B0604020202020204" pitchFamily="34" charset="0"/>
                <a:cs typeface="Times New Roman" panose="02020603050405020304" pitchFamily="18" charset="0"/>
              </a:rPr>
              <a:t>大跃进</a:t>
            </a:r>
            <a:r>
              <a:rPr lang="en-US" altLang="zh-CN" sz="2000" b="1" dirty="0">
                <a:solidFill>
                  <a:srgbClr val="000000"/>
                </a:solidFill>
                <a:latin typeface="Arial" panose="020B0604020202020204" pitchFamily="34" charset="0"/>
                <a:cs typeface="Times New Roman" panose="02020603050405020304" pitchFamily="18" charset="0"/>
              </a:rPr>
              <a:t>”</a:t>
            </a:r>
            <a:r>
              <a:rPr lang="zh-TW" altLang="en-US" sz="2000" b="1" dirty="0">
                <a:solidFill>
                  <a:srgbClr val="000000"/>
                </a:solidFill>
                <a:latin typeface="Arial" panose="020B0604020202020204" pitchFamily="34" charset="0"/>
                <a:cs typeface="Times New Roman" panose="02020603050405020304" pitchFamily="18" charset="0"/>
              </a:rPr>
              <a:t>运动</a:t>
            </a:r>
            <a:endParaRPr lang="en-US" altLang="zh-CN" sz="2000" b="1" dirty="0">
              <a:latin typeface="Arial" panose="020B0604020202020204" pitchFamily="34" charset="0"/>
            </a:endParaRPr>
          </a:p>
          <a:p>
            <a:pPr indent="127000" eaLnBrk="0" hangingPunct="0"/>
            <a:r>
              <a:rPr lang="zh-TW" altLang="en-US" sz="2000" b="1" dirty="0">
                <a:solidFill>
                  <a:srgbClr val="000000"/>
                </a:solidFill>
                <a:latin typeface="Arial" panose="020B0604020202020204" pitchFamily="34" charset="0"/>
                <a:cs typeface="Times New Roman" panose="02020603050405020304" pitchFamily="18" charset="0"/>
              </a:rPr>
              <a:t>C. 1966～1976年城市化率变化是因为知识青年上山下乡</a:t>
            </a:r>
            <a:endParaRPr lang="en-US" altLang="zh-CN" sz="2000" b="1" dirty="0">
              <a:latin typeface="Arial" panose="020B0604020202020204" pitchFamily="34" charset="0"/>
            </a:endParaRPr>
          </a:p>
          <a:p>
            <a:pPr indent="127000" eaLnBrk="0" hangingPunct="0"/>
            <a:r>
              <a:rPr lang="zh-TW" altLang="en-US" sz="2000" b="1" dirty="0">
                <a:solidFill>
                  <a:srgbClr val="000000"/>
                </a:solidFill>
                <a:latin typeface="Arial" panose="020B0604020202020204" pitchFamily="34" charset="0"/>
                <a:cs typeface="Times New Roman" panose="02020603050405020304" pitchFamily="18" charset="0"/>
              </a:rPr>
              <a:t>D. 1978～1984年城市化率变化是因为城市经济体制改革的开展</a:t>
            </a:r>
            <a:endParaRPr lang="zh-TW" altLang="en-US" sz="2000" b="1" dirty="0">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344"/>
                                        </p:tgtEl>
                                        <p:attrNameLst>
                                          <p:attrName>style.visibility</p:attrName>
                                        </p:attrNameLst>
                                      </p:cBhvr>
                                      <p:to>
                                        <p:strVal val="visible"/>
                                      </p:to>
                                    </p:set>
                                    <p:animEffect transition="in" filter="fade">
                                      <p:cBhvr>
                                        <p:cTn id="7" dur="500"/>
                                        <p:tgtEl>
                                          <p:spTgt spid="143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3794" name="矩形 1"/>
          <p:cNvSpPr/>
          <p:nvPr/>
        </p:nvSpPr>
        <p:spPr>
          <a:xfrm>
            <a:off x="60325" y="908050"/>
            <a:ext cx="9083675" cy="2647950"/>
          </a:xfrm>
          <a:prstGeom prst="rect">
            <a:avLst/>
          </a:prstGeom>
          <a:noFill/>
          <a:ln w="9525">
            <a:noFill/>
          </a:ln>
        </p:spPr>
        <p:txBody>
          <a:bodyPr>
            <a:spAutoFit/>
          </a:bodyPr>
          <a:p>
            <a:r>
              <a:rPr lang="en-US" altLang="zh-CN" sz="2400" b="1" dirty="0">
                <a:latin typeface="Arial" panose="020B0604020202020204" pitchFamily="34" charset="0"/>
              </a:rPr>
              <a:t>1871</a:t>
            </a:r>
            <a:r>
              <a:rPr lang="zh-CN" altLang="en-US" sz="2400" b="1" dirty="0">
                <a:latin typeface="Arial" panose="020B0604020202020204" pitchFamily="34" charset="0"/>
              </a:rPr>
              <a:t>年</a:t>
            </a:r>
            <a:r>
              <a:rPr lang="en-US" altLang="zh-CN" sz="2400" b="1" dirty="0">
                <a:latin typeface="Arial" panose="020B0604020202020204" pitchFamily="34" charset="0"/>
              </a:rPr>
              <a:t>《</a:t>
            </a:r>
            <a:r>
              <a:rPr lang="zh-CN" altLang="en-US" sz="2400" b="1" dirty="0">
                <a:latin typeface="Arial" panose="020B0604020202020204" pitchFamily="34" charset="0"/>
              </a:rPr>
              <a:t>德意志帝国宪法</a:t>
            </a:r>
            <a:r>
              <a:rPr lang="en-US" altLang="zh-CN" sz="2400" b="1" dirty="0">
                <a:latin typeface="Arial" panose="020B0604020202020204" pitchFamily="34" charset="0"/>
              </a:rPr>
              <a:t>》</a:t>
            </a:r>
            <a:r>
              <a:rPr lang="zh-CN" altLang="en-US" sz="2400" b="1" dirty="0">
                <a:latin typeface="Arial" panose="020B0604020202020204" pitchFamily="34" charset="0"/>
              </a:rPr>
              <a:t>第五条规定：“帝国立法权由联邦议会和帝国议会行使之。帝国法律应取得两个议会必要的多数同意”，同时规定帝国皇帝有宣战、媾和、缔约、召集和解散联邦议会、任免官吏等权力，帝国宰相只对皇帝负责，皇帝有对宰相的任免权。从以上材料得出的共同结论是</a:t>
            </a:r>
            <a:endParaRPr lang="zh-CN" altLang="en-US" sz="2400" b="1" dirty="0">
              <a:latin typeface="Arial" panose="020B0604020202020204" pitchFamily="34" charset="0"/>
            </a:endParaRPr>
          </a:p>
          <a:p>
            <a:r>
              <a:rPr lang="en-US" altLang="zh-CN" sz="2400" b="1" dirty="0">
                <a:latin typeface="Arial" panose="020B0604020202020204" pitchFamily="34" charset="0"/>
              </a:rPr>
              <a:t>A</a:t>
            </a:r>
            <a:r>
              <a:rPr lang="zh-CN" altLang="en-US" sz="2400" b="1" dirty="0">
                <a:latin typeface="Arial" panose="020B0604020202020204" pitchFamily="34" charset="0"/>
              </a:rPr>
              <a:t>．德意志帝国中央权力广泛</a:t>
            </a:r>
            <a:r>
              <a:rPr lang="en-US" altLang="zh-CN" sz="2400" b="1" dirty="0">
                <a:latin typeface="Arial" panose="020B0604020202020204" pitchFamily="34" charset="0"/>
              </a:rPr>
              <a:t>   B</a:t>
            </a:r>
            <a:r>
              <a:rPr lang="zh-CN" altLang="en-US" sz="2400" b="1" dirty="0">
                <a:latin typeface="Arial" panose="020B0604020202020204" pitchFamily="34" charset="0"/>
              </a:rPr>
              <a:t>．具有浓厚的专制主义特征</a:t>
            </a:r>
            <a:endParaRPr lang="zh-CN" altLang="en-US" sz="2400" b="1" dirty="0">
              <a:latin typeface="Arial" panose="020B0604020202020204" pitchFamily="34" charset="0"/>
            </a:endParaRPr>
          </a:p>
          <a:p>
            <a:r>
              <a:rPr lang="en-US" altLang="zh-CN" sz="2400" b="1" dirty="0">
                <a:latin typeface="Arial" panose="020B0604020202020204" pitchFamily="34" charset="0"/>
              </a:rPr>
              <a:t>C</a:t>
            </a:r>
            <a:r>
              <a:rPr lang="zh-CN" altLang="en-US" sz="2400" b="1" dirty="0">
                <a:latin typeface="Arial" panose="020B0604020202020204" pitchFamily="34" charset="0"/>
              </a:rPr>
              <a:t>．德国确立君主立宪制政体</a:t>
            </a:r>
            <a:r>
              <a:rPr lang="en-US" altLang="zh-CN" sz="2400" b="1" dirty="0">
                <a:latin typeface="Arial" panose="020B0604020202020204" pitchFamily="34" charset="0"/>
              </a:rPr>
              <a:t>   D</a:t>
            </a:r>
            <a:r>
              <a:rPr lang="zh-CN" altLang="en-US" sz="2400" b="1" dirty="0">
                <a:latin typeface="Arial" panose="020B0604020202020204" pitchFamily="34" charset="0"/>
              </a:rPr>
              <a:t>．确定了普鲁士的支配地位</a:t>
            </a:r>
            <a:endParaRPr lang="zh-CN" altLang="en-US" sz="2400" b="1" dirty="0">
              <a:latin typeface="Arial" panose="020B0604020202020204" pitchFamily="34" charset="0"/>
            </a:endParaRPr>
          </a:p>
        </p:txBody>
      </p:sp>
      <p:sp>
        <p:nvSpPr>
          <p:cNvPr id="33795" name="矩形 33794"/>
          <p:cNvSpPr/>
          <p:nvPr/>
        </p:nvSpPr>
        <p:spPr>
          <a:xfrm>
            <a:off x="0" y="0"/>
            <a:ext cx="8229600" cy="1143000"/>
          </a:xfrm>
          <a:prstGeom prst="rect">
            <a:avLst/>
          </a:prstGeom>
          <a:noFill/>
          <a:ln w="9525">
            <a:noFill/>
          </a:ln>
        </p:spPr>
        <p:txBody>
          <a:bodyPr anchor="ctr"/>
          <a:lstStyle>
            <a:lvl1pPr marL="0" lvl="0" indent="0" algn="ctr" defTabSz="914400" rtl="0" eaLnBrk="1" fontAlgn="base" latinLnBrk="0" hangingPunct="1">
              <a:lnSpc>
                <a:spcPct val="100000"/>
              </a:lnSpc>
              <a:spcBef>
                <a:spcPct val="0"/>
              </a:spcBef>
              <a:spcAft>
                <a:spcPct val="0"/>
              </a:spcAft>
              <a:buNone/>
              <a:defRPr sz="4400" u="none" kern="1200" baseline="0">
                <a:solidFill>
                  <a:schemeClr val="tx2"/>
                </a:solidFill>
                <a:latin typeface="Arial" panose="020B0604020202020204" pitchFamily="34" charset="0"/>
                <a:ea typeface="宋体" panose="02010600030101010101" pitchFamily="2" charset="-122"/>
              </a:defRPr>
            </a:lvl1pPr>
          </a:lstStyle>
          <a:p>
            <a:pPr lvl="0"/>
            <a:r>
              <a:rPr lang="zh-CN" altLang="en-US" b="1" dirty="0">
                <a:solidFill>
                  <a:srgbClr val="0000FF"/>
                </a:solidFill>
              </a:rPr>
              <a:t>举一反三</a:t>
            </a:r>
            <a:endParaRPr lang="zh-CN" altLang="en-US" b="1" dirty="0">
              <a:solidFill>
                <a:srgbClr val="0000FF"/>
              </a:solidFill>
            </a:endParaRPr>
          </a:p>
        </p:txBody>
      </p:sp>
      <p:sp>
        <p:nvSpPr>
          <p:cNvPr id="33796" name="Text Box 5"/>
          <p:cNvSpPr txBox="1"/>
          <p:nvPr/>
        </p:nvSpPr>
        <p:spPr>
          <a:xfrm>
            <a:off x="8177213" y="2492375"/>
            <a:ext cx="966787" cy="641350"/>
          </a:xfrm>
          <a:prstGeom prst="rect">
            <a:avLst/>
          </a:prstGeom>
          <a:solidFill>
            <a:schemeClr val="bg1"/>
          </a:solidFill>
          <a:ln w="9525">
            <a:noFill/>
          </a:ln>
        </p:spPr>
        <p:txBody>
          <a:bodyPr>
            <a:spAutoFit/>
          </a:bodyPr>
          <a:p>
            <a:pPr>
              <a:spcBef>
                <a:spcPct val="50000"/>
              </a:spcBef>
            </a:pPr>
            <a:r>
              <a:rPr lang="en-US" altLang="zh-CN" sz="3600" b="1">
                <a:solidFill>
                  <a:srgbClr val="FF3300"/>
                </a:solidFill>
                <a:latin typeface="Arial" panose="020B0604020202020204" pitchFamily="34" charset="0"/>
              </a:rPr>
              <a:t>C</a:t>
            </a:r>
            <a:endParaRPr lang="en-US" altLang="zh-CN" sz="3600" b="1">
              <a:solidFill>
                <a:srgbClr val="FF3300"/>
              </a:solidFill>
              <a:latin typeface="Arial" panose="020B0604020202020204" pitchFamily="34" charset="0"/>
            </a:endParaRPr>
          </a:p>
        </p:txBody>
      </p:sp>
      <p:sp>
        <p:nvSpPr>
          <p:cNvPr id="33797" name="矩形 1"/>
          <p:cNvSpPr/>
          <p:nvPr/>
        </p:nvSpPr>
        <p:spPr>
          <a:xfrm>
            <a:off x="60325" y="3789363"/>
            <a:ext cx="9083675" cy="2647950"/>
          </a:xfrm>
          <a:prstGeom prst="rect">
            <a:avLst/>
          </a:prstGeom>
          <a:noFill/>
          <a:ln w="9525">
            <a:noFill/>
          </a:ln>
        </p:spPr>
        <p:txBody>
          <a:bodyPr>
            <a:spAutoFit/>
          </a:bodyPr>
          <a:p>
            <a:r>
              <a:rPr lang="zh-CN" altLang="en-US" sz="2400" b="1" dirty="0">
                <a:latin typeface="Arial" panose="020B0604020202020204" pitchFamily="34" charset="0"/>
              </a:rPr>
              <a:t>包公戏是戏剧舞台上的艺术典型。京剧形成后，包公戏出现了复杂面貌，既有铡驸马时的铁面无私、主持正义的清官形象，也有用打龙袍代替打皇帝维护君主尊严的卫道者形象。这充分说明</a:t>
            </a:r>
            <a:endParaRPr lang="zh-CN" altLang="en-US" sz="2400" b="1" dirty="0">
              <a:latin typeface="Arial" panose="020B0604020202020204" pitchFamily="34" charset="0"/>
            </a:endParaRPr>
          </a:p>
          <a:p>
            <a:r>
              <a:rPr lang="en-US" altLang="zh-CN" sz="2400" b="1" dirty="0">
                <a:latin typeface="Arial" panose="020B0604020202020204" pitchFamily="34" charset="0"/>
              </a:rPr>
              <a:t>A</a:t>
            </a:r>
            <a:r>
              <a:rPr lang="zh-CN" altLang="en-US" sz="2400" b="1" dirty="0">
                <a:latin typeface="Arial" panose="020B0604020202020204" pitchFamily="34" charset="0"/>
              </a:rPr>
              <a:t>．清代的包公戏更尊重历史事实 </a:t>
            </a:r>
            <a:r>
              <a:rPr lang="en-US" altLang="zh-CN" sz="2400" b="1" dirty="0">
                <a:latin typeface="Arial" panose="020B0604020202020204" pitchFamily="34" charset="0"/>
              </a:rPr>
              <a:t>   </a:t>
            </a:r>
            <a:endParaRPr lang="en-US" altLang="zh-CN" sz="2400" b="1" dirty="0">
              <a:latin typeface="Arial" panose="020B0604020202020204" pitchFamily="34" charset="0"/>
            </a:endParaRPr>
          </a:p>
          <a:p>
            <a:r>
              <a:rPr lang="en-US" altLang="zh-CN" sz="2400" b="1" dirty="0">
                <a:latin typeface="Arial" panose="020B0604020202020204" pitchFamily="34" charset="0"/>
              </a:rPr>
              <a:t>B</a:t>
            </a:r>
            <a:r>
              <a:rPr lang="zh-CN" altLang="en-US" sz="2400" b="1" dirty="0">
                <a:latin typeface="Arial" panose="020B0604020202020204" pitchFamily="34" charset="0"/>
              </a:rPr>
              <a:t>．中国古代戏曲艺术开始走向成熟</a:t>
            </a:r>
            <a:endParaRPr lang="zh-CN" altLang="en-US" sz="2400" b="1" dirty="0">
              <a:latin typeface="Arial" panose="020B0604020202020204" pitchFamily="34" charset="0"/>
            </a:endParaRPr>
          </a:p>
          <a:p>
            <a:r>
              <a:rPr lang="en-US" altLang="zh-CN" sz="2400" b="1" dirty="0">
                <a:latin typeface="Arial" panose="020B0604020202020204" pitchFamily="34" charset="0"/>
              </a:rPr>
              <a:t>C</a:t>
            </a:r>
            <a:r>
              <a:rPr lang="zh-CN" altLang="en-US" sz="2400" b="1" dirty="0">
                <a:latin typeface="Arial" panose="020B0604020202020204" pitchFamily="34" charset="0"/>
              </a:rPr>
              <a:t>．老百姓对司法公正的强烈向往 </a:t>
            </a:r>
            <a:r>
              <a:rPr lang="en-US" altLang="zh-CN" sz="2400" b="1" dirty="0">
                <a:latin typeface="Arial" panose="020B0604020202020204" pitchFamily="34" charset="0"/>
              </a:rPr>
              <a:t>   </a:t>
            </a:r>
            <a:endParaRPr lang="en-US" altLang="zh-CN" sz="2400" b="1" dirty="0">
              <a:latin typeface="Arial" panose="020B0604020202020204" pitchFamily="34" charset="0"/>
            </a:endParaRPr>
          </a:p>
          <a:p>
            <a:r>
              <a:rPr lang="en-US" altLang="zh-CN" sz="2400" b="1" dirty="0">
                <a:latin typeface="Arial" panose="020B0604020202020204" pitchFamily="34" charset="0"/>
              </a:rPr>
              <a:t>D</a:t>
            </a:r>
            <a:r>
              <a:rPr lang="zh-CN" altLang="en-US" sz="2400" b="1" dirty="0">
                <a:latin typeface="Arial" panose="020B0604020202020204" pitchFamily="34" charset="0"/>
              </a:rPr>
              <a:t>．京剧一定程度上反映了社会现实</a:t>
            </a:r>
            <a:endParaRPr lang="zh-CN" altLang="en-US" sz="2400" b="1" dirty="0">
              <a:latin typeface="Arial" panose="020B0604020202020204" pitchFamily="34" charset="0"/>
            </a:endParaRPr>
          </a:p>
        </p:txBody>
      </p:sp>
      <p:sp>
        <p:nvSpPr>
          <p:cNvPr id="33798" name="Text Box 5"/>
          <p:cNvSpPr txBox="1"/>
          <p:nvPr/>
        </p:nvSpPr>
        <p:spPr>
          <a:xfrm>
            <a:off x="6948488" y="5157788"/>
            <a:ext cx="966787" cy="641350"/>
          </a:xfrm>
          <a:prstGeom prst="rect">
            <a:avLst/>
          </a:prstGeom>
          <a:solidFill>
            <a:schemeClr val="bg1"/>
          </a:solidFill>
          <a:ln w="9525">
            <a:noFill/>
          </a:ln>
        </p:spPr>
        <p:txBody>
          <a:bodyPr>
            <a:spAutoFit/>
          </a:bodyPr>
          <a:p>
            <a:pPr>
              <a:spcBef>
                <a:spcPct val="50000"/>
              </a:spcBef>
            </a:pPr>
            <a:r>
              <a:rPr lang="en-US" altLang="zh-CN" sz="3600" b="1">
                <a:solidFill>
                  <a:srgbClr val="FF3300"/>
                </a:solidFill>
                <a:latin typeface="Arial" panose="020B0604020202020204" pitchFamily="34" charset="0"/>
              </a:rPr>
              <a:t>D</a:t>
            </a:r>
            <a:endParaRPr lang="en-US" altLang="zh-CN" sz="3600" b="1">
              <a:solidFill>
                <a:srgbClr val="FF3300"/>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3796"/>
                                        </p:tgtEl>
                                        <p:attrNameLst>
                                          <p:attrName>style.visibility</p:attrName>
                                        </p:attrNameLst>
                                      </p:cBhvr>
                                      <p:to>
                                        <p:strVal val="visible"/>
                                      </p:to>
                                    </p:set>
                                    <p:animEffect transition="in" filter="fade">
                                      <p:cBhvr>
                                        <p:cTn id="7" dur="500"/>
                                        <p:tgtEl>
                                          <p:spTgt spid="3379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3798"/>
                                        </p:tgtEl>
                                        <p:attrNameLst>
                                          <p:attrName>style.visibility</p:attrName>
                                        </p:attrNameLst>
                                      </p:cBhvr>
                                      <p:to>
                                        <p:strVal val="visible"/>
                                      </p:to>
                                    </p:set>
                                    <p:animEffect transition="in" filter="fade">
                                      <p:cBhvr>
                                        <p:cTn id="12" dur="500"/>
                                        <p:tgtEl>
                                          <p:spTgt spid="337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6" grpId="0" animBg="1"/>
      <p:bldP spid="3379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2" name="标题 20481"/>
          <p:cNvSpPr>
            <a:spLocks noGrp="1"/>
          </p:cNvSpPr>
          <p:nvPr>
            <p:ph type="title"/>
          </p:nvPr>
        </p:nvSpPr>
        <p:spPr>
          <a:xfrm>
            <a:off x="395288" y="404813"/>
            <a:ext cx="8280400" cy="2582862"/>
          </a:xfrm>
          <a:ln/>
        </p:spPr>
        <p:txBody>
          <a:bodyPr anchor="ctr"/>
          <a:p>
            <a:br>
              <a:rPr lang="en-US" altLang="zh-CN" sz="4000" dirty="0"/>
            </a:br>
            <a:br>
              <a:rPr lang="en-US" altLang="zh-CN" sz="4000" dirty="0"/>
            </a:br>
            <a:endParaRPr lang="en-US" altLang="zh-CN" sz="4000" dirty="0"/>
          </a:p>
        </p:txBody>
      </p:sp>
      <p:sp>
        <p:nvSpPr>
          <p:cNvPr id="20483" name="矩形 20482"/>
          <p:cNvSpPr/>
          <p:nvPr/>
        </p:nvSpPr>
        <p:spPr>
          <a:xfrm>
            <a:off x="179388" y="257175"/>
            <a:ext cx="7777162" cy="793750"/>
          </a:xfrm>
          <a:prstGeom prst="rect">
            <a:avLst/>
          </a:prstGeom>
          <a:noFill/>
          <a:ln w="9525">
            <a:noFill/>
          </a:ln>
        </p:spPr>
        <p:txBody>
          <a:bodyPr anchor="ctr">
            <a:spAutoFit/>
          </a:bodyPr>
          <a:p>
            <a:endParaRPr lang="en-US" altLang="zh-CN" dirty="0">
              <a:solidFill>
                <a:srgbClr val="FF3300"/>
              </a:solidFill>
              <a:latin typeface="Arial" panose="020B0604020202020204" pitchFamily="34" charset="0"/>
            </a:endParaRPr>
          </a:p>
          <a:p>
            <a:r>
              <a:rPr lang="zh-CN" altLang="en-US" sz="2800" b="1" dirty="0">
                <a:solidFill>
                  <a:srgbClr val="FF3300"/>
                </a:solidFill>
                <a:latin typeface="Arial" panose="020B0604020202020204" pitchFamily="34" charset="0"/>
                <a:ea typeface="楷体_GB2312" pitchFamily="49" charset="-122"/>
              </a:rPr>
              <a:t>四、历史知识迁移运用和材料理解能力不够</a:t>
            </a:r>
            <a:endParaRPr lang="zh-CN" altLang="en-US" sz="2800" b="1" dirty="0">
              <a:solidFill>
                <a:srgbClr val="FF3300"/>
              </a:solidFill>
              <a:latin typeface="Arial" panose="020B0604020202020204" pitchFamily="34" charset="0"/>
              <a:ea typeface="楷体_GB2312" pitchFamily="49" charset="-122"/>
            </a:endParaRPr>
          </a:p>
        </p:txBody>
      </p:sp>
      <p:sp>
        <p:nvSpPr>
          <p:cNvPr id="20487" name="矩形 20486"/>
          <p:cNvSpPr/>
          <p:nvPr/>
        </p:nvSpPr>
        <p:spPr>
          <a:xfrm>
            <a:off x="250825" y="1268413"/>
            <a:ext cx="8640763" cy="2647950"/>
          </a:xfrm>
          <a:prstGeom prst="rect">
            <a:avLst/>
          </a:prstGeom>
          <a:noFill/>
          <a:ln w="9525">
            <a:noFill/>
          </a:ln>
        </p:spPr>
        <p:txBody>
          <a:bodyPr anchor="ctr">
            <a:spAutoFit/>
          </a:bodyPr>
          <a:p>
            <a:r>
              <a:rPr lang="zh-TW" altLang="en-US" sz="2400" b="1" dirty="0">
                <a:solidFill>
                  <a:srgbClr val="000000"/>
                </a:solidFill>
                <a:latin typeface="Arial" panose="020B0604020202020204" pitchFamily="34" charset="0"/>
                <a:cs typeface="Times New Roman" panose="02020603050405020304" pitchFamily="18" charset="0"/>
              </a:rPr>
              <a:t>2．有学者说：</a:t>
            </a:r>
            <a:r>
              <a:rPr lang="en-US" altLang="zh-CN" sz="2400" b="1" dirty="0">
                <a:solidFill>
                  <a:srgbClr val="000000"/>
                </a:solidFill>
                <a:latin typeface="Arial" panose="020B0604020202020204" pitchFamily="34" charset="0"/>
                <a:cs typeface="Times New Roman" panose="02020603050405020304" pitchFamily="18" charset="0"/>
              </a:rPr>
              <a:t>“</a:t>
            </a:r>
            <a:r>
              <a:rPr lang="zh-TW" altLang="en-US" sz="2400" b="1" dirty="0">
                <a:solidFill>
                  <a:srgbClr val="000000"/>
                </a:solidFill>
                <a:latin typeface="Arial" panose="020B0604020202020204" pitchFamily="34" charset="0"/>
                <a:cs typeface="Times New Roman" panose="02020603050405020304" pitchFamily="18" charset="0"/>
              </a:rPr>
              <a:t>毛及其同僚依靠组织方式上的变化，通过大规模的劳力动员，以实现农业奇迹；邓及其同僚同样依赖改变组织方式</a:t>
            </a:r>
            <a:r>
              <a:rPr lang="en-US" altLang="zh-CN" sz="2400" b="1">
                <a:solidFill>
                  <a:srgbClr val="000000"/>
                </a:solidFill>
                <a:latin typeface="Arial" panose="020B0604020202020204" pitchFamily="34" charset="0"/>
                <a:ea typeface="Times New Roman" panose="02020603050405020304" pitchFamily="18" charset="0"/>
              </a:rPr>
              <a:t>……</a:t>
            </a:r>
            <a:r>
              <a:rPr lang="zh-TW" altLang="en-US" sz="2400" b="1" dirty="0">
                <a:solidFill>
                  <a:srgbClr val="000000"/>
                </a:solidFill>
                <a:latin typeface="Arial" panose="020B0604020202020204" pitchFamily="34" charset="0"/>
                <a:cs typeface="Times New Roman" panose="02020603050405020304" pitchFamily="18" charset="0"/>
              </a:rPr>
              <a:t>来提高农业生产率。</a:t>
            </a:r>
            <a:r>
              <a:rPr lang="en-US" altLang="zh-CN" sz="2400" b="1" dirty="0">
                <a:solidFill>
                  <a:srgbClr val="000000"/>
                </a:solidFill>
                <a:latin typeface="Arial" panose="020B0604020202020204" pitchFamily="34" charset="0"/>
                <a:cs typeface="Times New Roman" panose="02020603050405020304" pitchFamily="18" charset="0"/>
              </a:rPr>
              <a:t>”</a:t>
            </a:r>
            <a:r>
              <a:rPr lang="zh-TW" altLang="en-US" sz="2400" b="1" dirty="0">
                <a:solidFill>
                  <a:srgbClr val="000000"/>
                </a:solidFill>
                <a:latin typeface="Arial" panose="020B0604020202020204" pitchFamily="34" charset="0"/>
                <a:cs typeface="Times New Roman" panose="02020603050405020304" pitchFamily="18" charset="0"/>
              </a:rPr>
              <a:t>这说明了两者的农业政策</a:t>
            </a:r>
            <a:endParaRPr lang="en-US" altLang="zh-CN" sz="2400" b="1">
              <a:solidFill>
                <a:srgbClr val="000000"/>
              </a:solidFill>
              <a:latin typeface="Arial" panose="020B0604020202020204" pitchFamily="34" charset="0"/>
              <a:cs typeface="Times New Roman" panose="02020603050405020304" pitchFamily="18" charset="0"/>
            </a:endParaRPr>
          </a:p>
          <a:p>
            <a:r>
              <a:rPr lang="zh-TW" altLang="en-US" sz="2400" b="1" dirty="0">
                <a:solidFill>
                  <a:srgbClr val="000000"/>
                </a:solidFill>
                <a:latin typeface="Arial" panose="020B0604020202020204" pitchFamily="34" charset="0"/>
                <a:cs typeface="Times New Roman" panose="02020603050405020304" pitchFamily="18" charset="0"/>
              </a:rPr>
              <a:t>A．符合当时中国的实际情况       </a:t>
            </a:r>
            <a:r>
              <a:rPr lang="en-US" altLang="zh-CN" sz="2400" b="1" dirty="0">
                <a:solidFill>
                  <a:srgbClr val="000000"/>
                </a:solidFill>
                <a:latin typeface="Arial" panose="020B0604020202020204" pitchFamily="34" charset="0"/>
                <a:cs typeface="Times New Roman" panose="02020603050405020304" pitchFamily="18" charset="0"/>
              </a:rPr>
              <a:t> </a:t>
            </a:r>
            <a:endParaRPr lang="en-US" altLang="zh-CN" sz="2400" b="1" dirty="0">
              <a:solidFill>
                <a:srgbClr val="000000"/>
              </a:solidFill>
              <a:latin typeface="Arial" panose="020B0604020202020204" pitchFamily="34" charset="0"/>
              <a:cs typeface="Times New Roman" panose="02020603050405020304" pitchFamily="18" charset="0"/>
            </a:endParaRPr>
          </a:p>
          <a:p>
            <a:r>
              <a:rPr lang="zh-TW" altLang="en-US" sz="2400" b="1" dirty="0">
                <a:solidFill>
                  <a:srgbClr val="000000"/>
                </a:solidFill>
                <a:latin typeface="Arial" panose="020B0604020202020204" pitchFamily="34" charset="0"/>
                <a:cs typeface="Times New Roman" panose="02020603050405020304" pitchFamily="18" charset="0"/>
              </a:rPr>
              <a:t>B．赋予农民的经营方式不同</a:t>
            </a:r>
            <a:endParaRPr lang="en-US" altLang="zh-CN" sz="2400" b="1" dirty="0">
              <a:solidFill>
                <a:srgbClr val="000000"/>
              </a:solidFill>
              <a:latin typeface="Arial" panose="020B0604020202020204" pitchFamily="34" charset="0"/>
              <a:cs typeface="Times New Roman" panose="02020603050405020304" pitchFamily="18" charset="0"/>
            </a:endParaRPr>
          </a:p>
          <a:p>
            <a:r>
              <a:rPr lang="zh-TW" altLang="en-US" sz="2400" b="1" dirty="0">
                <a:solidFill>
                  <a:srgbClr val="000000"/>
                </a:solidFill>
                <a:latin typeface="Arial" panose="020B0604020202020204" pitchFamily="34" charset="0"/>
                <a:cs typeface="Times New Roman" panose="02020603050405020304" pitchFamily="18" charset="0"/>
              </a:rPr>
              <a:t>C．促进了农业经济的发展           </a:t>
            </a:r>
            <a:endParaRPr lang="zh-TW" altLang="zh-CN" sz="2400" b="1" dirty="0">
              <a:solidFill>
                <a:srgbClr val="000000"/>
              </a:solidFill>
              <a:latin typeface="Arial" panose="020B0604020202020204" pitchFamily="34" charset="0"/>
              <a:cs typeface="Times New Roman" panose="02020603050405020304" pitchFamily="18" charset="0"/>
            </a:endParaRPr>
          </a:p>
          <a:p>
            <a:r>
              <a:rPr lang="zh-TW" altLang="en-US" sz="2400" b="1" dirty="0">
                <a:solidFill>
                  <a:srgbClr val="000000"/>
                </a:solidFill>
                <a:latin typeface="Arial" panose="020B0604020202020204" pitchFamily="34" charset="0"/>
                <a:cs typeface="Times New Roman" panose="02020603050405020304" pitchFamily="18" charset="0"/>
              </a:rPr>
              <a:t>D．取得农业成就的手段相同</a:t>
            </a:r>
            <a:endParaRPr lang="en-US" altLang="zh-CN" sz="2400" b="1" dirty="0">
              <a:solidFill>
                <a:srgbClr val="000000"/>
              </a:solidFill>
              <a:latin typeface="Arial" panose="020B0604020202020204" pitchFamily="34" charset="0"/>
              <a:ea typeface="Times New Roman" panose="02020603050405020304" pitchFamily="18" charset="0"/>
            </a:endParaRPr>
          </a:p>
        </p:txBody>
      </p:sp>
      <p:sp>
        <p:nvSpPr>
          <p:cNvPr id="20488" name="矩形 20487"/>
          <p:cNvSpPr/>
          <p:nvPr/>
        </p:nvSpPr>
        <p:spPr>
          <a:xfrm>
            <a:off x="44450" y="4235450"/>
            <a:ext cx="8763000" cy="1187450"/>
          </a:xfrm>
          <a:prstGeom prst="rect">
            <a:avLst/>
          </a:prstGeom>
          <a:noFill/>
          <a:ln w="9525">
            <a:noFill/>
          </a:ln>
        </p:spPr>
        <p:txBody>
          <a:bodyPr wrap="none" anchor="ctr">
            <a:spAutoFit/>
          </a:bodyPr>
          <a:p>
            <a:r>
              <a:rPr lang="zh-CN" altLang="en-US" sz="2400" b="1" dirty="0">
                <a:solidFill>
                  <a:srgbClr val="0000FF"/>
                </a:solidFill>
                <a:latin typeface="Arial" panose="020B0604020202020204" pitchFamily="34" charset="0"/>
                <a:ea typeface="楷体" panose="02010609060101010101" pitchFamily="49" charset="-122"/>
              </a:rPr>
              <a:t>解题原则：材料式选择题给定的材料情景中涉及的时间、地点、</a:t>
            </a:r>
            <a:endParaRPr lang="zh-CN" altLang="en-US" sz="2400" b="1" dirty="0">
              <a:solidFill>
                <a:srgbClr val="0000FF"/>
              </a:solidFill>
              <a:latin typeface="Arial" panose="020B0604020202020204" pitchFamily="34" charset="0"/>
              <a:ea typeface="楷体" panose="02010609060101010101" pitchFamily="49" charset="-122"/>
            </a:endParaRPr>
          </a:p>
          <a:p>
            <a:r>
              <a:rPr lang="zh-CN" altLang="en-US" sz="2400" b="1" dirty="0">
                <a:solidFill>
                  <a:srgbClr val="0000FF"/>
                </a:solidFill>
                <a:latin typeface="Arial" panose="020B0604020202020204" pitchFamily="34" charset="0"/>
                <a:ea typeface="楷体" panose="02010609060101010101" pitchFamily="49" charset="-122"/>
              </a:rPr>
              <a:t>人物、出处等有效信息，阅读材料时就注意勾划出来，然后结合</a:t>
            </a:r>
            <a:endParaRPr lang="zh-CN" altLang="en-US" sz="2400" b="1" dirty="0">
              <a:solidFill>
                <a:srgbClr val="0000FF"/>
              </a:solidFill>
              <a:latin typeface="Arial" panose="020B0604020202020204" pitchFamily="34" charset="0"/>
              <a:ea typeface="楷体" panose="02010609060101010101" pitchFamily="49" charset="-122"/>
            </a:endParaRPr>
          </a:p>
          <a:p>
            <a:r>
              <a:rPr lang="zh-CN" altLang="en-US" sz="2400" b="1" dirty="0">
                <a:solidFill>
                  <a:srgbClr val="0000FF"/>
                </a:solidFill>
                <a:latin typeface="Arial" panose="020B0604020202020204" pitchFamily="34" charset="0"/>
                <a:ea typeface="楷体" panose="02010609060101010101" pitchFamily="49" charset="-122"/>
              </a:rPr>
              <a:t>所学进行分析。</a:t>
            </a:r>
            <a:endParaRPr lang="zh-CN" altLang="en-US" sz="2400" b="1" dirty="0">
              <a:solidFill>
                <a:srgbClr val="0000FF"/>
              </a:solidFill>
              <a:latin typeface="Arial" panose="020B0604020202020204" pitchFamily="34" charset="0"/>
              <a:ea typeface="楷体" panose="02010609060101010101" pitchFamily="49" charset="-122"/>
            </a:endParaRPr>
          </a:p>
        </p:txBody>
      </p:sp>
      <p:sp>
        <p:nvSpPr>
          <p:cNvPr id="20491" name="Text Box 5"/>
          <p:cNvSpPr txBox="1"/>
          <p:nvPr/>
        </p:nvSpPr>
        <p:spPr>
          <a:xfrm>
            <a:off x="6372225" y="2708275"/>
            <a:ext cx="966788" cy="641350"/>
          </a:xfrm>
          <a:prstGeom prst="rect">
            <a:avLst/>
          </a:prstGeom>
          <a:solidFill>
            <a:schemeClr val="bg1"/>
          </a:solidFill>
          <a:ln w="9525">
            <a:noFill/>
          </a:ln>
        </p:spPr>
        <p:txBody>
          <a:bodyPr>
            <a:spAutoFit/>
          </a:bodyPr>
          <a:p>
            <a:pPr>
              <a:spcBef>
                <a:spcPct val="50000"/>
              </a:spcBef>
            </a:pPr>
            <a:r>
              <a:rPr lang="en-US" altLang="zh-CN" sz="3600" b="1">
                <a:solidFill>
                  <a:srgbClr val="FF3300"/>
                </a:solidFill>
                <a:latin typeface="Arial" panose="020B0604020202020204" pitchFamily="34" charset="0"/>
              </a:rPr>
              <a:t>B</a:t>
            </a:r>
            <a:endParaRPr lang="en-US" altLang="zh-CN" sz="3600" b="1">
              <a:solidFill>
                <a:srgbClr val="FF3300"/>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491"/>
                                        </p:tgtEl>
                                        <p:attrNameLst>
                                          <p:attrName>style.visibility</p:attrName>
                                        </p:attrNameLst>
                                      </p:cBhvr>
                                      <p:to>
                                        <p:strVal val="visible"/>
                                      </p:to>
                                    </p:set>
                                    <p:animEffect transition="in" filter="fade">
                                      <p:cBhvr>
                                        <p:cTn id="7" dur="500"/>
                                        <p:tgtEl>
                                          <p:spTgt spid="204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9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8" name="矩形 36867"/>
          <p:cNvSpPr/>
          <p:nvPr/>
        </p:nvSpPr>
        <p:spPr>
          <a:xfrm>
            <a:off x="0" y="908050"/>
            <a:ext cx="9337675" cy="2282825"/>
          </a:xfrm>
          <a:prstGeom prst="rect">
            <a:avLst/>
          </a:prstGeom>
          <a:noFill/>
          <a:ln w="9525">
            <a:noFill/>
          </a:ln>
        </p:spPr>
        <p:txBody>
          <a:bodyPr wrap="none" anchor="ctr">
            <a:spAutoFit/>
          </a:bodyPr>
          <a:p>
            <a:r>
              <a:rPr lang="en-US" altLang="zh-CN" sz="2400" b="1" dirty="0">
                <a:latin typeface="Arial" panose="020B0604020202020204" pitchFamily="34" charset="0"/>
              </a:rPr>
              <a:t>1834</a:t>
            </a:r>
            <a:r>
              <a:rPr lang="zh-CN" altLang="en-US" sz="2400" b="1" dirty="0">
                <a:latin typeface="Arial" panose="020B0604020202020204" pitchFamily="34" charset="0"/>
              </a:rPr>
              <a:t>年英国</a:t>
            </a:r>
            <a:r>
              <a:rPr lang="en-US" altLang="zh-CN" sz="2400" b="1" dirty="0">
                <a:latin typeface="Arial" panose="020B0604020202020204" pitchFamily="34" charset="0"/>
              </a:rPr>
              <a:t>《</a:t>
            </a:r>
            <a:r>
              <a:rPr lang="zh-CN" altLang="en-US" sz="2400" b="1" dirty="0">
                <a:latin typeface="Arial" panose="020B0604020202020204" pitchFamily="34" charset="0"/>
              </a:rPr>
              <a:t>济贫法</a:t>
            </a:r>
            <a:r>
              <a:rPr lang="en-US" altLang="zh-CN" sz="2400" b="1" dirty="0">
                <a:latin typeface="Arial" panose="020B0604020202020204" pitchFamily="34" charset="0"/>
              </a:rPr>
              <a:t>(</a:t>
            </a:r>
            <a:r>
              <a:rPr lang="zh-CN" altLang="en-US" sz="2400" b="1" dirty="0">
                <a:latin typeface="Arial" panose="020B0604020202020204" pitchFamily="34" charset="0"/>
              </a:rPr>
              <a:t>修正案</a:t>
            </a:r>
            <a:r>
              <a:rPr lang="en-US" altLang="zh-CN" sz="2400" b="1" dirty="0">
                <a:latin typeface="Arial" panose="020B0604020202020204" pitchFamily="34" charset="0"/>
              </a:rPr>
              <a:t>)》</a:t>
            </a:r>
            <a:r>
              <a:rPr lang="zh-CN" altLang="en-US" sz="2400" b="1" dirty="0">
                <a:latin typeface="Arial" panose="020B0604020202020204" pitchFamily="34" charset="0"/>
              </a:rPr>
              <a:t>将“低于舒适原则”确立为基本原则，</a:t>
            </a:r>
            <a:endParaRPr lang="zh-CN" altLang="en-US" sz="2400" b="1" dirty="0">
              <a:latin typeface="Arial" panose="020B0604020202020204" pitchFamily="34" charset="0"/>
            </a:endParaRPr>
          </a:p>
          <a:p>
            <a:r>
              <a:rPr lang="zh-CN" altLang="en-US" sz="2400" b="1" dirty="0">
                <a:latin typeface="Arial" panose="020B0604020202020204" pitchFamily="34" charset="0"/>
              </a:rPr>
              <a:t>即不论家庭大小和生活支出多少，金钱救济绝对不能超过社区独立</a:t>
            </a:r>
            <a:endParaRPr lang="zh-CN" altLang="en-US" sz="2400" b="1" dirty="0">
              <a:latin typeface="Arial" panose="020B0604020202020204" pitchFamily="34" charset="0"/>
            </a:endParaRPr>
          </a:p>
          <a:p>
            <a:r>
              <a:rPr lang="zh-CN" altLang="en-US" sz="2400" b="1" dirty="0">
                <a:latin typeface="Arial" panose="020B0604020202020204" pitchFamily="34" charset="0"/>
              </a:rPr>
              <a:t>劳动者的最低工资水平。它规定，一律停止对济贫院外所有壮年</a:t>
            </a:r>
            <a:endParaRPr lang="zh-CN" altLang="en-US" sz="2400" b="1" dirty="0">
              <a:latin typeface="Arial" panose="020B0604020202020204" pitchFamily="34" charset="0"/>
            </a:endParaRPr>
          </a:p>
          <a:p>
            <a:r>
              <a:rPr lang="zh-CN" altLang="en-US" sz="2400" b="1" dirty="0">
                <a:latin typeface="Arial" panose="020B0604020202020204" pitchFamily="34" charset="0"/>
              </a:rPr>
              <a:t>男子的救济。这些规定反映出英国</a:t>
            </a:r>
            <a:endParaRPr lang="zh-CN" altLang="en-US" sz="2400" b="1" dirty="0">
              <a:latin typeface="Arial" panose="020B0604020202020204" pitchFamily="34" charset="0"/>
            </a:endParaRPr>
          </a:p>
          <a:p>
            <a:r>
              <a:rPr lang="en-US" altLang="zh-CN" sz="2400" b="1" dirty="0">
                <a:latin typeface="Arial" panose="020B0604020202020204" pitchFamily="34" charset="0"/>
              </a:rPr>
              <a:t>A</a:t>
            </a:r>
            <a:r>
              <a:rPr lang="zh-CN" altLang="en-US" sz="2400" b="1" dirty="0">
                <a:latin typeface="Arial" panose="020B0604020202020204" pitchFamily="34" charset="0"/>
              </a:rPr>
              <a:t>．工业资产阶级掌握政权</a:t>
            </a:r>
            <a:r>
              <a:rPr lang="en-US" altLang="zh-CN" sz="2400" b="1" dirty="0">
                <a:latin typeface="Arial" panose="020B0604020202020204" pitchFamily="34" charset="0"/>
              </a:rPr>
              <a:t>         B</a:t>
            </a:r>
            <a:r>
              <a:rPr lang="zh-CN" altLang="en-US" sz="2400" b="1" dirty="0">
                <a:latin typeface="Arial" panose="020B0604020202020204" pitchFamily="34" charset="0"/>
              </a:rPr>
              <a:t>．社会矛盾尖锐激化</a:t>
            </a:r>
            <a:endParaRPr lang="zh-CN" altLang="en-US" sz="2400" b="1" dirty="0">
              <a:latin typeface="Arial" panose="020B0604020202020204" pitchFamily="34" charset="0"/>
            </a:endParaRPr>
          </a:p>
          <a:p>
            <a:r>
              <a:rPr lang="en-US" altLang="zh-CN" sz="2400" b="1" dirty="0">
                <a:latin typeface="Arial" panose="020B0604020202020204" pitchFamily="34" charset="0"/>
              </a:rPr>
              <a:t>C</a:t>
            </a:r>
            <a:r>
              <a:rPr lang="zh-CN" altLang="en-US" sz="2400" b="1" dirty="0">
                <a:latin typeface="Arial" panose="020B0604020202020204" pitchFamily="34" charset="0"/>
              </a:rPr>
              <a:t>．形成了完善的法律体系</a:t>
            </a:r>
            <a:r>
              <a:rPr lang="en-US" altLang="zh-CN" sz="2400" b="1" dirty="0">
                <a:latin typeface="Arial" panose="020B0604020202020204" pitchFamily="34" charset="0"/>
              </a:rPr>
              <a:t>          D</a:t>
            </a:r>
            <a:r>
              <a:rPr lang="zh-CN" altLang="en-US" sz="2400" b="1" dirty="0">
                <a:latin typeface="Arial" panose="020B0604020202020204" pitchFamily="34" charset="0"/>
              </a:rPr>
              <a:t>．救济观念走向人道</a:t>
            </a:r>
            <a:endParaRPr lang="zh-CN" altLang="en-US" sz="2400" b="1" dirty="0">
              <a:latin typeface="Arial" panose="020B0604020202020204" pitchFamily="34" charset="0"/>
            </a:endParaRPr>
          </a:p>
        </p:txBody>
      </p:sp>
      <p:sp>
        <p:nvSpPr>
          <p:cNvPr id="36869" name="矩形 36868"/>
          <p:cNvSpPr/>
          <p:nvPr/>
        </p:nvSpPr>
        <p:spPr>
          <a:xfrm>
            <a:off x="0" y="3357563"/>
            <a:ext cx="9048750" cy="3378200"/>
          </a:xfrm>
          <a:prstGeom prst="rect">
            <a:avLst/>
          </a:prstGeom>
          <a:noFill/>
          <a:ln w="9525">
            <a:noFill/>
          </a:ln>
        </p:spPr>
        <p:txBody>
          <a:bodyPr wrap="none" anchor="ctr">
            <a:spAutoFit/>
          </a:bodyPr>
          <a:p>
            <a:pPr indent="133350"/>
            <a:r>
              <a:rPr lang="zh-CN" altLang="en-US" sz="2400" b="1" dirty="0">
                <a:latin typeface="Arial" panose="020B0604020202020204" pitchFamily="34" charset="0"/>
              </a:rPr>
              <a:t>美国汉密尔顿在</a:t>
            </a:r>
            <a:r>
              <a:rPr lang="en-US" altLang="zh-CN" sz="2400" b="1" dirty="0">
                <a:latin typeface="Arial" panose="020B0604020202020204" pitchFamily="34" charset="0"/>
              </a:rPr>
              <a:t>《</a:t>
            </a:r>
            <a:r>
              <a:rPr lang="zh-CN" altLang="en-US" sz="2400" b="1" dirty="0">
                <a:latin typeface="Arial" panose="020B0604020202020204" pitchFamily="34" charset="0"/>
              </a:rPr>
              <a:t>联邦党人文集</a:t>
            </a:r>
            <a:r>
              <a:rPr lang="en-US" altLang="zh-CN" sz="2400" b="1" dirty="0">
                <a:latin typeface="Arial" panose="020B0604020202020204" pitchFamily="34" charset="0"/>
              </a:rPr>
              <a:t>》</a:t>
            </a:r>
            <a:r>
              <a:rPr lang="zh-CN" altLang="en-US" sz="2400" b="1" dirty="0">
                <a:latin typeface="Arial" panose="020B0604020202020204" pitchFamily="34" charset="0"/>
              </a:rPr>
              <a:t>中认为：“现在几乎达到国家</a:t>
            </a:r>
            <a:endParaRPr lang="zh-CN" altLang="en-US" sz="2400" b="1" dirty="0">
              <a:latin typeface="Arial" panose="020B0604020202020204" pitchFamily="34" charset="0"/>
            </a:endParaRPr>
          </a:p>
          <a:p>
            <a:pPr indent="133350"/>
            <a:r>
              <a:rPr lang="zh-CN" altLang="en-US" sz="2400" b="1" dirty="0">
                <a:latin typeface="Arial" panose="020B0604020202020204" pitchFamily="34" charset="0"/>
              </a:rPr>
              <a:t>蒙受耻辱的最后阶段了。</a:t>
            </a:r>
            <a:r>
              <a:rPr lang="en-US" altLang="zh-CN" sz="2400" b="1">
                <a:latin typeface="Arial" panose="020B0604020202020204" pitchFamily="34" charset="0"/>
              </a:rPr>
              <a:t>……</a:t>
            </a:r>
            <a:r>
              <a:rPr lang="zh-CN" altLang="en-US" sz="2400" b="1" dirty="0">
                <a:latin typeface="Arial" panose="020B0604020202020204" pitchFamily="34" charset="0"/>
              </a:rPr>
              <a:t>我们所经历的祸患并非来自局部</a:t>
            </a:r>
            <a:endParaRPr lang="zh-CN" altLang="en-US" sz="2400" b="1" dirty="0">
              <a:latin typeface="Arial" panose="020B0604020202020204" pitchFamily="34" charset="0"/>
            </a:endParaRPr>
          </a:p>
          <a:p>
            <a:pPr indent="133350"/>
            <a:r>
              <a:rPr lang="zh-CN" altLang="en-US" sz="2400" b="1" dirty="0">
                <a:latin typeface="Arial" panose="020B0604020202020204" pitchFamily="34" charset="0"/>
              </a:rPr>
              <a:t>的或细小的缺点，而是来自这个建筑物结构上的基本错误，除了</a:t>
            </a:r>
            <a:endParaRPr lang="zh-CN" altLang="en-US" sz="2400" b="1" dirty="0">
              <a:latin typeface="Arial" panose="020B0604020202020204" pitchFamily="34" charset="0"/>
            </a:endParaRPr>
          </a:p>
          <a:p>
            <a:pPr indent="133350"/>
            <a:r>
              <a:rPr lang="zh-CN" altLang="en-US" sz="2400" b="1" dirty="0">
                <a:latin typeface="Arial" panose="020B0604020202020204" pitchFamily="34" charset="0"/>
              </a:rPr>
              <a:t>改变建筑物的首要原则和更换栋梁以外，是无法修理的。”据此，</a:t>
            </a:r>
            <a:endParaRPr lang="zh-CN" altLang="en-US" sz="2400" b="1" dirty="0">
              <a:latin typeface="Arial" panose="020B0604020202020204" pitchFamily="34" charset="0"/>
            </a:endParaRPr>
          </a:p>
          <a:p>
            <a:pPr indent="133350"/>
            <a:r>
              <a:rPr lang="zh-CN" altLang="en-US" sz="2400" b="1" dirty="0">
                <a:latin typeface="Arial" panose="020B0604020202020204" pitchFamily="34" charset="0"/>
              </a:rPr>
              <a:t>作者认为应该建立</a:t>
            </a:r>
            <a:endParaRPr lang="zh-CN" altLang="en-US" sz="2400" b="1" dirty="0">
              <a:latin typeface="Arial" panose="020B0604020202020204" pitchFamily="34" charset="0"/>
            </a:endParaRPr>
          </a:p>
          <a:p>
            <a:pPr indent="133350"/>
            <a:r>
              <a:rPr lang="en-US" altLang="zh-CN" sz="2400" b="1" dirty="0">
                <a:latin typeface="Arial" panose="020B0604020202020204" pitchFamily="34" charset="0"/>
              </a:rPr>
              <a:t>A</a:t>
            </a:r>
            <a:r>
              <a:rPr lang="zh-CN" altLang="en-US" sz="2400" b="1" dirty="0">
                <a:latin typeface="Arial" panose="020B0604020202020204" pitchFamily="34" charset="0"/>
              </a:rPr>
              <a:t>． 三权分立结构    </a:t>
            </a:r>
            <a:endParaRPr lang="zh-CN" altLang="en-US" sz="2400" b="1" dirty="0">
              <a:latin typeface="Arial" panose="020B0604020202020204" pitchFamily="34" charset="0"/>
            </a:endParaRPr>
          </a:p>
          <a:p>
            <a:pPr indent="133350"/>
            <a:r>
              <a:rPr lang="en-US" altLang="zh-CN" sz="2400" b="1" dirty="0">
                <a:latin typeface="Arial" panose="020B0604020202020204" pitchFamily="34" charset="0"/>
              </a:rPr>
              <a:t>B</a:t>
            </a:r>
            <a:r>
              <a:rPr lang="zh-CN" altLang="en-US" sz="2400" b="1" dirty="0">
                <a:latin typeface="Arial" panose="020B0604020202020204" pitchFamily="34" charset="0"/>
              </a:rPr>
              <a:t>． 联邦体制     </a:t>
            </a:r>
            <a:endParaRPr lang="zh-CN" altLang="en-US" sz="2400" b="1" dirty="0">
              <a:latin typeface="Arial" panose="020B0604020202020204" pitchFamily="34" charset="0"/>
            </a:endParaRPr>
          </a:p>
          <a:p>
            <a:pPr indent="133350"/>
            <a:r>
              <a:rPr lang="en-US" altLang="zh-CN" sz="2400" b="1" dirty="0">
                <a:latin typeface="Arial" panose="020B0604020202020204" pitchFamily="34" charset="0"/>
              </a:rPr>
              <a:t>C</a:t>
            </a:r>
            <a:r>
              <a:rPr lang="zh-CN" altLang="en-US" sz="2400" b="1" dirty="0">
                <a:latin typeface="Arial" panose="020B0604020202020204" pitchFamily="34" charset="0"/>
              </a:rPr>
              <a:t>． 邦联体制        </a:t>
            </a:r>
            <a:endParaRPr lang="zh-CN" altLang="en-US" sz="2400" b="1" dirty="0">
              <a:latin typeface="Arial" panose="020B0604020202020204" pitchFamily="34" charset="0"/>
            </a:endParaRPr>
          </a:p>
          <a:p>
            <a:pPr indent="133350"/>
            <a:r>
              <a:rPr lang="en-US" altLang="zh-CN" sz="2400" b="1" dirty="0">
                <a:latin typeface="Arial" panose="020B0604020202020204" pitchFamily="34" charset="0"/>
              </a:rPr>
              <a:t>D</a:t>
            </a:r>
            <a:r>
              <a:rPr lang="zh-CN" altLang="en-US" sz="2400" b="1" dirty="0">
                <a:latin typeface="Arial" panose="020B0604020202020204" pitchFamily="34" charset="0"/>
              </a:rPr>
              <a:t>． 责任内阁制</a:t>
            </a:r>
            <a:endParaRPr lang="zh-CN" altLang="en-US" sz="2400" b="1" dirty="0">
              <a:latin typeface="Arial" panose="020B0604020202020204" pitchFamily="34" charset="0"/>
            </a:endParaRPr>
          </a:p>
        </p:txBody>
      </p:sp>
      <p:sp>
        <p:nvSpPr>
          <p:cNvPr id="36871" name="矩形 36870"/>
          <p:cNvSpPr/>
          <p:nvPr/>
        </p:nvSpPr>
        <p:spPr>
          <a:xfrm>
            <a:off x="323850" y="0"/>
            <a:ext cx="8229600" cy="1143000"/>
          </a:xfrm>
          <a:prstGeom prst="rect">
            <a:avLst/>
          </a:prstGeom>
          <a:noFill/>
          <a:ln w="9525">
            <a:noFill/>
          </a:ln>
        </p:spPr>
        <p:txBody>
          <a:bodyPr anchor="ctr"/>
          <a:lstStyle>
            <a:lvl1pPr marL="0" lvl="0" indent="0" algn="ctr" defTabSz="914400" rtl="0" eaLnBrk="1" fontAlgn="base" latinLnBrk="0" hangingPunct="1">
              <a:lnSpc>
                <a:spcPct val="100000"/>
              </a:lnSpc>
              <a:spcBef>
                <a:spcPct val="0"/>
              </a:spcBef>
              <a:spcAft>
                <a:spcPct val="0"/>
              </a:spcAft>
              <a:buNone/>
              <a:defRPr sz="4400" u="none" kern="1200" baseline="0">
                <a:solidFill>
                  <a:schemeClr val="tx2"/>
                </a:solidFill>
                <a:latin typeface="Arial" panose="020B0604020202020204" pitchFamily="34" charset="0"/>
                <a:ea typeface="宋体" panose="02010600030101010101" pitchFamily="2" charset="-122"/>
              </a:defRPr>
            </a:lvl1pPr>
          </a:lstStyle>
          <a:p>
            <a:pPr lvl="0"/>
            <a:r>
              <a:rPr lang="zh-CN" altLang="en-US" b="1" dirty="0">
                <a:solidFill>
                  <a:srgbClr val="0000FF"/>
                </a:solidFill>
              </a:rPr>
              <a:t>举一反三</a:t>
            </a:r>
            <a:endParaRPr lang="zh-CN" altLang="en-US" b="1" dirty="0">
              <a:solidFill>
                <a:srgbClr val="0000FF"/>
              </a:solidFill>
            </a:endParaRPr>
          </a:p>
        </p:txBody>
      </p:sp>
      <p:sp>
        <p:nvSpPr>
          <p:cNvPr id="36872" name="Text Box 5"/>
          <p:cNvSpPr txBox="1"/>
          <p:nvPr/>
        </p:nvSpPr>
        <p:spPr>
          <a:xfrm>
            <a:off x="7524750" y="2060575"/>
            <a:ext cx="966788" cy="641350"/>
          </a:xfrm>
          <a:prstGeom prst="rect">
            <a:avLst/>
          </a:prstGeom>
          <a:solidFill>
            <a:schemeClr val="bg1"/>
          </a:solidFill>
          <a:ln w="9525">
            <a:noFill/>
          </a:ln>
        </p:spPr>
        <p:txBody>
          <a:bodyPr>
            <a:spAutoFit/>
          </a:bodyPr>
          <a:p>
            <a:pPr>
              <a:spcBef>
                <a:spcPct val="50000"/>
              </a:spcBef>
            </a:pPr>
            <a:r>
              <a:rPr lang="en-US" altLang="zh-CN" sz="3600" b="1">
                <a:solidFill>
                  <a:srgbClr val="FF3300"/>
                </a:solidFill>
                <a:latin typeface="Arial" panose="020B0604020202020204" pitchFamily="34" charset="0"/>
              </a:rPr>
              <a:t>A</a:t>
            </a:r>
            <a:endParaRPr lang="en-US" altLang="zh-CN" sz="3600" b="1">
              <a:solidFill>
                <a:srgbClr val="FF3300"/>
              </a:solidFill>
              <a:latin typeface="Arial" panose="020B0604020202020204" pitchFamily="34" charset="0"/>
            </a:endParaRPr>
          </a:p>
        </p:txBody>
      </p:sp>
      <p:sp>
        <p:nvSpPr>
          <p:cNvPr id="36873" name="Text Box 5"/>
          <p:cNvSpPr txBox="1"/>
          <p:nvPr/>
        </p:nvSpPr>
        <p:spPr>
          <a:xfrm>
            <a:off x="5508625" y="5229225"/>
            <a:ext cx="966788" cy="641350"/>
          </a:xfrm>
          <a:prstGeom prst="rect">
            <a:avLst/>
          </a:prstGeom>
          <a:solidFill>
            <a:schemeClr val="bg1"/>
          </a:solidFill>
          <a:ln w="9525">
            <a:noFill/>
          </a:ln>
        </p:spPr>
        <p:txBody>
          <a:bodyPr>
            <a:spAutoFit/>
          </a:bodyPr>
          <a:p>
            <a:pPr>
              <a:spcBef>
                <a:spcPct val="50000"/>
              </a:spcBef>
            </a:pPr>
            <a:r>
              <a:rPr lang="en-US" altLang="zh-CN" sz="3600" b="1">
                <a:solidFill>
                  <a:srgbClr val="FF3300"/>
                </a:solidFill>
                <a:latin typeface="Arial" panose="020B0604020202020204" pitchFamily="34" charset="0"/>
              </a:rPr>
              <a:t>B</a:t>
            </a:r>
            <a:endParaRPr lang="en-US" altLang="zh-CN" sz="3600" b="1">
              <a:solidFill>
                <a:srgbClr val="FF3300"/>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6872"/>
                                        </p:tgtEl>
                                        <p:attrNameLst>
                                          <p:attrName>style.visibility</p:attrName>
                                        </p:attrNameLst>
                                      </p:cBhvr>
                                      <p:to>
                                        <p:strVal val="visible"/>
                                      </p:to>
                                    </p:set>
                                    <p:animEffect transition="in" filter="fade">
                                      <p:cBhvr>
                                        <p:cTn id="7" dur="500"/>
                                        <p:tgtEl>
                                          <p:spTgt spid="3687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6873"/>
                                        </p:tgtEl>
                                        <p:attrNameLst>
                                          <p:attrName>style.visibility</p:attrName>
                                        </p:attrNameLst>
                                      </p:cBhvr>
                                      <p:to>
                                        <p:strVal val="visible"/>
                                      </p:to>
                                    </p:set>
                                    <p:animEffect transition="in" filter="fade">
                                      <p:cBhvr>
                                        <p:cTn id="12" dur="500"/>
                                        <p:tgtEl>
                                          <p:spTgt spid="368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72" grpId="0" animBg="1"/>
      <p:bldP spid="3687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5" name="矩形 12294"/>
          <p:cNvSpPr/>
          <p:nvPr/>
        </p:nvSpPr>
        <p:spPr>
          <a:xfrm>
            <a:off x="0" y="188913"/>
            <a:ext cx="9148763" cy="3743325"/>
          </a:xfrm>
          <a:prstGeom prst="rect">
            <a:avLst/>
          </a:prstGeom>
          <a:noFill/>
          <a:ln w="9525">
            <a:noFill/>
          </a:ln>
        </p:spPr>
        <p:txBody>
          <a:bodyPr wrap="none" anchor="ctr">
            <a:spAutoFit/>
          </a:bodyPr>
          <a:p>
            <a:pPr indent="241300"/>
            <a:r>
              <a:rPr lang="zh-TW" altLang="en-US" sz="2400" b="1" dirty="0">
                <a:solidFill>
                  <a:srgbClr val="000000"/>
                </a:solidFill>
                <a:latin typeface="Arial" panose="020B0604020202020204" pitchFamily="34" charset="0"/>
                <a:cs typeface="Times New Roman" panose="02020603050405020304" pitchFamily="18" charset="0"/>
              </a:rPr>
              <a:t>31.1929年危机爆发三周后，胡佛要求国会通过降低所得税的法令</a:t>
            </a:r>
            <a:endParaRPr lang="zh-TW" altLang="zh-CN" sz="2400" b="1" dirty="0">
              <a:solidFill>
                <a:srgbClr val="000000"/>
              </a:solidFill>
              <a:latin typeface="Arial" panose="020B0604020202020204" pitchFamily="34" charset="0"/>
              <a:cs typeface="Times New Roman" panose="02020603050405020304" pitchFamily="18" charset="0"/>
            </a:endParaRPr>
          </a:p>
          <a:p>
            <a:pPr indent="241300"/>
            <a:r>
              <a:rPr lang="zh-TW" altLang="en-US" sz="2400" b="1" dirty="0">
                <a:solidFill>
                  <a:srgbClr val="000000"/>
                </a:solidFill>
                <a:latin typeface="Arial" panose="020B0604020202020204" pitchFamily="34" charset="0"/>
                <a:cs typeface="Times New Roman" panose="02020603050405020304" pitchFamily="18" charset="0"/>
              </a:rPr>
              <a:t>希望能减轻农民的负担；他设立专门救灾机构，四年间药在公共</a:t>
            </a:r>
            <a:endParaRPr lang="zh-TW" altLang="zh-CN" sz="2400" b="1" dirty="0">
              <a:solidFill>
                <a:srgbClr val="000000"/>
              </a:solidFill>
              <a:latin typeface="Arial" panose="020B0604020202020204" pitchFamily="34" charset="0"/>
              <a:cs typeface="Times New Roman" panose="02020603050405020304" pitchFamily="18" charset="0"/>
            </a:endParaRPr>
          </a:p>
          <a:p>
            <a:pPr indent="241300"/>
            <a:r>
              <a:rPr lang="zh-TW" altLang="en-US" sz="2400" b="1" dirty="0">
                <a:solidFill>
                  <a:srgbClr val="000000"/>
                </a:solidFill>
                <a:latin typeface="Arial" panose="020B0604020202020204" pitchFamily="34" charset="0"/>
                <a:cs typeface="Times New Roman" panose="02020603050405020304" pitchFamily="18" charset="0"/>
              </a:rPr>
              <a:t>工程项目上的钱比此前三十年的总和还要多；他还提出了复兴</a:t>
            </a:r>
            <a:endParaRPr lang="zh-TW" altLang="zh-CN" sz="2400" b="1" dirty="0">
              <a:solidFill>
                <a:srgbClr val="000000"/>
              </a:solidFill>
              <a:latin typeface="Arial" panose="020B0604020202020204" pitchFamily="34" charset="0"/>
              <a:cs typeface="Times New Roman" panose="02020603050405020304" pitchFamily="18" charset="0"/>
            </a:endParaRPr>
          </a:p>
          <a:p>
            <a:pPr indent="241300"/>
            <a:r>
              <a:rPr lang="zh-TW" altLang="en-US" sz="2400" b="1" dirty="0">
                <a:solidFill>
                  <a:srgbClr val="000000"/>
                </a:solidFill>
                <a:latin typeface="Arial" panose="020B0604020202020204" pitchFamily="34" charset="0"/>
                <a:cs typeface="Times New Roman" panose="02020603050405020304" pitchFamily="18" charset="0"/>
              </a:rPr>
              <a:t>计划大纲，建立了复兴金融公司，扩充了农业信贷银行</a:t>
            </a:r>
            <a:r>
              <a:rPr lang="en-US" altLang="zh-CN" sz="2400" b="1">
                <a:solidFill>
                  <a:srgbClr val="000000"/>
                </a:solidFill>
                <a:latin typeface="Arial" panose="020B0604020202020204" pitchFamily="34" charset="0"/>
                <a:ea typeface="Times New Roman" panose="02020603050405020304" pitchFamily="18" charset="0"/>
              </a:rPr>
              <a:t>……</a:t>
            </a:r>
            <a:endParaRPr lang="en-US" altLang="zh-CN" sz="2400" b="1">
              <a:solidFill>
                <a:srgbClr val="000000"/>
              </a:solidFill>
              <a:latin typeface="Arial" panose="020B0604020202020204" pitchFamily="34" charset="0"/>
              <a:cs typeface="Times New Roman" panose="02020603050405020304" pitchFamily="18" charset="0"/>
            </a:endParaRPr>
          </a:p>
          <a:p>
            <a:pPr indent="241300"/>
            <a:r>
              <a:rPr lang="zh-TW" altLang="en-US" sz="2400" b="1" dirty="0">
                <a:solidFill>
                  <a:srgbClr val="000000"/>
                </a:solidFill>
                <a:latin typeface="Arial" panose="020B0604020202020204" pitchFamily="34" charset="0"/>
                <a:cs typeface="Times New Roman" panose="02020603050405020304" pitchFamily="18" charset="0"/>
              </a:rPr>
              <a:t>他相信面对灾难，联邦政府要有所作为，但联邦政府的作为</a:t>
            </a:r>
            <a:endParaRPr lang="zh-TW" altLang="zh-CN" sz="2400" b="1" dirty="0">
              <a:solidFill>
                <a:srgbClr val="000000"/>
              </a:solidFill>
              <a:latin typeface="Arial" panose="020B0604020202020204" pitchFamily="34" charset="0"/>
              <a:cs typeface="Times New Roman" panose="02020603050405020304" pitchFamily="18" charset="0"/>
            </a:endParaRPr>
          </a:p>
          <a:p>
            <a:pPr indent="241300"/>
            <a:r>
              <a:rPr lang="zh-TW" altLang="en-US" sz="2400" b="1" dirty="0">
                <a:solidFill>
                  <a:srgbClr val="000000"/>
                </a:solidFill>
                <a:latin typeface="Arial" panose="020B0604020202020204" pitchFamily="34" charset="0"/>
                <a:cs typeface="Times New Roman" panose="02020603050405020304" pitchFamily="18" charset="0"/>
              </a:rPr>
              <a:t>应该是有限的。这说明胡佛政府(　　</a:t>
            </a:r>
            <a:r>
              <a:rPr lang="en-US" altLang="zh-CN" sz="2400" b="1">
                <a:solidFill>
                  <a:srgbClr val="000000"/>
                </a:solidFill>
                <a:latin typeface="Arial" panose="020B0604020202020204" pitchFamily="34" charset="0"/>
                <a:cs typeface="Times New Roman" panose="02020603050405020304" pitchFamily="18" charset="0"/>
              </a:rPr>
              <a:t>)</a:t>
            </a:r>
            <a:endParaRPr lang="en-US" altLang="zh-CN" sz="2400" b="1">
              <a:latin typeface="Arial" panose="020B0604020202020204" pitchFamily="34" charset="0"/>
              <a:cs typeface="Times New Roman" panose="02020603050405020304" pitchFamily="18" charset="0"/>
            </a:endParaRPr>
          </a:p>
          <a:p>
            <a:pPr indent="241300" eaLnBrk="0" hangingPunct="0"/>
            <a:r>
              <a:rPr lang="zh-TW" altLang="en-US" sz="2400" b="1" dirty="0">
                <a:solidFill>
                  <a:srgbClr val="000000"/>
                </a:solidFill>
                <a:latin typeface="Arial" panose="020B0604020202020204" pitchFamily="34" charset="0"/>
                <a:cs typeface="Times New Roman" panose="02020603050405020304" pitchFamily="18" charset="0"/>
              </a:rPr>
              <a:t>A．开创了国家干预经济新模式</a:t>
            </a:r>
            <a:r>
              <a:rPr lang="en-US" altLang="zh-CN" sz="2400" b="1" dirty="0">
                <a:solidFill>
                  <a:srgbClr val="000000"/>
                </a:solidFill>
                <a:latin typeface="Arial" panose="020B0604020202020204" pitchFamily="34" charset="0"/>
                <a:cs typeface="Times New Roman" panose="02020603050405020304" pitchFamily="18" charset="0"/>
              </a:rPr>
              <a:t>          </a:t>
            </a:r>
            <a:endParaRPr lang="en-US" altLang="zh-CN" sz="2400" b="1" dirty="0">
              <a:solidFill>
                <a:srgbClr val="000000"/>
              </a:solidFill>
              <a:latin typeface="Arial" panose="020B0604020202020204" pitchFamily="34" charset="0"/>
              <a:cs typeface="Times New Roman" panose="02020603050405020304" pitchFamily="18" charset="0"/>
            </a:endParaRPr>
          </a:p>
          <a:p>
            <a:pPr indent="241300" eaLnBrk="0" hangingPunct="0"/>
            <a:r>
              <a:rPr lang="zh-TW" altLang="en-US" sz="2400" b="1" dirty="0">
                <a:solidFill>
                  <a:srgbClr val="000000"/>
                </a:solidFill>
                <a:latin typeface="Arial" panose="020B0604020202020204" pitchFamily="34" charset="0"/>
                <a:cs typeface="Times New Roman" panose="02020603050405020304" pitchFamily="18" charset="0"/>
              </a:rPr>
              <a:t>B．打破了传统的自由放任政策</a:t>
            </a:r>
            <a:endParaRPr lang="en-US" altLang="zh-CN" sz="2400" b="1" dirty="0">
              <a:latin typeface="Arial" panose="020B0604020202020204" pitchFamily="34" charset="0"/>
              <a:cs typeface="Times New Roman" panose="02020603050405020304" pitchFamily="18" charset="0"/>
            </a:endParaRPr>
          </a:p>
          <a:p>
            <a:pPr indent="241300" eaLnBrk="0" hangingPunct="0"/>
            <a:r>
              <a:rPr lang="zh-TW" altLang="en-US" sz="2400" b="1" dirty="0">
                <a:latin typeface="Arial" panose="020B0604020202020204" pitchFamily="34" charset="0"/>
                <a:cs typeface="Times New Roman" panose="02020603050405020304" pitchFamily="18" charset="0"/>
              </a:rPr>
              <a:t>C．积极采取措施应对经济危机</a:t>
            </a:r>
            <a:r>
              <a:rPr lang="en-US" altLang="zh-CN" sz="2400" b="1" dirty="0">
                <a:solidFill>
                  <a:srgbClr val="000000"/>
                </a:solidFill>
                <a:latin typeface="Arial" panose="020B0604020202020204" pitchFamily="34" charset="0"/>
                <a:cs typeface="Times New Roman" panose="02020603050405020304" pitchFamily="18" charset="0"/>
              </a:rPr>
              <a:t>         </a:t>
            </a:r>
            <a:endParaRPr lang="en-US" altLang="zh-CN" sz="2400" b="1" dirty="0">
              <a:solidFill>
                <a:srgbClr val="000000"/>
              </a:solidFill>
              <a:latin typeface="Arial" panose="020B0604020202020204" pitchFamily="34" charset="0"/>
              <a:cs typeface="Times New Roman" panose="02020603050405020304" pitchFamily="18" charset="0"/>
            </a:endParaRPr>
          </a:p>
          <a:p>
            <a:pPr indent="241300" eaLnBrk="0" hangingPunct="0"/>
            <a:r>
              <a:rPr lang="zh-TW" altLang="en-US" sz="2400" b="1" dirty="0">
                <a:solidFill>
                  <a:srgbClr val="000000"/>
                </a:solidFill>
                <a:latin typeface="Arial" panose="020B0604020202020204" pitchFamily="34" charset="0"/>
                <a:cs typeface="Times New Roman" panose="02020603050405020304" pitchFamily="18" charset="0"/>
              </a:rPr>
              <a:t>D．为罗斯福新政奠定良好基础</a:t>
            </a:r>
            <a:endParaRPr lang="zh-TW" altLang="en-US" sz="2400" b="1" dirty="0">
              <a:solidFill>
                <a:srgbClr val="000000"/>
              </a:solidFill>
              <a:latin typeface="Arial" panose="020B0604020202020204" pitchFamily="34" charset="0"/>
              <a:ea typeface="Times New Roman" panose="02020603050405020304" pitchFamily="18" charset="0"/>
            </a:endParaRPr>
          </a:p>
        </p:txBody>
      </p:sp>
      <p:sp>
        <p:nvSpPr>
          <p:cNvPr id="12297" name="矩形 12296"/>
          <p:cNvSpPr/>
          <p:nvPr/>
        </p:nvSpPr>
        <p:spPr>
          <a:xfrm>
            <a:off x="179388" y="4292600"/>
            <a:ext cx="8229600" cy="1143000"/>
          </a:xfrm>
          <a:prstGeom prst="rect">
            <a:avLst/>
          </a:prstGeom>
          <a:noFill/>
          <a:ln w="9525">
            <a:noFill/>
          </a:ln>
        </p:spPr>
        <p:txBody>
          <a:bodyPr anchor="ctr"/>
          <a:lstStyle>
            <a:lvl1pPr marL="0" lvl="0" indent="0" algn="ctr" defTabSz="914400" rtl="0" eaLnBrk="1" fontAlgn="base" latinLnBrk="0" hangingPunct="1">
              <a:lnSpc>
                <a:spcPct val="100000"/>
              </a:lnSpc>
              <a:spcBef>
                <a:spcPct val="0"/>
              </a:spcBef>
              <a:spcAft>
                <a:spcPct val="0"/>
              </a:spcAft>
              <a:buNone/>
              <a:defRPr sz="4400" u="none" kern="1200" baseline="0">
                <a:solidFill>
                  <a:schemeClr val="tx2"/>
                </a:solidFill>
                <a:latin typeface="Arial" panose="020B0604020202020204" pitchFamily="34" charset="0"/>
                <a:ea typeface="宋体" panose="02010600030101010101" pitchFamily="2" charset="-122"/>
              </a:defRPr>
            </a:lvl1pPr>
          </a:lstStyle>
          <a:p>
            <a:pPr lvl="0" algn="l"/>
            <a:r>
              <a:rPr lang="zh-CN" altLang="en-US" sz="2400" b="1" dirty="0">
                <a:solidFill>
                  <a:srgbClr val="0000FF"/>
                </a:solidFill>
                <a:ea typeface="楷体" panose="02010609060101010101" pitchFamily="49" charset="-122"/>
              </a:rPr>
              <a:t>解题原则：材料给定的信息有可能与所学的观点不一致甚至有矛盾，坚持的原则是“分析理解材料，答案自材料分析出而非课本出”</a:t>
            </a:r>
            <a:endParaRPr lang="zh-CN" altLang="en-US" sz="2400" b="1" dirty="0">
              <a:solidFill>
                <a:srgbClr val="0000FF"/>
              </a:solidFill>
              <a:ea typeface="楷体" panose="02010609060101010101" pitchFamily="49" charset="-122"/>
            </a:endParaRPr>
          </a:p>
        </p:txBody>
      </p:sp>
      <p:sp>
        <p:nvSpPr>
          <p:cNvPr id="12298" name="Text Box 5"/>
          <p:cNvSpPr txBox="1"/>
          <p:nvPr/>
        </p:nvSpPr>
        <p:spPr>
          <a:xfrm>
            <a:off x="6156325" y="2276475"/>
            <a:ext cx="966788" cy="641350"/>
          </a:xfrm>
          <a:prstGeom prst="rect">
            <a:avLst/>
          </a:prstGeom>
          <a:solidFill>
            <a:schemeClr val="bg1"/>
          </a:solidFill>
          <a:ln w="9525">
            <a:noFill/>
          </a:ln>
        </p:spPr>
        <p:txBody>
          <a:bodyPr>
            <a:spAutoFit/>
          </a:bodyPr>
          <a:p>
            <a:pPr>
              <a:spcBef>
                <a:spcPct val="50000"/>
              </a:spcBef>
            </a:pPr>
            <a:r>
              <a:rPr lang="en-US" altLang="zh-CN" sz="3600" b="1">
                <a:solidFill>
                  <a:srgbClr val="FF3300"/>
                </a:solidFill>
                <a:latin typeface="Arial" panose="020B0604020202020204" pitchFamily="34" charset="0"/>
              </a:rPr>
              <a:t>C</a:t>
            </a:r>
            <a:endParaRPr lang="en-US" altLang="zh-CN" sz="3600" b="1">
              <a:solidFill>
                <a:srgbClr val="FF3300"/>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298"/>
                                        </p:tgtEl>
                                        <p:attrNameLst>
                                          <p:attrName>style.visibility</p:attrName>
                                        </p:attrNameLst>
                                      </p:cBhvr>
                                      <p:to>
                                        <p:strVal val="visible"/>
                                      </p:to>
                                    </p:set>
                                    <p:animEffect transition="in" filter="fade">
                                      <p:cBhvr>
                                        <p:cTn id="7" dur="500"/>
                                        <p:tgtEl>
                                          <p:spTgt spid="122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4" name="矩形 1"/>
          <p:cNvSpPr/>
          <p:nvPr/>
        </p:nvSpPr>
        <p:spPr>
          <a:xfrm>
            <a:off x="60325" y="1484313"/>
            <a:ext cx="9083675" cy="2282825"/>
          </a:xfrm>
          <a:prstGeom prst="rect">
            <a:avLst/>
          </a:prstGeom>
          <a:noFill/>
          <a:ln w="9525">
            <a:noFill/>
          </a:ln>
        </p:spPr>
        <p:txBody>
          <a:bodyPr>
            <a:spAutoFit/>
          </a:bodyPr>
          <a:p>
            <a:r>
              <a:rPr lang="en-US" altLang="zh-CN" sz="2400" b="1" dirty="0">
                <a:latin typeface="宋体" panose="02010600030101010101" pitchFamily="2" charset="-122"/>
              </a:rPr>
              <a:t>《</a:t>
            </a:r>
            <a:r>
              <a:rPr lang="zh-CN" altLang="en-US" sz="2400" b="1" dirty="0">
                <a:latin typeface="宋体" panose="02010600030101010101" pitchFamily="2" charset="-122"/>
              </a:rPr>
              <a:t>旧五代史</a:t>
            </a:r>
            <a:r>
              <a:rPr lang="en-US" altLang="zh-CN" sz="2400" b="1" dirty="0">
                <a:latin typeface="宋体" panose="02010600030101010101" pitchFamily="2" charset="-122"/>
              </a:rPr>
              <a:t>•</a:t>
            </a:r>
            <a:r>
              <a:rPr lang="zh-CN" altLang="en-US" sz="2400" b="1" dirty="0">
                <a:latin typeface="宋体" panose="02010600030101010101" pitchFamily="2" charset="-122"/>
              </a:rPr>
              <a:t>食货志</a:t>
            </a:r>
            <a:r>
              <a:rPr lang="en-US" altLang="zh-CN" sz="2400" b="1" dirty="0">
                <a:latin typeface="宋体" panose="02010600030101010101" pitchFamily="2" charset="-122"/>
              </a:rPr>
              <a:t>》</a:t>
            </a:r>
            <a:r>
              <a:rPr lang="zh-CN" altLang="en-US" sz="2400" b="1" dirty="0">
                <a:latin typeface="宋体" panose="02010600030101010101" pitchFamily="2" charset="-122"/>
              </a:rPr>
              <a:t>有诏令言明：“其铜镜今后官铸造，于东京置场货卖，许人收买，于诸处兴贩去。”对此理解准确的是</a:t>
            </a:r>
            <a:br>
              <a:rPr lang="zh-CN" altLang="en-US" sz="2400" b="1" dirty="0">
                <a:latin typeface="宋体" panose="02010600030101010101" pitchFamily="2" charset="-122"/>
              </a:rPr>
            </a:br>
            <a:r>
              <a:rPr lang="en-US" altLang="zh-CN" sz="2400" b="1" dirty="0">
                <a:latin typeface="宋体" panose="02010600030101010101" pitchFamily="2" charset="-122"/>
              </a:rPr>
              <a:t>A. </a:t>
            </a:r>
            <a:r>
              <a:rPr lang="zh-CN" altLang="en-US" sz="2400" b="1" dirty="0">
                <a:latin typeface="宋体" panose="02010600030101010101" pitchFamily="2" charset="-122"/>
              </a:rPr>
              <a:t>铜镜只能在东京铸造和销售</a:t>
            </a:r>
            <a:br>
              <a:rPr lang="zh-CN" altLang="en-US" sz="2400" b="1" dirty="0">
                <a:latin typeface="宋体" panose="02010600030101010101" pitchFamily="2" charset="-122"/>
              </a:rPr>
            </a:br>
            <a:r>
              <a:rPr lang="en-US" altLang="zh-CN" sz="2400" b="1" dirty="0">
                <a:latin typeface="宋体" panose="02010600030101010101" pitchFamily="2" charset="-122"/>
              </a:rPr>
              <a:t>B. </a:t>
            </a:r>
            <a:r>
              <a:rPr lang="zh-CN" altLang="en-US" sz="2400" b="1" dirty="0">
                <a:latin typeface="宋体" panose="02010600030101010101" pitchFamily="2" charset="-122"/>
              </a:rPr>
              <a:t>官营产品可以流向民间市场</a:t>
            </a:r>
            <a:br>
              <a:rPr lang="zh-CN" altLang="en-US" sz="2400" b="1" dirty="0">
                <a:latin typeface="宋体" panose="02010600030101010101" pitchFamily="2" charset="-122"/>
              </a:rPr>
            </a:br>
            <a:r>
              <a:rPr lang="en-US" altLang="zh-CN" sz="2400" b="1" dirty="0">
                <a:latin typeface="宋体" panose="02010600030101010101" pitchFamily="2" charset="-122"/>
              </a:rPr>
              <a:t>C. </a:t>
            </a:r>
            <a:r>
              <a:rPr lang="zh-CN" altLang="en-US" sz="2400" b="1" dirty="0">
                <a:latin typeface="宋体" panose="02010600030101010101" pitchFamily="2" charset="-122"/>
              </a:rPr>
              <a:t>商品交易不受官府直接监管</a:t>
            </a:r>
            <a:br>
              <a:rPr lang="zh-CN" altLang="en-US" sz="2400" b="1" dirty="0">
                <a:latin typeface="宋体" panose="02010600030101010101" pitchFamily="2" charset="-122"/>
              </a:rPr>
            </a:br>
            <a:r>
              <a:rPr lang="en-US" altLang="zh-CN" sz="2400" b="1" dirty="0">
                <a:latin typeface="宋体" panose="02010600030101010101" pitchFamily="2" charset="-122"/>
              </a:rPr>
              <a:t>D. </a:t>
            </a:r>
            <a:r>
              <a:rPr lang="zh-CN" altLang="en-US" sz="2400" b="1" dirty="0">
                <a:latin typeface="宋体" panose="02010600030101010101" pitchFamily="2" charset="-122"/>
              </a:rPr>
              <a:t>铜镜收入成为政府主要财源</a:t>
            </a:r>
            <a:endParaRPr lang="zh-CN" altLang="en-US" sz="2400" b="1" dirty="0">
              <a:latin typeface="宋体" panose="02010600030101010101" pitchFamily="2" charset="-122"/>
            </a:endParaRPr>
          </a:p>
        </p:txBody>
      </p:sp>
      <p:sp>
        <p:nvSpPr>
          <p:cNvPr id="25605" name="矩形 25604"/>
          <p:cNvSpPr/>
          <p:nvPr/>
        </p:nvSpPr>
        <p:spPr>
          <a:xfrm>
            <a:off x="0" y="0"/>
            <a:ext cx="8229600" cy="1143000"/>
          </a:xfrm>
          <a:prstGeom prst="rect">
            <a:avLst/>
          </a:prstGeom>
          <a:noFill/>
          <a:ln w="9525">
            <a:noFill/>
          </a:ln>
        </p:spPr>
        <p:txBody>
          <a:bodyPr anchor="ctr"/>
          <a:lstStyle>
            <a:lvl1pPr marL="0" lvl="0" indent="0" algn="ctr" defTabSz="914400" rtl="0" eaLnBrk="1" fontAlgn="base" latinLnBrk="0" hangingPunct="1">
              <a:lnSpc>
                <a:spcPct val="100000"/>
              </a:lnSpc>
              <a:spcBef>
                <a:spcPct val="0"/>
              </a:spcBef>
              <a:spcAft>
                <a:spcPct val="0"/>
              </a:spcAft>
              <a:buNone/>
              <a:defRPr sz="4400" u="none" kern="1200" baseline="0">
                <a:solidFill>
                  <a:schemeClr val="tx2"/>
                </a:solidFill>
                <a:latin typeface="Arial" panose="020B0604020202020204" pitchFamily="34" charset="0"/>
                <a:ea typeface="宋体" panose="02010600030101010101" pitchFamily="2" charset="-122"/>
              </a:defRPr>
            </a:lvl1pPr>
          </a:lstStyle>
          <a:p>
            <a:pPr lvl="0"/>
            <a:r>
              <a:rPr lang="zh-CN" altLang="en-US" b="1" dirty="0">
                <a:solidFill>
                  <a:srgbClr val="0000FF"/>
                </a:solidFill>
              </a:rPr>
              <a:t>举一反三</a:t>
            </a:r>
            <a:endParaRPr lang="zh-CN" altLang="en-US" b="1" dirty="0">
              <a:solidFill>
                <a:srgbClr val="0000FF"/>
              </a:solidFill>
            </a:endParaRPr>
          </a:p>
        </p:txBody>
      </p:sp>
      <p:sp>
        <p:nvSpPr>
          <p:cNvPr id="25607" name="Text Box 5"/>
          <p:cNvSpPr txBox="1"/>
          <p:nvPr/>
        </p:nvSpPr>
        <p:spPr>
          <a:xfrm>
            <a:off x="6732588" y="2781300"/>
            <a:ext cx="966787" cy="641350"/>
          </a:xfrm>
          <a:prstGeom prst="rect">
            <a:avLst/>
          </a:prstGeom>
          <a:solidFill>
            <a:schemeClr val="bg1"/>
          </a:solidFill>
          <a:ln w="9525">
            <a:noFill/>
          </a:ln>
        </p:spPr>
        <p:txBody>
          <a:bodyPr>
            <a:spAutoFit/>
          </a:bodyPr>
          <a:p>
            <a:pPr>
              <a:spcBef>
                <a:spcPct val="50000"/>
              </a:spcBef>
            </a:pPr>
            <a:r>
              <a:rPr lang="en-US" altLang="zh-CN" sz="3600" b="1">
                <a:solidFill>
                  <a:srgbClr val="FF3300"/>
                </a:solidFill>
                <a:latin typeface="Arial" panose="020B0604020202020204" pitchFamily="34" charset="0"/>
              </a:rPr>
              <a:t>B</a:t>
            </a:r>
            <a:endParaRPr lang="en-US" altLang="zh-CN" sz="3600" b="1">
              <a:solidFill>
                <a:srgbClr val="FF3300"/>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5607"/>
                                        </p:tgtEl>
                                        <p:attrNameLst>
                                          <p:attrName>style.visibility</p:attrName>
                                        </p:attrNameLst>
                                      </p:cBhvr>
                                      <p:to>
                                        <p:strVal val="visible"/>
                                      </p:to>
                                    </p:set>
                                    <p:animEffect transition="in" filter="fade">
                                      <p:cBhvr>
                                        <p:cTn id="7" dur="500"/>
                                        <p:tgtEl>
                                          <p:spTgt spid="256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12" name="矩形 17411"/>
          <p:cNvSpPr/>
          <p:nvPr/>
        </p:nvSpPr>
        <p:spPr>
          <a:xfrm>
            <a:off x="0" y="333375"/>
            <a:ext cx="8891588" cy="1917700"/>
          </a:xfrm>
          <a:prstGeom prst="rect">
            <a:avLst/>
          </a:prstGeom>
          <a:noFill/>
          <a:ln w="9525">
            <a:noFill/>
          </a:ln>
        </p:spPr>
        <p:txBody>
          <a:bodyPr wrap="none" anchor="ctr">
            <a:spAutoFit/>
          </a:bodyPr>
          <a:p>
            <a:pPr indent="133350"/>
            <a:r>
              <a:rPr lang="zh-TW" altLang="en-US" sz="2400" b="1" dirty="0">
                <a:solidFill>
                  <a:srgbClr val="000000"/>
                </a:solidFill>
                <a:latin typeface="Arial" panose="020B0604020202020204" pitchFamily="34" charset="0"/>
                <a:cs typeface="Times New Roman" panose="02020603050405020304" pitchFamily="18" charset="0"/>
              </a:rPr>
              <a:t>13．据记载，美洲于1540到1700年，至少产银4万吨，可能多至</a:t>
            </a:r>
            <a:endParaRPr lang="zh-TW" altLang="zh-CN" sz="2400" b="1" dirty="0">
              <a:solidFill>
                <a:srgbClr val="000000"/>
              </a:solidFill>
              <a:latin typeface="Arial" panose="020B0604020202020204" pitchFamily="34" charset="0"/>
              <a:cs typeface="Times New Roman" panose="02020603050405020304" pitchFamily="18" charset="0"/>
            </a:endParaRPr>
          </a:p>
          <a:p>
            <a:pPr indent="133350"/>
            <a:r>
              <a:rPr lang="zh-TW" altLang="en-US" sz="2400" b="1" dirty="0">
                <a:solidFill>
                  <a:srgbClr val="000000"/>
                </a:solidFill>
                <a:latin typeface="Arial" panose="020B0604020202020204" pitchFamily="34" charset="0"/>
                <a:cs typeface="Times New Roman" panose="02020603050405020304" pitchFamily="18" charset="0"/>
              </a:rPr>
              <a:t>6．7万吨，其中约80%运往了欧洲。此记载可用于研究(　　</a:t>
            </a:r>
            <a:r>
              <a:rPr lang="en-US" altLang="zh-CN" sz="2400" b="1">
                <a:solidFill>
                  <a:srgbClr val="000000"/>
                </a:solidFill>
                <a:latin typeface="Arial" panose="020B0604020202020204" pitchFamily="34" charset="0"/>
                <a:cs typeface="Times New Roman" panose="02020603050405020304" pitchFamily="18" charset="0"/>
              </a:rPr>
              <a:t>)</a:t>
            </a:r>
            <a:endParaRPr lang="en-US" altLang="zh-CN" sz="2400" b="1">
              <a:solidFill>
                <a:srgbClr val="000000"/>
              </a:solidFill>
              <a:latin typeface="Arial" panose="020B0604020202020204" pitchFamily="34" charset="0"/>
              <a:cs typeface="Times New Roman" panose="02020603050405020304" pitchFamily="18" charset="0"/>
            </a:endParaRPr>
          </a:p>
          <a:p>
            <a:pPr indent="133350"/>
            <a:endParaRPr lang="en-US" altLang="zh-CN" sz="2400" b="1">
              <a:solidFill>
                <a:srgbClr val="000000"/>
              </a:solidFill>
              <a:latin typeface="Arial" panose="020B0604020202020204" pitchFamily="34" charset="0"/>
              <a:cs typeface="Times New Roman" panose="02020603050405020304" pitchFamily="18" charset="0"/>
            </a:endParaRPr>
          </a:p>
          <a:p>
            <a:pPr indent="133350"/>
            <a:r>
              <a:rPr lang="zh-TW" altLang="en-US" sz="2400" b="1" dirty="0">
                <a:solidFill>
                  <a:srgbClr val="000000"/>
                </a:solidFill>
                <a:latin typeface="Arial" panose="020B0604020202020204" pitchFamily="34" charset="0"/>
                <a:cs typeface="Times New Roman" panose="02020603050405020304" pitchFamily="18" charset="0"/>
              </a:rPr>
              <a:t>A．美洲种植园经济的发展</a:t>
            </a:r>
            <a:r>
              <a:rPr lang="en-US" altLang="zh-CN" sz="2400" b="1" dirty="0">
                <a:solidFill>
                  <a:srgbClr val="000000"/>
                </a:solidFill>
                <a:latin typeface="Arial" panose="020B0604020202020204" pitchFamily="34" charset="0"/>
                <a:cs typeface="Times New Roman" panose="02020603050405020304" pitchFamily="18" charset="0"/>
              </a:rPr>
              <a:t>            </a:t>
            </a:r>
            <a:r>
              <a:rPr lang="zh-TW" altLang="en-US" sz="2400" b="1" dirty="0">
                <a:solidFill>
                  <a:srgbClr val="000000"/>
                </a:solidFill>
                <a:latin typeface="Arial" panose="020B0604020202020204" pitchFamily="34" charset="0"/>
                <a:cs typeface="Times New Roman" panose="02020603050405020304" pitchFamily="18" charset="0"/>
              </a:rPr>
              <a:t>B．葡萄牙资本主义迅猛发展</a:t>
            </a:r>
            <a:endParaRPr lang="en-US" altLang="zh-CN" sz="2400" b="1" dirty="0">
              <a:solidFill>
                <a:srgbClr val="000000"/>
              </a:solidFill>
              <a:latin typeface="Arial" panose="020B0604020202020204" pitchFamily="34" charset="0"/>
              <a:cs typeface="Times New Roman" panose="02020603050405020304" pitchFamily="18" charset="0"/>
            </a:endParaRPr>
          </a:p>
          <a:p>
            <a:pPr indent="133350"/>
            <a:r>
              <a:rPr lang="zh-TW" altLang="en-US" sz="2400" b="1" dirty="0">
                <a:solidFill>
                  <a:srgbClr val="000000"/>
                </a:solidFill>
                <a:latin typeface="Arial" panose="020B0604020202020204" pitchFamily="34" charset="0"/>
                <a:cs typeface="Times New Roman" panose="02020603050405020304" pitchFamily="18" charset="0"/>
              </a:rPr>
              <a:t>C．欧洲商业革命出现原因</a:t>
            </a:r>
            <a:r>
              <a:rPr lang="en-US" altLang="zh-CN" sz="2400" b="1" dirty="0">
                <a:solidFill>
                  <a:srgbClr val="000000"/>
                </a:solidFill>
                <a:latin typeface="Arial" panose="020B0604020202020204" pitchFamily="34" charset="0"/>
                <a:cs typeface="Times New Roman" panose="02020603050405020304" pitchFamily="18" charset="0"/>
              </a:rPr>
              <a:t>            </a:t>
            </a:r>
            <a:r>
              <a:rPr lang="zh-TW" altLang="en-US" sz="2400" b="1" dirty="0">
                <a:latin typeface="Arial" panose="020B0604020202020204" pitchFamily="34" charset="0"/>
                <a:cs typeface="Times New Roman" panose="02020603050405020304" pitchFamily="18" charset="0"/>
              </a:rPr>
              <a:t>D．欧洲价格革命发生的原因</a:t>
            </a:r>
            <a:endParaRPr lang="en-US" altLang="zh-CN" sz="2400" b="1" dirty="0">
              <a:latin typeface="Arial" panose="020B0604020202020204" pitchFamily="34" charset="0"/>
              <a:ea typeface="Times New Roman" panose="02020603050405020304" pitchFamily="18" charset="0"/>
            </a:endParaRPr>
          </a:p>
        </p:txBody>
      </p:sp>
      <p:sp>
        <p:nvSpPr>
          <p:cNvPr id="17415" name="矩形 17414"/>
          <p:cNvSpPr/>
          <p:nvPr/>
        </p:nvSpPr>
        <p:spPr>
          <a:xfrm>
            <a:off x="0" y="2997200"/>
            <a:ext cx="9066213" cy="2647950"/>
          </a:xfrm>
          <a:prstGeom prst="rect">
            <a:avLst/>
          </a:prstGeom>
          <a:noFill/>
          <a:ln w="9525">
            <a:noFill/>
          </a:ln>
        </p:spPr>
        <p:txBody>
          <a:bodyPr wrap="none" anchor="ctr">
            <a:spAutoFit/>
          </a:bodyPr>
          <a:p>
            <a:pPr indent="123825"/>
            <a:r>
              <a:rPr lang="zh-TW" altLang="en-US" sz="2400" b="1" dirty="0">
                <a:latin typeface="Arial" panose="020B0604020202020204" pitchFamily="34" charset="0"/>
              </a:rPr>
              <a:t>26．</a:t>
            </a:r>
            <a:r>
              <a:rPr lang="en-US" altLang="zh-CN" sz="2400" b="1" dirty="0">
                <a:latin typeface="Arial" panose="020B0604020202020204" pitchFamily="34" charset="0"/>
              </a:rPr>
              <a:t>“</a:t>
            </a:r>
            <a:r>
              <a:rPr lang="zh-TW" altLang="en-US" sz="2400" b="1" dirty="0">
                <a:latin typeface="Arial" panose="020B0604020202020204" pitchFamily="34" charset="0"/>
              </a:rPr>
              <a:t>新能源被开发出来，钢</a:t>
            </a:r>
            <a:r>
              <a:rPr lang="en-US" altLang="zh-CN" sz="2400" b="1">
                <a:latin typeface="Arial" panose="020B0604020202020204" pitchFamily="34" charset="0"/>
              </a:rPr>
              <a:t>——</a:t>
            </a:r>
            <a:r>
              <a:rPr lang="zh-TW" altLang="en-US" sz="2400" b="1" dirty="0">
                <a:latin typeface="Arial" panose="020B0604020202020204" pitchFamily="34" charset="0"/>
              </a:rPr>
              <a:t>新工业时代生产的关键</a:t>
            </a:r>
            <a:r>
              <a:rPr lang="en-US" altLang="zh-CN" sz="2400" b="1">
                <a:latin typeface="Arial" panose="020B0604020202020204" pitchFamily="34" charset="0"/>
              </a:rPr>
              <a:t>——</a:t>
            </a:r>
            <a:r>
              <a:rPr lang="zh-TW" altLang="en-US" sz="2400" b="1" dirty="0">
                <a:latin typeface="Arial" panose="020B0604020202020204" pitchFamily="34" charset="0"/>
              </a:rPr>
              <a:t>生产</a:t>
            </a:r>
            <a:endParaRPr lang="zh-TW" altLang="zh-CN" sz="2400" b="1" dirty="0">
              <a:latin typeface="Arial" panose="020B0604020202020204" pitchFamily="34" charset="0"/>
            </a:endParaRPr>
          </a:p>
          <a:p>
            <a:pPr indent="123825"/>
            <a:r>
              <a:rPr lang="zh-TW" altLang="en-US" sz="2400" b="1" dirty="0">
                <a:latin typeface="Arial" panose="020B0604020202020204" pitchFamily="34" charset="0"/>
              </a:rPr>
              <a:t>得到飞跃发展。在主要的欧洲强国中德意志当时正在加速迎头</a:t>
            </a:r>
            <a:endParaRPr lang="zh-TW" altLang="zh-CN" sz="2400" b="1" dirty="0">
              <a:latin typeface="Arial" panose="020B0604020202020204" pitchFamily="34" charset="0"/>
            </a:endParaRPr>
          </a:p>
          <a:p>
            <a:pPr indent="123825"/>
            <a:r>
              <a:rPr lang="zh-TW" altLang="en-US" sz="2400" b="1" dirty="0">
                <a:latin typeface="Arial" panose="020B0604020202020204" pitchFamily="34" charset="0"/>
              </a:rPr>
              <a:t>赶上。非欧洲国家得到资金和进行建设。</a:t>
            </a:r>
            <a:r>
              <a:rPr lang="en-US" altLang="zh-CN" sz="2400" b="1" dirty="0">
                <a:latin typeface="Arial" panose="020B0604020202020204" pitchFamily="34" charset="0"/>
              </a:rPr>
              <a:t>”</a:t>
            </a:r>
            <a:r>
              <a:rPr lang="zh-TW" altLang="en-US" sz="2400" b="1" dirty="0">
                <a:latin typeface="Arial" panose="020B0604020202020204" pitchFamily="34" charset="0"/>
              </a:rPr>
              <a:t>在这样的</a:t>
            </a:r>
            <a:r>
              <a:rPr lang="en-US" altLang="zh-CN" sz="2400" b="1" dirty="0">
                <a:latin typeface="Arial" panose="020B0604020202020204" pitchFamily="34" charset="0"/>
              </a:rPr>
              <a:t>“</a:t>
            </a:r>
            <a:r>
              <a:rPr lang="zh-TW" altLang="en-US" sz="2400" b="1" dirty="0">
                <a:latin typeface="Arial" panose="020B0604020202020204" pitchFamily="34" charset="0"/>
              </a:rPr>
              <a:t>新工业时代</a:t>
            </a:r>
            <a:r>
              <a:rPr lang="en-US" altLang="zh-CN" sz="2400" b="1" dirty="0">
                <a:latin typeface="Arial" panose="020B0604020202020204" pitchFamily="34" charset="0"/>
              </a:rPr>
              <a:t>”</a:t>
            </a:r>
            <a:endParaRPr lang="en-US" altLang="zh-CN" sz="2400" b="1">
              <a:latin typeface="Arial" panose="020B0604020202020204" pitchFamily="34" charset="0"/>
            </a:endParaRPr>
          </a:p>
          <a:p>
            <a:pPr indent="123825"/>
            <a:r>
              <a:rPr lang="zh-TW" altLang="en-US" sz="2400" b="1" dirty="0">
                <a:latin typeface="Arial" panose="020B0604020202020204" pitchFamily="34" charset="0"/>
              </a:rPr>
              <a:t>A．钢铁工业成为新兴的工业生产部门</a:t>
            </a:r>
            <a:r>
              <a:rPr lang="en-US" altLang="zh-CN" sz="2400" b="1" dirty="0">
                <a:latin typeface="Arial" panose="020B0604020202020204" pitchFamily="34" charset="0"/>
              </a:rPr>
              <a:t>    </a:t>
            </a:r>
            <a:endParaRPr lang="en-US" altLang="zh-CN" sz="2400" b="1" dirty="0">
              <a:latin typeface="Arial" panose="020B0604020202020204" pitchFamily="34" charset="0"/>
            </a:endParaRPr>
          </a:p>
          <a:p>
            <a:pPr indent="123825"/>
            <a:r>
              <a:rPr lang="zh-TW" altLang="en-US" sz="2400" b="1" dirty="0">
                <a:latin typeface="Arial" panose="020B0604020202020204" pitchFamily="34" charset="0"/>
              </a:rPr>
              <a:t>B．商品输出成为列强侵略的主要方式</a:t>
            </a:r>
            <a:endParaRPr lang="en-US" altLang="zh-CN" sz="2400" b="1" dirty="0">
              <a:latin typeface="Arial" panose="020B0604020202020204" pitchFamily="34" charset="0"/>
            </a:endParaRPr>
          </a:p>
          <a:p>
            <a:pPr indent="123825"/>
            <a:r>
              <a:rPr lang="zh-TW" altLang="en-US" sz="2400" b="1" dirty="0">
                <a:latin typeface="Arial" panose="020B0604020202020204" pitchFamily="34" charset="0"/>
              </a:rPr>
              <a:t>C．德国率先研制出新交通工具飞机</a:t>
            </a:r>
            <a:r>
              <a:rPr lang="en-US" altLang="zh-CN" sz="2400" b="1" dirty="0">
                <a:latin typeface="Arial" panose="020B0604020202020204" pitchFamily="34" charset="0"/>
              </a:rPr>
              <a:t>    </a:t>
            </a:r>
            <a:endParaRPr lang="en-US" altLang="zh-CN" sz="2400" b="1" dirty="0">
              <a:latin typeface="Arial" panose="020B0604020202020204" pitchFamily="34" charset="0"/>
            </a:endParaRPr>
          </a:p>
          <a:p>
            <a:pPr indent="123825"/>
            <a:r>
              <a:rPr lang="zh-TW" altLang="en-US" sz="2400" b="1" dirty="0">
                <a:latin typeface="Arial" panose="020B0604020202020204" pitchFamily="34" charset="0"/>
              </a:rPr>
              <a:t>D．科学与技术紧密结合推动生产发展</a:t>
            </a:r>
            <a:endParaRPr lang="zh-TW" altLang="en-US" sz="2400" b="1" dirty="0">
              <a:latin typeface="Arial" panose="020B0604020202020204" pitchFamily="34" charset="0"/>
            </a:endParaRPr>
          </a:p>
        </p:txBody>
      </p:sp>
      <p:sp>
        <p:nvSpPr>
          <p:cNvPr id="17419" name="Text Box 5"/>
          <p:cNvSpPr txBox="1"/>
          <p:nvPr/>
        </p:nvSpPr>
        <p:spPr>
          <a:xfrm>
            <a:off x="7740650" y="692150"/>
            <a:ext cx="966788" cy="641350"/>
          </a:xfrm>
          <a:prstGeom prst="rect">
            <a:avLst/>
          </a:prstGeom>
          <a:solidFill>
            <a:schemeClr val="bg1"/>
          </a:solidFill>
          <a:ln w="9525">
            <a:noFill/>
          </a:ln>
        </p:spPr>
        <p:txBody>
          <a:bodyPr>
            <a:spAutoFit/>
          </a:bodyPr>
          <a:p>
            <a:pPr>
              <a:spcBef>
                <a:spcPct val="50000"/>
              </a:spcBef>
            </a:pPr>
            <a:r>
              <a:rPr lang="en-US" altLang="zh-CN" sz="3600" b="1">
                <a:solidFill>
                  <a:srgbClr val="FF3300"/>
                </a:solidFill>
                <a:latin typeface="Arial" panose="020B0604020202020204" pitchFamily="34" charset="0"/>
              </a:rPr>
              <a:t>D</a:t>
            </a:r>
            <a:endParaRPr lang="en-US" altLang="zh-CN" sz="3600" b="1">
              <a:solidFill>
                <a:srgbClr val="FF3300"/>
              </a:solidFill>
              <a:latin typeface="Arial" panose="020B0604020202020204" pitchFamily="34" charset="0"/>
            </a:endParaRPr>
          </a:p>
        </p:txBody>
      </p:sp>
      <p:sp>
        <p:nvSpPr>
          <p:cNvPr id="17420" name="Text Box 5"/>
          <p:cNvSpPr txBox="1"/>
          <p:nvPr/>
        </p:nvSpPr>
        <p:spPr>
          <a:xfrm>
            <a:off x="6804025" y="4292600"/>
            <a:ext cx="966788" cy="641350"/>
          </a:xfrm>
          <a:prstGeom prst="rect">
            <a:avLst/>
          </a:prstGeom>
          <a:solidFill>
            <a:schemeClr val="bg1"/>
          </a:solidFill>
          <a:ln w="9525">
            <a:noFill/>
          </a:ln>
        </p:spPr>
        <p:txBody>
          <a:bodyPr>
            <a:spAutoFit/>
          </a:bodyPr>
          <a:p>
            <a:pPr>
              <a:spcBef>
                <a:spcPct val="50000"/>
              </a:spcBef>
            </a:pPr>
            <a:r>
              <a:rPr lang="en-US" altLang="zh-CN" sz="3600" b="1">
                <a:solidFill>
                  <a:srgbClr val="FF3300"/>
                </a:solidFill>
                <a:latin typeface="Arial" panose="020B0604020202020204" pitchFamily="34" charset="0"/>
              </a:rPr>
              <a:t>D</a:t>
            </a:r>
            <a:endParaRPr lang="en-US" altLang="zh-CN" sz="3600" b="1">
              <a:solidFill>
                <a:srgbClr val="FF3300"/>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419"/>
                                        </p:tgtEl>
                                        <p:attrNameLst>
                                          <p:attrName>style.visibility</p:attrName>
                                        </p:attrNameLst>
                                      </p:cBhvr>
                                      <p:to>
                                        <p:strVal val="visible"/>
                                      </p:to>
                                    </p:set>
                                    <p:animEffect transition="in" filter="fade">
                                      <p:cBhvr>
                                        <p:cTn id="7" dur="500"/>
                                        <p:tgtEl>
                                          <p:spTgt spid="1741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420"/>
                                        </p:tgtEl>
                                        <p:attrNameLst>
                                          <p:attrName>style.visibility</p:attrName>
                                        </p:attrNameLst>
                                      </p:cBhvr>
                                      <p:to>
                                        <p:strVal val="visible"/>
                                      </p:to>
                                    </p:set>
                                    <p:animEffect transition="in" filter="fade">
                                      <p:cBhvr>
                                        <p:cTn id="12" dur="500"/>
                                        <p:tgtEl>
                                          <p:spTgt spid="174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9" grpId="0" animBg="1"/>
      <p:bldP spid="1742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7892" name="矩形 37891"/>
          <p:cNvSpPr/>
          <p:nvPr/>
        </p:nvSpPr>
        <p:spPr>
          <a:xfrm>
            <a:off x="0" y="692150"/>
            <a:ext cx="9104313" cy="3013075"/>
          </a:xfrm>
          <a:prstGeom prst="rect">
            <a:avLst/>
          </a:prstGeom>
          <a:noFill/>
          <a:ln w="9525">
            <a:noFill/>
          </a:ln>
        </p:spPr>
        <p:txBody>
          <a:bodyPr wrap="none" anchor="ctr">
            <a:spAutoFit/>
          </a:bodyPr>
          <a:p>
            <a:pPr indent="241300"/>
            <a:r>
              <a:rPr lang="zh-TW" altLang="en-US" sz="2400" b="1" dirty="0">
                <a:solidFill>
                  <a:srgbClr val="000000"/>
                </a:solidFill>
                <a:latin typeface="Arial" panose="020B0604020202020204" pitchFamily="34" charset="0"/>
                <a:cs typeface="Times New Roman" panose="02020603050405020304" pitchFamily="18" charset="0"/>
              </a:rPr>
              <a:t>29. 据吴承明</a:t>
            </a:r>
            <a:r>
              <a:rPr lang="en-US" altLang="zh-TW" sz="2400" b="1">
                <a:solidFill>
                  <a:srgbClr val="000000"/>
                </a:solidFill>
                <a:latin typeface="Arial" panose="020B0604020202020204" pitchFamily="34" charset="0"/>
                <a:cs typeface="Times New Roman" panose="02020603050405020304" pitchFamily="18" charset="0"/>
              </a:rPr>
              <a:t>《</a:t>
            </a:r>
            <a:r>
              <a:rPr lang="zh-TW" altLang="en-US" sz="2400" b="1" dirty="0">
                <a:solidFill>
                  <a:srgbClr val="000000"/>
                </a:solidFill>
                <a:latin typeface="Arial" panose="020B0604020202020204" pitchFamily="34" charset="0"/>
                <a:cs typeface="Times New Roman" panose="02020603050405020304" pitchFamily="18" charset="0"/>
              </a:rPr>
              <a:t>中国资本主义发展史</a:t>
            </a:r>
            <a:r>
              <a:rPr lang="en-US" altLang="zh-TW" sz="2400" b="1">
                <a:solidFill>
                  <a:srgbClr val="000000"/>
                </a:solidFill>
                <a:latin typeface="Arial" panose="020B0604020202020204" pitchFamily="34" charset="0"/>
                <a:cs typeface="Times New Roman" panose="02020603050405020304" pitchFamily="18" charset="0"/>
              </a:rPr>
              <a:t>》</a:t>
            </a:r>
            <a:r>
              <a:rPr lang="zh-TW" altLang="en-US" sz="2400" b="1" dirty="0">
                <a:solidFill>
                  <a:srgbClr val="000000"/>
                </a:solidFill>
                <a:latin typeface="Arial" panose="020B0604020202020204" pitchFamily="34" charset="0"/>
                <a:cs typeface="Times New Roman" panose="02020603050405020304" pitchFamily="18" charset="0"/>
              </a:rPr>
              <a:t>一书统计，1931年后中国</a:t>
            </a:r>
            <a:endParaRPr lang="zh-TW" altLang="zh-CN" sz="2400" b="1" dirty="0">
              <a:solidFill>
                <a:srgbClr val="000000"/>
              </a:solidFill>
              <a:latin typeface="Arial" panose="020B0604020202020204" pitchFamily="34" charset="0"/>
              <a:cs typeface="Times New Roman" panose="02020603050405020304" pitchFamily="18" charset="0"/>
            </a:endParaRPr>
          </a:p>
          <a:p>
            <a:pPr indent="241300"/>
            <a:r>
              <a:rPr lang="zh-TW" altLang="en-US" sz="2400" b="1" dirty="0">
                <a:solidFill>
                  <a:srgbClr val="000000"/>
                </a:solidFill>
                <a:latin typeface="Arial" panose="020B0604020202020204" pitchFamily="34" charset="0"/>
                <a:cs typeface="Times New Roman" panose="02020603050405020304" pitchFamily="18" charset="0"/>
              </a:rPr>
              <a:t>的丝织业由1928年23534部丝车减为1935年的7686部，上海的</a:t>
            </a:r>
            <a:endParaRPr lang="zh-TW" altLang="zh-CN" sz="2400" b="1" dirty="0">
              <a:solidFill>
                <a:srgbClr val="000000"/>
              </a:solidFill>
              <a:latin typeface="Arial" panose="020B0604020202020204" pitchFamily="34" charset="0"/>
              <a:cs typeface="Times New Roman" panose="02020603050405020304" pitchFamily="18" charset="0"/>
            </a:endParaRPr>
          </a:p>
          <a:p>
            <a:pPr indent="241300"/>
            <a:r>
              <a:rPr lang="zh-TW" altLang="en-US" sz="2400" b="1" dirty="0">
                <a:solidFill>
                  <a:srgbClr val="000000"/>
                </a:solidFill>
                <a:latin typeface="Arial" panose="020B0604020202020204" pitchFamily="34" charset="0"/>
                <a:cs typeface="Times New Roman" panose="02020603050405020304" pitchFamily="18" charset="0"/>
              </a:rPr>
              <a:t>卷烟厂由1928年94家减为1935年的44家，全国的火柴厂由</a:t>
            </a:r>
            <a:endParaRPr lang="zh-TW" altLang="zh-CN" sz="2400" b="1" dirty="0">
              <a:solidFill>
                <a:srgbClr val="000000"/>
              </a:solidFill>
              <a:latin typeface="Arial" panose="020B0604020202020204" pitchFamily="34" charset="0"/>
              <a:cs typeface="Times New Roman" panose="02020603050405020304" pitchFamily="18" charset="0"/>
            </a:endParaRPr>
          </a:p>
          <a:p>
            <a:pPr indent="241300"/>
            <a:r>
              <a:rPr lang="zh-TW" altLang="en-US" sz="2400" b="1" dirty="0">
                <a:solidFill>
                  <a:srgbClr val="000000"/>
                </a:solidFill>
                <a:latin typeface="Arial" panose="020B0604020202020204" pitchFamily="34" charset="0"/>
                <a:cs typeface="Times New Roman" panose="02020603050405020304" pitchFamily="18" charset="0"/>
              </a:rPr>
              <a:t>1928年的180余家减为1932年的69家，江苏的面粉厂由1921年的</a:t>
            </a:r>
            <a:endParaRPr lang="zh-TW" altLang="zh-CN" sz="2400" b="1" dirty="0">
              <a:solidFill>
                <a:srgbClr val="000000"/>
              </a:solidFill>
              <a:latin typeface="Arial" panose="020B0604020202020204" pitchFamily="34" charset="0"/>
              <a:cs typeface="Times New Roman" panose="02020603050405020304" pitchFamily="18" charset="0"/>
            </a:endParaRPr>
          </a:p>
          <a:p>
            <a:pPr indent="241300"/>
            <a:r>
              <a:rPr lang="zh-TW" altLang="en-US" sz="2400" b="1" dirty="0">
                <a:solidFill>
                  <a:srgbClr val="000000"/>
                </a:solidFill>
                <a:latin typeface="Arial" panose="020B0604020202020204" pitchFamily="34" charset="0"/>
                <a:cs typeface="Times New Roman" panose="02020603050405020304" pitchFamily="18" charset="0"/>
              </a:rPr>
              <a:t>44家减为1931年的28家。造成这种现象的主要原因是(　　</a:t>
            </a:r>
            <a:r>
              <a:rPr lang="en-US" altLang="zh-CN" sz="2400" b="1">
                <a:solidFill>
                  <a:srgbClr val="000000"/>
                </a:solidFill>
                <a:latin typeface="Arial" panose="020B0604020202020204" pitchFamily="34" charset="0"/>
                <a:cs typeface="Times New Roman" panose="02020603050405020304" pitchFamily="18" charset="0"/>
              </a:rPr>
              <a:t>)</a:t>
            </a:r>
            <a:endParaRPr lang="en-US" altLang="zh-CN" sz="2400" b="1">
              <a:latin typeface="Arial" panose="020B0604020202020204" pitchFamily="34" charset="0"/>
              <a:cs typeface="Times New Roman" panose="02020603050405020304" pitchFamily="18" charset="0"/>
            </a:endParaRPr>
          </a:p>
          <a:p>
            <a:pPr indent="241300" eaLnBrk="0" hangingPunct="0"/>
            <a:endParaRPr lang="en-US" altLang="zh-CN" sz="2400" b="1">
              <a:solidFill>
                <a:srgbClr val="000000"/>
              </a:solidFill>
              <a:latin typeface="Arial" panose="020B0604020202020204" pitchFamily="34" charset="0"/>
              <a:cs typeface="Times New Roman" panose="02020603050405020304" pitchFamily="18" charset="0"/>
            </a:endParaRPr>
          </a:p>
          <a:p>
            <a:pPr indent="241300" eaLnBrk="0" hangingPunct="0"/>
            <a:r>
              <a:rPr lang="zh-TW" altLang="en-US" sz="2400" b="1" dirty="0">
                <a:solidFill>
                  <a:srgbClr val="000000"/>
                </a:solidFill>
                <a:latin typeface="Arial" panose="020B0604020202020204" pitchFamily="34" charset="0"/>
                <a:cs typeface="Times New Roman" panose="02020603050405020304" pitchFamily="18" charset="0"/>
              </a:rPr>
              <a:t>A.军阀混战，国内政局不稳定</a:t>
            </a:r>
            <a:r>
              <a:rPr lang="en-US" altLang="zh-CN" sz="2400" b="1" dirty="0">
                <a:solidFill>
                  <a:srgbClr val="000000"/>
                </a:solidFill>
                <a:latin typeface="Arial" panose="020B0604020202020204" pitchFamily="34" charset="0"/>
                <a:cs typeface="Times New Roman" panose="02020603050405020304" pitchFamily="18" charset="0"/>
              </a:rPr>
              <a:t>            </a:t>
            </a:r>
            <a:r>
              <a:rPr lang="zh-TW" altLang="en-US" sz="2400" b="1" dirty="0">
                <a:solidFill>
                  <a:srgbClr val="000000"/>
                </a:solidFill>
                <a:latin typeface="Arial" panose="020B0604020202020204" pitchFamily="34" charset="0"/>
                <a:cs typeface="Times New Roman" panose="02020603050405020304" pitchFamily="18" charset="0"/>
              </a:rPr>
              <a:t>B.官僚资本的恶性膨胀</a:t>
            </a:r>
            <a:endParaRPr lang="en-US" altLang="zh-CN" sz="2400" b="1" dirty="0">
              <a:latin typeface="Arial" panose="020B0604020202020204" pitchFamily="34" charset="0"/>
              <a:cs typeface="Times New Roman" panose="02020603050405020304" pitchFamily="18" charset="0"/>
            </a:endParaRPr>
          </a:p>
          <a:p>
            <a:pPr indent="241300" eaLnBrk="0" hangingPunct="0"/>
            <a:r>
              <a:rPr lang="zh-TW" altLang="en-US" sz="2400" b="1" dirty="0">
                <a:latin typeface="Arial" panose="020B0604020202020204" pitchFamily="34" charset="0"/>
                <a:cs typeface="Times New Roman" panose="02020603050405020304" pitchFamily="18" charset="0"/>
              </a:rPr>
              <a:t>C.帝国主义国家转嫁经济危机</a:t>
            </a:r>
            <a:r>
              <a:rPr lang="en-US" altLang="zh-CN" sz="2400" b="1" dirty="0">
                <a:solidFill>
                  <a:srgbClr val="000000"/>
                </a:solidFill>
                <a:latin typeface="Arial" panose="020B0604020202020204" pitchFamily="34" charset="0"/>
                <a:cs typeface="Times New Roman" panose="02020603050405020304" pitchFamily="18" charset="0"/>
              </a:rPr>
              <a:t>            </a:t>
            </a:r>
            <a:r>
              <a:rPr lang="zh-TW" altLang="en-US" sz="2400" b="1" dirty="0">
                <a:solidFill>
                  <a:srgbClr val="000000"/>
                </a:solidFill>
                <a:latin typeface="Arial" panose="020B0604020202020204" pitchFamily="34" charset="0"/>
                <a:cs typeface="Times New Roman" panose="02020603050405020304" pitchFamily="18" charset="0"/>
              </a:rPr>
              <a:t>D.日本发动全面侵华战争</a:t>
            </a:r>
            <a:endParaRPr lang="zh-TW" altLang="en-US" sz="2400" b="1" dirty="0">
              <a:solidFill>
                <a:srgbClr val="000000"/>
              </a:solidFill>
              <a:latin typeface="Arial" panose="020B0604020202020204" pitchFamily="34" charset="0"/>
              <a:ea typeface="Times New Roman" panose="02020603050405020304" pitchFamily="18" charset="0"/>
            </a:endParaRPr>
          </a:p>
        </p:txBody>
      </p:sp>
      <p:sp>
        <p:nvSpPr>
          <p:cNvPr id="37893" name="Text Box 5"/>
          <p:cNvSpPr txBox="1"/>
          <p:nvPr/>
        </p:nvSpPr>
        <p:spPr>
          <a:xfrm>
            <a:off x="7667625" y="2133600"/>
            <a:ext cx="966788" cy="641350"/>
          </a:xfrm>
          <a:prstGeom prst="rect">
            <a:avLst/>
          </a:prstGeom>
          <a:solidFill>
            <a:schemeClr val="bg1"/>
          </a:solidFill>
          <a:ln w="9525">
            <a:noFill/>
          </a:ln>
        </p:spPr>
        <p:txBody>
          <a:bodyPr>
            <a:spAutoFit/>
          </a:bodyPr>
          <a:p>
            <a:pPr>
              <a:spcBef>
                <a:spcPct val="50000"/>
              </a:spcBef>
            </a:pPr>
            <a:r>
              <a:rPr lang="en-US" altLang="zh-CN" sz="3600" b="1">
                <a:solidFill>
                  <a:srgbClr val="FF3300"/>
                </a:solidFill>
                <a:latin typeface="Arial" panose="020B0604020202020204" pitchFamily="34" charset="0"/>
              </a:rPr>
              <a:t>C</a:t>
            </a:r>
            <a:endParaRPr lang="en-US" altLang="zh-CN" sz="3600" b="1">
              <a:solidFill>
                <a:srgbClr val="FF3300"/>
              </a:solidFill>
              <a:latin typeface="Arial" panose="020B0604020202020204" pitchFamily="34" charset="0"/>
            </a:endParaRPr>
          </a:p>
        </p:txBody>
      </p:sp>
      <p:sp>
        <p:nvSpPr>
          <p:cNvPr id="37894" name="矩形 37893"/>
          <p:cNvSpPr/>
          <p:nvPr/>
        </p:nvSpPr>
        <p:spPr>
          <a:xfrm>
            <a:off x="0" y="4152900"/>
            <a:ext cx="8718550" cy="1373188"/>
          </a:xfrm>
          <a:prstGeom prst="rect">
            <a:avLst/>
          </a:prstGeom>
          <a:noFill/>
          <a:ln w="9525">
            <a:noFill/>
          </a:ln>
        </p:spPr>
        <p:txBody>
          <a:bodyPr wrap="none" anchor="ctr">
            <a:spAutoFit/>
          </a:bodyPr>
          <a:p>
            <a:r>
              <a:rPr lang="zh-CN" altLang="en-US" sz="2800" dirty="0">
                <a:solidFill>
                  <a:srgbClr val="0000FF"/>
                </a:solidFill>
                <a:latin typeface="Arial" panose="020B0604020202020204" pitchFamily="34" charset="0"/>
                <a:ea typeface="楷体" panose="02010609060101010101" pitchFamily="49" charset="-122"/>
              </a:rPr>
              <a:t>启示：最后一段时间，注意回归课本，基本知识点不能</a:t>
            </a:r>
            <a:endParaRPr lang="zh-CN" altLang="en-US" sz="2800" dirty="0">
              <a:solidFill>
                <a:srgbClr val="0000FF"/>
              </a:solidFill>
              <a:latin typeface="Arial" panose="020B0604020202020204" pitchFamily="34" charset="0"/>
              <a:ea typeface="楷体" panose="02010609060101010101" pitchFamily="49" charset="-122"/>
            </a:endParaRPr>
          </a:p>
          <a:p>
            <a:r>
              <a:rPr lang="zh-CN" altLang="en-US" sz="2800" dirty="0">
                <a:solidFill>
                  <a:srgbClr val="0000FF"/>
                </a:solidFill>
                <a:latin typeface="Arial" panose="020B0604020202020204" pitchFamily="34" charset="0"/>
                <a:ea typeface="楷体" panose="02010609060101010101" pitchFamily="49" charset="-122"/>
              </a:rPr>
              <a:t>遗忘。因为选择题更多的是运用所学知识、基本史实</a:t>
            </a:r>
            <a:endParaRPr lang="zh-CN" altLang="en-US" sz="2800" dirty="0">
              <a:solidFill>
                <a:srgbClr val="0000FF"/>
              </a:solidFill>
              <a:latin typeface="Arial" panose="020B0604020202020204" pitchFamily="34" charset="0"/>
              <a:ea typeface="楷体" panose="02010609060101010101" pitchFamily="49" charset="-122"/>
            </a:endParaRPr>
          </a:p>
          <a:p>
            <a:r>
              <a:rPr lang="zh-CN" altLang="en-US" sz="2800" dirty="0">
                <a:solidFill>
                  <a:srgbClr val="0000FF"/>
                </a:solidFill>
                <a:latin typeface="Arial" panose="020B0604020202020204" pitchFamily="34" charset="0"/>
                <a:ea typeface="楷体" panose="02010609060101010101" pitchFamily="49" charset="-122"/>
              </a:rPr>
              <a:t>来排除答案</a:t>
            </a:r>
            <a:endParaRPr lang="zh-CN" altLang="en-US" sz="2800" dirty="0">
              <a:solidFill>
                <a:srgbClr val="0000FF"/>
              </a:solidFill>
              <a:latin typeface="Arial" panose="020B0604020202020204" pitchFamily="34" charset="0"/>
              <a:ea typeface="楷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7893"/>
                                        </p:tgtEl>
                                        <p:attrNameLst>
                                          <p:attrName>style.visibility</p:attrName>
                                        </p:attrNameLst>
                                      </p:cBhvr>
                                      <p:to>
                                        <p:strVal val="visible"/>
                                      </p:to>
                                    </p:set>
                                    <p:animEffect transition="in" filter="fade">
                                      <p:cBhvr>
                                        <p:cTn id="7" dur="500"/>
                                        <p:tgtEl>
                                          <p:spTgt spid="378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674" name="标题 28673"/>
          <p:cNvSpPr>
            <a:spLocks noGrp="1"/>
          </p:cNvSpPr>
          <p:nvPr>
            <p:ph type="title"/>
          </p:nvPr>
        </p:nvSpPr>
        <p:spPr>
          <a:xfrm>
            <a:off x="395288" y="404813"/>
            <a:ext cx="8280400" cy="2582862"/>
          </a:xfrm>
          <a:ln/>
        </p:spPr>
        <p:txBody>
          <a:bodyPr anchor="ctr"/>
          <a:p>
            <a:br>
              <a:rPr lang="en-US" altLang="zh-CN" sz="4000" dirty="0"/>
            </a:br>
            <a:br>
              <a:rPr lang="en-US" altLang="zh-CN" sz="4000" dirty="0"/>
            </a:br>
            <a:endParaRPr lang="en-US" altLang="zh-CN" sz="4000" dirty="0"/>
          </a:p>
        </p:txBody>
      </p:sp>
      <p:sp>
        <p:nvSpPr>
          <p:cNvPr id="28675" name="矩形 28674"/>
          <p:cNvSpPr/>
          <p:nvPr/>
        </p:nvSpPr>
        <p:spPr>
          <a:xfrm>
            <a:off x="539750" y="0"/>
            <a:ext cx="2673350" cy="793750"/>
          </a:xfrm>
          <a:prstGeom prst="rect">
            <a:avLst/>
          </a:prstGeom>
          <a:noFill/>
          <a:ln w="9525">
            <a:noFill/>
          </a:ln>
        </p:spPr>
        <p:txBody>
          <a:bodyPr wrap="none" anchor="ctr">
            <a:spAutoFit/>
          </a:bodyPr>
          <a:p>
            <a:endParaRPr lang="en-US" altLang="zh-CN" dirty="0">
              <a:solidFill>
                <a:srgbClr val="FF3300"/>
              </a:solidFill>
              <a:latin typeface="Arial" panose="020B0604020202020204" pitchFamily="34" charset="0"/>
            </a:endParaRPr>
          </a:p>
          <a:p>
            <a:r>
              <a:rPr lang="zh-CN" altLang="en-US" sz="2800" b="1" dirty="0">
                <a:solidFill>
                  <a:srgbClr val="FF3300"/>
                </a:solidFill>
                <a:latin typeface="Arial" panose="020B0604020202020204" pitchFamily="34" charset="0"/>
                <a:ea typeface="楷体_GB2312" pitchFamily="49" charset="-122"/>
              </a:rPr>
              <a:t>二、审题不仔细</a:t>
            </a:r>
            <a:endParaRPr lang="zh-CN" altLang="en-US" sz="2800" b="1" dirty="0">
              <a:solidFill>
                <a:srgbClr val="FF3300"/>
              </a:solidFill>
              <a:latin typeface="Arial" panose="020B0604020202020204" pitchFamily="34" charset="0"/>
              <a:ea typeface="楷体_GB2312" pitchFamily="49" charset="-122"/>
            </a:endParaRPr>
          </a:p>
        </p:txBody>
      </p:sp>
      <p:sp>
        <p:nvSpPr>
          <p:cNvPr id="28676" name="矩形 28675"/>
          <p:cNvSpPr/>
          <p:nvPr/>
        </p:nvSpPr>
        <p:spPr>
          <a:xfrm>
            <a:off x="179388" y="1341438"/>
            <a:ext cx="8713787" cy="3013075"/>
          </a:xfrm>
          <a:prstGeom prst="rect">
            <a:avLst/>
          </a:prstGeom>
          <a:noFill/>
          <a:ln w="9525">
            <a:noFill/>
          </a:ln>
        </p:spPr>
        <p:txBody>
          <a:bodyPr anchor="ctr">
            <a:spAutoFit/>
          </a:bodyPr>
          <a:p>
            <a:pPr indent="133350" algn="just" defTabSz="0">
              <a:tabLst>
                <a:tab pos="2628900" algn="l"/>
              </a:tabLst>
            </a:pPr>
            <a:r>
              <a:rPr lang="zh-TW" altLang="en-US" sz="2400" b="1" dirty="0">
                <a:solidFill>
                  <a:srgbClr val="000000"/>
                </a:solidFill>
                <a:latin typeface="Arial" panose="020B0604020202020204" pitchFamily="34" charset="0"/>
                <a:cs typeface="Times New Roman" panose="02020603050405020304" pitchFamily="18" charset="0"/>
              </a:rPr>
              <a:t>8.下图中，画家描绘的是男人们开始剪掉自己长长的辫子，改穿起了中山装或西装。妇女身上的封建束缚也逐步解除，缠足和束胸已经逐渐被摒弃，改穿起了以长裤和大衿衫为主的服装。造成这种变化的</a:t>
            </a:r>
            <a:r>
              <a:rPr lang="zh-TW" altLang="en-US" sz="2400" b="1" dirty="0">
                <a:solidFill>
                  <a:srgbClr val="FF3300"/>
                </a:solidFill>
                <a:latin typeface="Arial" panose="020B0604020202020204" pitchFamily="34" charset="0"/>
                <a:cs typeface="Times New Roman" panose="02020603050405020304" pitchFamily="18" charset="0"/>
              </a:rPr>
              <a:t>最根本原因</a:t>
            </a:r>
            <a:r>
              <a:rPr lang="zh-TW" altLang="en-US" sz="2400" b="1" dirty="0">
                <a:solidFill>
                  <a:srgbClr val="000000"/>
                </a:solidFill>
                <a:latin typeface="Arial" panose="020B0604020202020204" pitchFamily="34" charset="0"/>
                <a:cs typeface="Times New Roman" panose="02020603050405020304" pitchFamily="18" charset="0"/>
              </a:rPr>
              <a:t>是(　　</a:t>
            </a:r>
            <a:r>
              <a:rPr lang="en-US" altLang="zh-CN" sz="2400" b="1">
                <a:solidFill>
                  <a:srgbClr val="000000"/>
                </a:solidFill>
                <a:latin typeface="Arial" panose="020B0604020202020204" pitchFamily="34" charset="0"/>
                <a:cs typeface="Times New Roman" panose="02020603050405020304" pitchFamily="18" charset="0"/>
              </a:rPr>
              <a:t>)</a:t>
            </a:r>
            <a:endParaRPr lang="en-US" altLang="zh-CN" sz="2400" b="1">
              <a:solidFill>
                <a:srgbClr val="000000"/>
              </a:solidFill>
              <a:latin typeface="Arial" panose="020B0604020202020204" pitchFamily="34" charset="0"/>
              <a:cs typeface="Times New Roman" panose="02020603050405020304" pitchFamily="18" charset="0"/>
            </a:endParaRPr>
          </a:p>
          <a:p>
            <a:pPr indent="133350" algn="just" defTabSz="0">
              <a:tabLst>
                <a:tab pos="2628900" algn="l"/>
              </a:tabLst>
            </a:pPr>
            <a:r>
              <a:rPr lang="zh-TW" altLang="en-US" sz="2400" b="1" dirty="0">
                <a:solidFill>
                  <a:srgbClr val="000000"/>
                </a:solidFill>
                <a:latin typeface="Arial" panose="020B0604020202020204" pitchFamily="34" charset="0"/>
                <a:cs typeface="Times New Roman" panose="02020603050405020304" pitchFamily="18" charset="0"/>
              </a:rPr>
              <a:t>A．西方资本主义侵略的加剧</a:t>
            </a:r>
            <a:r>
              <a:rPr lang="en-US" altLang="zh-CN" sz="2400" b="1" dirty="0">
                <a:solidFill>
                  <a:srgbClr val="000000"/>
                </a:solidFill>
                <a:latin typeface="Arial" panose="020B0604020202020204" pitchFamily="34" charset="0"/>
                <a:cs typeface="Times New Roman" panose="02020603050405020304" pitchFamily="18" charset="0"/>
              </a:rPr>
              <a:t>          </a:t>
            </a:r>
            <a:endParaRPr lang="en-US" altLang="zh-CN" sz="2400" b="1" dirty="0">
              <a:solidFill>
                <a:srgbClr val="000000"/>
              </a:solidFill>
              <a:latin typeface="Arial" panose="020B0604020202020204" pitchFamily="34" charset="0"/>
              <a:cs typeface="Times New Roman" panose="02020603050405020304" pitchFamily="18" charset="0"/>
            </a:endParaRPr>
          </a:p>
          <a:p>
            <a:pPr indent="133350" algn="just" defTabSz="0">
              <a:tabLst>
                <a:tab pos="2628900" algn="l"/>
              </a:tabLst>
            </a:pPr>
            <a:r>
              <a:rPr lang="zh-TW" altLang="en-US" sz="2400" b="1" dirty="0">
                <a:solidFill>
                  <a:srgbClr val="000000"/>
                </a:solidFill>
                <a:latin typeface="Arial" panose="020B0604020202020204" pitchFamily="34" charset="0"/>
                <a:cs typeface="Times New Roman" panose="02020603050405020304" pitchFamily="18" charset="0"/>
              </a:rPr>
              <a:t>B．西式服装的传入和流行</a:t>
            </a:r>
            <a:endParaRPr lang="en-US" altLang="zh-CN" sz="2400" b="1" dirty="0">
              <a:solidFill>
                <a:srgbClr val="000000"/>
              </a:solidFill>
              <a:latin typeface="Arial" panose="020B0604020202020204" pitchFamily="34" charset="0"/>
              <a:cs typeface="Times New Roman" panose="02020603050405020304" pitchFamily="18" charset="0"/>
            </a:endParaRPr>
          </a:p>
          <a:p>
            <a:pPr indent="133350" algn="just" defTabSz="0">
              <a:tabLst>
                <a:tab pos="2628900" algn="l"/>
              </a:tabLst>
            </a:pPr>
            <a:r>
              <a:rPr lang="zh-TW" altLang="en-US" sz="2400" b="1" dirty="0">
                <a:solidFill>
                  <a:srgbClr val="000000"/>
                </a:solidFill>
                <a:latin typeface="Arial" panose="020B0604020202020204" pitchFamily="34" charset="0"/>
                <a:cs typeface="Times New Roman" panose="02020603050405020304" pitchFamily="18" charset="0"/>
              </a:rPr>
              <a:t>C．国内政治形势的巨大变化</a:t>
            </a:r>
            <a:r>
              <a:rPr lang="en-US" altLang="zh-CN" sz="2400" b="1" dirty="0">
                <a:solidFill>
                  <a:srgbClr val="000000"/>
                </a:solidFill>
                <a:latin typeface="Arial" panose="020B0604020202020204" pitchFamily="34" charset="0"/>
                <a:cs typeface="Times New Roman" panose="02020603050405020304" pitchFamily="18" charset="0"/>
              </a:rPr>
              <a:t>           </a:t>
            </a:r>
            <a:endParaRPr lang="en-US" altLang="zh-CN" sz="2400" b="1" dirty="0">
              <a:solidFill>
                <a:srgbClr val="000000"/>
              </a:solidFill>
              <a:latin typeface="Arial" panose="020B0604020202020204" pitchFamily="34" charset="0"/>
              <a:cs typeface="Times New Roman" panose="02020603050405020304" pitchFamily="18" charset="0"/>
            </a:endParaRPr>
          </a:p>
          <a:p>
            <a:pPr indent="133350" algn="just" defTabSz="0">
              <a:tabLst>
                <a:tab pos="2628900" algn="l"/>
              </a:tabLst>
            </a:pPr>
            <a:r>
              <a:rPr lang="zh-TW" altLang="en-US" sz="2400" b="1" dirty="0">
                <a:solidFill>
                  <a:srgbClr val="000000"/>
                </a:solidFill>
                <a:latin typeface="Arial" panose="020B0604020202020204" pitchFamily="34" charset="0"/>
                <a:cs typeface="Times New Roman" panose="02020603050405020304" pitchFamily="18" charset="0"/>
              </a:rPr>
              <a:t>D．民族资本主义经济的发展</a:t>
            </a:r>
            <a:endParaRPr lang="en-US" altLang="zh-CN" sz="2400" b="1" dirty="0">
              <a:latin typeface="Arial" panose="020B0604020202020204" pitchFamily="34" charset="0"/>
              <a:ea typeface="Times New Roman" panose="02020603050405020304" pitchFamily="18" charset="0"/>
            </a:endParaRPr>
          </a:p>
        </p:txBody>
      </p:sp>
      <p:sp>
        <p:nvSpPr>
          <p:cNvPr id="28683" name="Text Box 5"/>
          <p:cNvSpPr txBox="1"/>
          <p:nvPr/>
        </p:nvSpPr>
        <p:spPr>
          <a:xfrm>
            <a:off x="5148263" y="2852738"/>
            <a:ext cx="966787" cy="641350"/>
          </a:xfrm>
          <a:prstGeom prst="rect">
            <a:avLst/>
          </a:prstGeom>
          <a:solidFill>
            <a:schemeClr val="bg1"/>
          </a:solidFill>
          <a:ln w="9525">
            <a:noFill/>
          </a:ln>
        </p:spPr>
        <p:txBody>
          <a:bodyPr>
            <a:spAutoFit/>
          </a:bodyPr>
          <a:p>
            <a:pPr>
              <a:spcBef>
                <a:spcPct val="50000"/>
              </a:spcBef>
            </a:pPr>
            <a:r>
              <a:rPr lang="en-US" altLang="zh-CN" sz="3600" b="1">
                <a:solidFill>
                  <a:srgbClr val="FF3300"/>
                </a:solidFill>
                <a:latin typeface="Arial" panose="020B0604020202020204" pitchFamily="34" charset="0"/>
              </a:rPr>
              <a:t>D</a:t>
            </a:r>
            <a:endParaRPr lang="en-US" altLang="zh-CN" sz="3600" b="1">
              <a:solidFill>
                <a:srgbClr val="FF3300"/>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8683"/>
                                        </p:tgtEl>
                                        <p:attrNameLst>
                                          <p:attrName>style.visibility</p:attrName>
                                        </p:attrNameLst>
                                      </p:cBhvr>
                                      <p:to>
                                        <p:strVal val="visible"/>
                                      </p:to>
                                    </p:set>
                                    <p:animEffect transition="in" filter="fade">
                                      <p:cBhvr>
                                        <p:cTn id="7" dur="500"/>
                                        <p:tgtEl>
                                          <p:spTgt spid="286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8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8916" name="矩形 38915"/>
          <p:cNvSpPr/>
          <p:nvPr/>
        </p:nvSpPr>
        <p:spPr>
          <a:xfrm>
            <a:off x="71438" y="765175"/>
            <a:ext cx="9072562" cy="2647950"/>
          </a:xfrm>
          <a:prstGeom prst="rect">
            <a:avLst/>
          </a:prstGeom>
          <a:noFill/>
          <a:ln w="9525">
            <a:noFill/>
          </a:ln>
        </p:spPr>
        <p:txBody>
          <a:bodyPr>
            <a:spAutoFit/>
          </a:bodyPr>
          <a:p>
            <a:r>
              <a:rPr lang="zh-TW" altLang="en-US" sz="2400" b="1" dirty="0">
                <a:solidFill>
                  <a:srgbClr val="000000"/>
                </a:solidFill>
                <a:latin typeface="Arial" panose="020B0604020202020204" pitchFamily="34" charset="0"/>
              </a:rPr>
              <a:t>6．到1987年，</a:t>
            </a:r>
            <a:r>
              <a:rPr lang="zh-TW" altLang="en-US" sz="2400" b="1" dirty="0">
                <a:solidFill>
                  <a:srgbClr val="FF3300"/>
                </a:solidFill>
                <a:latin typeface="Arial" panose="020B0604020202020204" pitchFamily="34" charset="0"/>
              </a:rPr>
              <a:t>上海</a:t>
            </a:r>
            <a:r>
              <a:rPr lang="zh-TW" altLang="en-US" sz="2400" b="1" dirty="0">
                <a:solidFill>
                  <a:srgbClr val="000000"/>
                </a:solidFill>
                <a:latin typeface="Arial" panose="020B0604020202020204" pitchFamily="34" charset="0"/>
              </a:rPr>
              <a:t>金融保险业提供的GDP由1980年的7.02亿元，增长到34.04亿元，第三产业占国内生产总值的比重从10.87%上升到了21.34%。对此，</a:t>
            </a:r>
            <a:r>
              <a:rPr lang="en-US" altLang="zh-TW" sz="2400" b="1">
                <a:solidFill>
                  <a:srgbClr val="000000"/>
                </a:solidFill>
                <a:latin typeface="Arial" panose="020B0604020202020204" pitchFamily="34" charset="0"/>
              </a:rPr>
              <a:t>《</a:t>
            </a:r>
            <a:r>
              <a:rPr lang="zh-TW" altLang="en-US" sz="2400" b="1" dirty="0">
                <a:solidFill>
                  <a:srgbClr val="000000"/>
                </a:solidFill>
                <a:latin typeface="Arial" panose="020B0604020202020204" pitchFamily="34" charset="0"/>
              </a:rPr>
              <a:t>上海通史</a:t>
            </a:r>
            <a:r>
              <a:rPr lang="en-US" altLang="zh-TW" sz="2400" b="1">
                <a:solidFill>
                  <a:srgbClr val="000000"/>
                </a:solidFill>
                <a:latin typeface="Arial" panose="020B0604020202020204" pitchFamily="34" charset="0"/>
              </a:rPr>
              <a:t>》</a:t>
            </a:r>
            <a:r>
              <a:rPr lang="zh-TW" altLang="en-US" sz="2400" b="1" dirty="0">
                <a:solidFill>
                  <a:srgbClr val="000000"/>
                </a:solidFill>
                <a:latin typeface="Arial" panose="020B0604020202020204" pitchFamily="34" charset="0"/>
              </a:rPr>
              <a:t>认为，上海金融保险业高速增长的根本原因是制度释放。</a:t>
            </a:r>
            <a:r>
              <a:rPr lang="en-US" altLang="zh-CN" sz="2400" b="1" dirty="0">
                <a:solidFill>
                  <a:srgbClr val="000000"/>
                </a:solidFill>
                <a:latin typeface="Arial" panose="020B0604020202020204" pitchFamily="34" charset="0"/>
              </a:rPr>
              <a:t>“</a:t>
            </a:r>
            <a:r>
              <a:rPr lang="zh-TW" altLang="en-US" sz="2400" b="1" dirty="0">
                <a:solidFill>
                  <a:srgbClr val="000000"/>
                </a:solidFill>
                <a:latin typeface="Arial" panose="020B0604020202020204" pitchFamily="34" charset="0"/>
              </a:rPr>
              <a:t>制度释放</a:t>
            </a:r>
            <a:r>
              <a:rPr lang="en-US" altLang="zh-CN" sz="2400" b="1" dirty="0">
                <a:solidFill>
                  <a:srgbClr val="000000"/>
                </a:solidFill>
                <a:latin typeface="Arial" panose="020B0604020202020204" pitchFamily="34" charset="0"/>
              </a:rPr>
              <a:t>”</a:t>
            </a:r>
            <a:r>
              <a:rPr lang="zh-TW" altLang="en-US" sz="2400" b="1" dirty="0">
                <a:solidFill>
                  <a:srgbClr val="000000"/>
                </a:solidFill>
                <a:latin typeface="Arial" panose="020B0604020202020204" pitchFamily="34" charset="0"/>
              </a:rPr>
              <a:t>的具体表现有(　　</a:t>
            </a:r>
            <a:r>
              <a:rPr lang="en-US" altLang="zh-CN" sz="2400" b="1">
                <a:solidFill>
                  <a:srgbClr val="000000"/>
                </a:solidFill>
                <a:latin typeface="Arial" panose="020B0604020202020204" pitchFamily="34" charset="0"/>
              </a:rPr>
              <a:t>)</a:t>
            </a:r>
            <a:endParaRPr lang="en-US" altLang="zh-CN" sz="2400" b="1">
              <a:solidFill>
                <a:srgbClr val="000000"/>
              </a:solidFill>
              <a:latin typeface="Arial" panose="020B0604020202020204" pitchFamily="34" charset="0"/>
            </a:endParaRPr>
          </a:p>
          <a:p>
            <a:r>
              <a:rPr lang="zh-TW" altLang="en-US" sz="2400" b="1" dirty="0">
                <a:solidFill>
                  <a:srgbClr val="000000"/>
                </a:solidFill>
                <a:latin typeface="Arial" panose="020B0604020202020204" pitchFamily="34" charset="0"/>
              </a:rPr>
              <a:t>①经济特区的设立         </a:t>
            </a:r>
            <a:r>
              <a:rPr lang="en-US" altLang="zh-CN" sz="2400" b="1" dirty="0">
                <a:solidFill>
                  <a:srgbClr val="000000"/>
                </a:solidFill>
                <a:latin typeface="Arial" panose="020B0604020202020204" pitchFamily="34" charset="0"/>
              </a:rPr>
              <a:t>②</a:t>
            </a:r>
            <a:r>
              <a:rPr lang="zh-TW" altLang="en-US" sz="2400" b="1" dirty="0">
                <a:solidFill>
                  <a:srgbClr val="000000"/>
                </a:solidFill>
                <a:latin typeface="Arial" panose="020B0604020202020204" pitchFamily="34" charset="0"/>
              </a:rPr>
              <a:t>城市经济体制改革的实行</a:t>
            </a:r>
            <a:endParaRPr lang="en-US" altLang="zh-CN" sz="2400" b="1" dirty="0">
              <a:solidFill>
                <a:srgbClr val="000000"/>
              </a:solidFill>
              <a:latin typeface="Arial" panose="020B0604020202020204" pitchFamily="34" charset="0"/>
            </a:endParaRPr>
          </a:p>
          <a:p>
            <a:r>
              <a:rPr lang="en-US" altLang="zh-CN" sz="2400" b="1" dirty="0">
                <a:solidFill>
                  <a:srgbClr val="000000"/>
                </a:solidFill>
                <a:latin typeface="Arial" panose="020B0604020202020204" pitchFamily="34" charset="0"/>
              </a:rPr>
              <a:t>③</a:t>
            </a:r>
            <a:r>
              <a:rPr lang="zh-TW" altLang="en-US" sz="2400" b="1" dirty="0">
                <a:solidFill>
                  <a:srgbClr val="000000"/>
                </a:solidFill>
                <a:latin typeface="Arial" panose="020B0604020202020204" pitchFamily="34" charset="0"/>
              </a:rPr>
              <a:t>沿海港口城市的开放     </a:t>
            </a:r>
            <a:r>
              <a:rPr lang="en-US" altLang="zh-CN" sz="2400" b="1" dirty="0">
                <a:solidFill>
                  <a:srgbClr val="000000"/>
                </a:solidFill>
                <a:latin typeface="Arial" panose="020B0604020202020204" pitchFamily="34" charset="0"/>
              </a:rPr>
              <a:t>④</a:t>
            </a:r>
            <a:r>
              <a:rPr lang="zh-TW" altLang="en-US" sz="2400" b="1" dirty="0">
                <a:solidFill>
                  <a:srgbClr val="000000"/>
                </a:solidFill>
                <a:latin typeface="Arial" panose="020B0604020202020204" pitchFamily="34" charset="0"/>
              </a:rPr>
              <a:t>浦东的开发开放</a:t>
            </a:r>
            <a:endParaRPr lang="en-US" altLang="zh-CN" sz="2400" b="1" dirty="0">
              <a:solidFill>
                <a:srgbClr val="000000"/>
              </a:solidFill>
              <a:latin typeface="Arial" panose="020B0604020202020204" pitchFamily="34" charset="0"/>
            </a:endParaRPr>
          </a:p>
          <a:p>
            <a:r>
              <a:rPr lang="zh-TW" altLang="en-US" sz="2400" b="1" dirty="0">
                <a:latin typeface="Arial" panose="020B0604020202020204" pitchFamily="34" charset="0"/>
              </a:rPr>
              <a:t>A．</a:t>
            </a:r>
            <a:r>
              <a:rPr lang="en-US" altLang="zh-CN" sz="2400" b="1" dirty="0">
                <a:latin typeface="Arial" panose="020B0604020202020204" pitchFamily="34" charset="0"/>
              </a:rPr>
              <a:t>②③</a:t>
            </a:r>
            <a:r>
              <a:rPr lang="en-US" altLang="zh-CN" sz="2400" b="1" dirty="0">
                <a:solidFill>
                  <a:srgbClr val="000000"/>
                </a:solidFill>
                <a:latin typeface="Arial" panose="020B0604020202020204" pitchFamily="34" charset="0"/>
              </a:rPr>
              <a:t>           </a:t>
            </a:r>
            <a:r>
              <a:rPr lang="zh-TW" altLang="en-US" sz="2400" b="1" dirty="0">
                <a:solidFill>
                  <a:srgbClr val="000000"/>
                </a:solidFill>
                <a:latin typeface="Arial" panose="020B0604020202020204" pitchFamily="34" charset="0"/>
              </a:rPr>
              <a:t>B．</a:t>
            </a:r>
            <a:r>
              <a:rPr lang="en-US" altLang="zh-CN" sz="2400" b="1" dirty="0">
                <a:solidFill>
                  <a:srgbClr val="000000"/>
                </a:solidFill>
                <a:latin typeface="Arial" panose="020B0604020202020204" pitchFamily="34" charset="0"/>
              </a:rPr>
              <a:t>③④         </a:t>
            </a:r>
            <a:r>
              <a:rPr lang="zh-TW" altLang="en-US" sz="2400" b="1" dirty="0">
                <a:solidFill>
                  <a:srgbClr val="000000"/>
                </a:solidFill>
                <a:latin typeface="Arial" panose="020B0604020202020204" pitchFamily="34" charset="0"/>
              </a:rPr>
              <a:t>C．</a:t>
            </a:r>
            <a:r>
              <a:rPr lang="en-US" altLang="zh-CN" sz="2400" b="1" dirty="0">
                <a:solidFill>
                  <a:srgbClr val="000000"/>
                </a:solidFill>
                <a:latin typeface="Arial" panose="020B0604020202020204" pitchFamily="34" charset="0"/>
              </a:rPr>
              <a:t>①②③         </a:t>
            </a:r>
            <a:r>
              <a:rPr lang="zh-TW" altLang="en-US" sz="2400" b="1" dirty="0">
                <a:solidFill>
                  <a:srgbClr val="000000"/>
                </a:solidFill>
                <a:latin typeface="Arial" panose="020B0604020202020204" pitchFamily="34" charset="0"/>
              </a:rPr>
              <a:t>D．</a:t>
            </a:r>
            <a:r>
              <a:rPr lang="en-US" altLang="zh-CN" sz="2400" b="1" dirty="0">
                <a:solidFill>
                  <a:srgbClr val="000000"/>
                </a:solidFill>
                <a:latin typeface="Arial" panose="020B0604020202020204" pitchFamily="34" charset="0"/>
              </a:rPr>
              <a:t>②③④</a:t>
            </a:r>
            <a:endParaRPr lang="en-US" altLang="zh-CN" sz="2400" b="1" dirty="0">
              <a:solidFill>
                <a:srgbClr val="000000"/>
              </a:solidFill>
              <a:latin typeface="Arial" panose="020B0604020202020204" pitchFamily="34" charset="0"/>
            </a:endParaRPr>
          </a:p>
        </p:txBody>
      </p:sp>
      <p:sp>
        <p:nvSpPr>
          <p:cNvPr id="38917" name="Text Box 5"/>
          <p:cNvSpPr txBox="1"/>
          <p:nvPr/>
        </p:nvSpPr>
        <p:spPr>
          <a:xfrm>
            <a:off x="7885113" y="1844675"/>
            <a:ext cx="966787" cy="641350"/>
          </a:xfrm>
          <a:prstGeom prst="rect">
            <a:avLst/>
          </a:prstGeom>
          <a:solidFill>
            <a:schemeClr val="bg1"/>
          </a:solidFill>
          <a:ln w="9525">
            <a:noFill/>
          </a:ln>
        </p:spPr>
        <p:txBody>
          <a:bodyPr>
            <a:spAutoFit/>
          </a:bodyPr>
          <a:p>
            <a:pPr>
              <a:spcBef>
                <a:spcPct val="50000"/>
              </a:spcBef>
            </a:pPr>
            <a:r>
              <a:rPr lang="en-US" altLang="zh-CN" sz="3600" b="1">
                <a:solidFill>
                  <a:srgbClr val="FF3300"/>
                </a:solidFill>
                <a:latin typeface="Arial" panose="020B0604020202020204" pitchFamily="34" charset="0"/>
              </a:rPr>
              <a:t>A</a:t>
            </a:r>
            <a:endParaRPr lang="en-US" altLang="zh-CN" sz="3600" b="1">
              <a:solidFill>
                <a:srgbClr val="FF3300"/>
              </a:solidFill>
              <a:latin typeface="Arial" panose="020B0604020202020204" pitchFamily="34" charset="0"/>
            </a:endParaRPr>
          </a:p>
        </p:txBody>
      </p:sp>
      <p:sp>
        <p:nvSpPr>
          <p:cNvPr id="38918" name="矩形 38917"/>
          <p:cNvSpPr/>
          <p:nvPr/>
        </p:nvSpPr>
        <p:spPr>
          <a:xfrm>
            <a:off x="0" y="4508500"/>
            <a:ext cx="8362950" cy="519113"/>
          </a:xfrm>
          <a:prstGeom prst="rect">
            <a:avLst/>
          </a:prstGeom>
          <a:noFill/>
          <a:ln w="9525">
            <a:noFill/>
          </a:ln>
        </p:spPr>
        <p:txBody>
          <a:bodyPr wrap="none" anchor="ctr">
            <a:spAutoFit/>
          </a:bodyPr>
          <a:p>
            <a:r>
              <a:rPr lang="zh-CN" altLang="en-US" sz="2800" dirty="0">
                <a:solidFill>
                  <a:srgbClr val="0000FF"/>
                </a:solidFill>
                <a:latin typeface="Arial" panose="020B0604020202020204" pitchFamily="34" charset="0"/>
                <a:ea typeface="楷体" panose="02010609060101010101" pitchFamily="49" charset="-122"/>
              </a:rPr>
              <a:t>启示：细心审题，题目多读一遍，不遗漏重要信息。</a:t>
            </a:r>
            <a:endParaRPr lang="zh-CN" altLang="en-US" sz="2800" dirty="0">
              <a:solidFill>
                <a:srgbClr val="0000FF"/>
              </a:solidFill>
              <a:latin typeface="Arial" panose="020B0604020202020204" pitchFamily="34" charset="0"/>
              <a:ea typeface="楷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8917"/>
                                        </p:tgtEl>
                                        <p:attrNameLst>
                                          <p:attrName>style.visibility</p:attrName>
                                        </p:attrNameLst>
                                      </p:cBhvr>
                                      <p:to>
                                        <p:strVal val="visible"/>
                                      </p:to>
                                    </p:set>
                                    <p:animEffect transition="in" filter="fade">
                                      <p:cBhvr>
                                        <p:cTn id="7" dur="500"/>
                                        <p:tgtEl>
                                          <p:spTgt spid="389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4820" name="文本框 4"/>
          <p:cNvSpPr txBox="1"/>
          <p:nvPr/>
        </p:nvSpPr>
        <p:spPr>
          <a:xfrm>
            <a:off x="323850" y="1125538"/>
            <a:ext cx="8569325" cy="4789487"/>
          </a:xfrm>
          <a:prstGeom prst="rect">
            <a:avLst/>
          </a:prstGeom>
          <a:solidFill>
            <a:srgbClr val="FFFFFF"/>
          </a:solidFill>
          <a:ln w="9525">
            <a:noFill/>
          </a:ln>
        </p:spPr>
        <p:txBody>
          <a:bodyPr>
            <a:spAutoFit/>
          </a:bodyPr>
          <a:p>
            <a:pPr>
              <a:buFont typeface="Arial" panose="020B0604020202020204" pitchFamily="34" charset="0"/>
              <a:buNone/>
            </a:pPr>
            <a:r>
              <a:rPr lang="en-US" altLang="zh-CN" sz="2800" b="1">
                <a:latin typeface="Arial" panose="020B0604020202020204" pitchFamily="34" charset="0"/>
              </a:rPr>
              <a:t>《</a:t>
            </a:r>
            <a:r>
              <a:rPr lang="zh-CN" altLang="en-US" sz="2800" b="1">
                <a:latin typeface="Arial" panose="020B0604020202020204" pitchFamily="34" charset="0"/>
              </a:rPr>
              <a:t>辞海</a:t>
            </a:r>
            <a:r>
              <a:rPr lang="en-US" altLang="zh-CN" sz="2800" b="1">
                <a:latin typeface="Arial" panose="020B0604020202020204" pitchFamily="34" charset="0"/>
              </a:rPr>
              <a:t>》</a:t>
            </a:r>
            <a:r>
              <a:rPr lang="zh-CN" altLang="en-US" sz="2800" b="1">
                <a:latin typeface="Arial" panose="020B0604020202020204" pitchFamily="34" charset="0"/>
              </a:rPr>
              <a:t>称：“唐以后特派负责某种政务者称使，如节度使、转运使等。”唐朝，中央由工部下的屯田郎中和司农寺主管屯田、营田，而州郡却无相应的主管机构或官员；中央由工部、少府监和将作监主管手工业生产，州郡亦无相应的主管机构或官员。于是才有营田使、盐铁使、群牧使等使职的设置。材料反映唐朝使职大量出现的</a:t>
            </a:r>
            <a:r>
              <a:rPr lang="zh-CN" altLang="en-US" sz="2800" b="1">
                <a:solidFill>
                  <a:srgbClr val="FF0000"/>
                </a:solidFill>
                <a:latin typeface="Arial" panose="020B0604020202020204" pitchFamily="34" charset="0"/>
              </a:rPr>
              <a:t>具体原因</a:t>
            </a:r>
            <a:r>
              <a:rPr lang="zh-CN" altLang="en-US" sz="2800" b="1">
                <a:latin typeface="Arial" panose="020B0604020202020204" pitchFamily="34" charset="0"/>
              </a:rPr>
              <a:t>是（    ）</a:t>
            </a:r>
            <a:endParaRPr lang="zh-CN" altLang="en-US" sz="2800" b="1">
              <a:latin typeface="Arial" panose="020B0604020202020204" pitchFamily="34" charset="0"/>
            </a:endParaRPr>
          </a:p>
          <a:p>
            <a:pPr>
              <a:buFont typeface="Arial" panose="020B0604020202020204" pitchFamily="34" charset="0"/>
              <a:buNone/>
            </a:pPr>
            <a:r>
              <a:rPr lang="en-US" altLang="zh-CN" sz="2800" b="1" dirty="0">
                <a:latin typeface="Arial" panose="020B0604020202020204" pitchFamily="34" charset="0"/>
              </a:rPr>
              <a:t>A</a:t>
            </a:r>
            <a:r>
              <a:rPr lang="zh-CN" altLang="en-US" sz="2800" b="1" dirty="0">
                <a:latin typeface="Arial" panose="020B0604020202020204" pitchFamily="34" charset="0"/>
              </a:rPr>
              <a:t>．唐朝现行官制的弊端</a:t>
            </a:r>
            <a:r>
              <a:rPr lang="en-US" altLang="zh-CN" sz="2800" b="1" dirty="0">
                <a:latin typeface="Arial" panose="020B0604020202020204" pitchFamily="34" charset="0"/>
              </a:rPr>
              <a:t>                 </a:t>
            </a:r>
            <a:endParaRPr lang="en-US" altLang="zh-CN" sz="2800" b="1" dirty="0">
              <a:latin typeface="Arial" panose="020B0604020202020204" pitchFamily="34" charset="0"/>
            </a:endParaRPr>
          </a:p>
          <a:p>
            <a:pPr>
              <a:buFont typeface="Arial" panose="020B0604020202020204" pitchFamily="34" charset="0"/>
              <a:buNone/>
            </a:pPr>
            <a:r>
              <a:rPr lang="en-US" altLang="zh-CN" sz="2800" b="1">
                <a:latin typeface="Arial" panose="020B0604020202020204" pitchFamily="34" charset="0"/>
              </a:rPr>
              <a:t>B</a:t>
            </a:r>
            <a:r>
              <a:rPr lang="zh-CN" altLang="en-US" sz="2800" b="1">
                <a:latin typeface="Arial" panose="020B0604020202020204" pitchFamily="34" charset="0"/>
              </a:rPr>
              <a:t>．职官制度运行的惯性</a:t>
            </a:r>
            <a:endParaRPr lang="zh-CN" altLang="en-US" sz="2800" b="1">
              <a:latin typeface="Arial" panose="020B0604020202020204" pitchFamily="34" charset="0"/>
            </a:endParaRPr>
          </a:p>
          <a:p>
            <a:pPr>
              <a:buFont typeface="Arial" panose="020B0604020202020204" pitchFamily="34" charset="0"/>
              <a:buNone/>
            </a:pPr>
            <a:r>
              <a:rPr lang="en-US" altLang="zh-CN" sz="2800" b="1" dirty="0">
                <a:latin typeface="Arial" panose="020B0604020202020204" pitchFamily="34" charset="0"/>
              </a:rPr>
              <a:t>C</a:t>
            </a:r>
            <a:r>
              <a:rPr lang="zh-CN" altLang="en-US" sz="2800" b="1" dirty="0">
                <a:latin typeface="Arial" panose="020B0604020202020204" pitchFamily="34" charset="0"/>
              </a:rPr>
              <a:t>．唐朝行政制度的僵化</a:t>
            </a:r>
            <a:r>
              <a:rPr lang="en-US" altLang="zh-CN" sz="2800" b="1" dirty="0">
                <a:latin typeface="Arial" panose="020B0604020202020204" pitchFamily="34" charset="0"/>
              </a:rPr>
              <a:t>                </a:t>
            </a:r>
            <a:endParaRPr lang="en-US" altLang="zh-CN" sz="2800" b="1" dirty="0">
              <a:latin typeface="Arial" panose="020B0604020202020204" pitchFamily="34" charset="0"/>
            </a:endParaRPr>
          </a:p>
          <a:p>
            <a:pPr>
              <a:buFont typeface="Arial" panose="020B0604020202020204" pitchFamily="34" charset="0"/>
              <a:buNone/>
            </a:pPr>
            <a:r>
              <a:rPr lang="en-US" altLang="zh-CN" sz="2800" b="1">
                <a:latin typeface="Arial" panose="020B0604020202020204" pitchFamily="34" charset="0"/>
              </a:rPr>
              <a:t>D</a:t>
            </a:r>
            <a:r>
              <a:rPr lang="zh-CN" altLang="en-US" sz="2800" b="1">
                <a:latin typeface="Arial" panose="020B0604020202020204" pitchFamily="34" charset="0"/>
              </a:rPr>
              <a:t>．唐朝政治形势的剧变</a:t>
            </a:r>
            <a:endParaRPr lang="zh-CN" altLang="en-US" sz="2800" b="1">
              <a:latin typeface="Arial" panose="020B0604020202020204" pitchFamily="34" charset="0"/>
            </a:endParaRPr>
          </a:p>
        </p:txBody>
      </p:sp>
      <p:sp>
        <p:nvSpPr>
          <p:cNvPr id="34821" name="矩形 34820"/>
          <p:cNvSpPr/>
          <p:nvPr/>
        </p:nvSpPr>
        <p:spPr>
          <a:xfrm>
            <a:off x="0" y="0"/>
            <a:ext cx="8229600" cy="1143000"/>
          </a:xfrm>
          <a:prstGeom prst="rect">
            <a:avLst/>
          </a:prstGeom>
          <a:noFill/>
          <a:ln w="9525">
            <a:noFill/>
          </a:ln>
        </p:spPr>
        <p:txBody>
          <a:bodyPr anchor="ctr"/>
          <a:lstStyle>
            <a:lvl1pPr marL="0" lvl="0" indent="0" algn="ctr" defTabSz="914400" rtl="0" eaLnBrk="1" fontAlgn="base" latinLnBrk="0" hangingPunct="1">
              <a:lnSpc>
                <a:spcPct val="100000"/>
              </a:lnSpc>
              <a:spcBef>
                <a:spcPct val="0"/>
              </a:spcBef>
              <a:spcAft>
                <a:spcPct val="0"/>
              </a:spcAft>
              <a:buNone/>
              <a:defRPr sz="4400" u="none" kern="1200" baseline="0">
                <a:solidFill>
                  <a:schemeClr val="tx2"/>
                </a:solidFill>
                <a:latin typeface="Arial" panose="020B0604020202020204" pitchFamily="34" charset="0"/>
                <a:ea typeface="宋体" panose="02010600030101010101" pitchFamily="2" charset="-122"/>
              </a:defRPr>
            </a:lvl1pPr>
          </a:lstStyle>
          <a:p>
            <a:pPr lvl="0"/>
            <a:r>
              <a:rPr lang="zh-CN" altLang="en-US" b="1" dirty="0">
                <a:solidFill>
                  <a:srgbClr val="0000FF"/>
                </a:solidFill>
              </a:rPr>
              <a:t>举一反三</a:t>
            </a:r>
            <a:endParaRPr lang="zh-CN" altLang="en-US" b="1" dirty="0">
              <a:solidFill>
                <a:srgbClr val="0000FF"/>
              </a:solidFill>
            </a:endParaRPr>
          </a:p>
        </p:txBody>
      </p:sp>
      <p:sp>
        <p:nvSpPr>
          <p:cNvPr id="34824" name="Text Box 5"/>
          <p:cNvSpPr txBox="1"/>
          <p:nvPr/>
        </p:nvSpPr>
        <p:spPr>
          <a:xfrm>
            <a:off x="5219700" y="3716338"/>
            <a:ext cx="966788" cy="641350"/>
          </a:xfrm>
          <a:prstGeom prst="rect">
            <a:avLst/>
          </a:prstGeom>
          <a:solidFill>
            <a:schemeClr val="bg1"/>
          </a:solidFill>
          <a:ln w="9525">
            <a:noFill/>
          </a:ln>
        </p:spPr>
        <p:txBody>
          <a:bodyPr>
            <a:spAutoFit/>
          </a:bodyPr>
          <a:p>
            <a:pPr>
              <a:spcBef>
                <a:spcPct val="50000"/>
              </a:spcBef>
            </a:pPr>
            <a:r>
              <a:rPr lang="en-US" altLang="zh-CN" sz="3600" b="1">
                <a:solidFill>
                  <a:srgbClr val="FF3300"/>
                </a:solidFill>
                <a:latin typeface="Arial" panose="020B0604020202020204" pitchFamily="34" charset="0"/>
              </a:rPr>
              <a:t>A</a:t>
            </a:r>
            <a:endParaRPr lang="en-US" altLang="zh-CN" sz="3600" b="1">
              <a:solidFill>
                <a:srgbClr val="FF3300"/>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4824"/>
                                        </p:tgtEl>
                                        <p:attrNameLst>
                                          <p:attrName>style.visibility</p:attrName>
                                        </p:attrNameLst>
                                      </p:cBhvr>
                                      <p:to>
                                        <p:strVal val="visible"/>
                                      </p:to>
                                    </p:set>
                                    <p:animEffect transition="in" filter="fade">
                                      <p:cBhvr>
                                        <p:cTn id="7" dur="500"/>
                                        <p:tgtEl>
                                          <p:spTgt spid="348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9940" name="文本框 2"/>
          <p:cNvSpPr txBox="1"/>
          <p:nvPr/>
        </p:nvSpPr>
        <p:spPr>
          <a:xfrm>
            <a:off x="250825" y="836613"/>
            <a:ext cx="8497888" cy="3935412"/>
          </a:xfrm>
          <a:prstGeom prst="rect">
            <a:avLst/>
          </a:prstGeom>
          <a:solidFill>
            <a:srgbClr val="FFFFFF"/>
          </a:solidFill>
          <a:ln w="9525">
            <a:noFill/>
          </a:ln>
        </p:spPr>
        <p:txBody>
          <a:bodyPr>
            <a:spAutoFit/>
          </a:bodyPr>
          <a:p>
            <a:pPr>
              <a:buFont typeface="Arial" panose="020B0604020202020204" pitchFamily="34" charset="0"/>
              <a:buNone/>
            </a:pPr>
            <a:r>
              <a:rPr lang="zh-CN" altLang="en-US" sz="2800" b="1" dirty="0">
                <a:latin typeface="Arial" panose="020B0604020202020204" pitchFamily="34" charset="0"/>
              </a:rPr>
              <a:t>冯友兰</a:t>
            </a:r>
            <a:r>
              <a:rPr lang="zh-CN" altLang="en-US" sz="2800" b="1">
                <a:latin typeface="Arial" panose="020B0604020202020204" pitchFamily="34" charset="0"/>
              </a:rPr>
              <a:t>讲：“假如太平天国统一了中国，那么中国的历史将倒退到黑暗时期。”钱穆说：“若太平天国成功了，便是全部中国历史的失败了。”两位史学家这样说的</a:t>
            </a:r>
            <a:r>
              <a:rPr lang="zh-CN" altLang="en-US" sz="2800" b="1">
                <a:solidFill>
                  <a:srgbClr val="FF0000"/>
                </a:solidFill>
                <a:latin typeface="Arial" panose="020B0604020202020204" pitchFamily="34" charset="0"/>
              </a:rPr>
              <a:t>根本原因</a:t>
            </a:r>
            <a:r>
              <a:rPr lang="zh-CN" altLang="en-US" sz="2800" b="1">
                <a:latin typeface="Arial" panose="020B0604020202020204" pitchFamily="34" charset="0"/>
              </a:rPr>
              <a:t>是</a:t>
            </a:r>
            <a:r>
              <a:rPr lang="en-US" altLang="zh-CN" sz="2800" b="1">
                <a:latin typeface="Arial" panose="020B0604020202020204" pitchFamily="34" charset="0"/>
              </a:rPr>
              <a:t>(</a:t>
            </a:r>
            <a:r>
              <a:rPr lang="zh-CN" altLang="en-US" sz="2800" b="1">
                <a:latin typeface="Arial" panose="020B0604020202020204" pitchFamily="34" charset="0"/>
              </a:rPr>
              <a:t>　　</a:t>
            </a:r>
            <a:r>
              <a:rPr lang="en-US" altLang="zh-CN" sz="2800" b="1">
                <a:latin typeface="Arial" panose="020B0604020202020204" pitchFamily="34" charset="0"/>
              </a:rPr>
              <a:t>)</a:t>
            </a:r>
            <a:endParaRPr lang="en-US" altLang="zh-CN" sz="2800" b="1">
              <a:latin typeface="Arial" panose="020B0604020202020204" pitchFamily="34" charset="0"/>
            </a:endParaRPr>
          </a:p>
          <a:p>
            <a:pPr>
              <a:buFont typeface="Arial" panose="020B0604020202020204" pitchFamily="34" charset="0"/>
              <a:buNone/>
            </a:pPr>
            <a:endParaRPr lang="en-US" altLang="zh-CN" sz="2800" b="1">
              <a:latin typeface="Arial" panose="020B0604020202020204" pitchFamily="34" charset="0"/>
            </a:endParaRPr>
          </a:p>
          <a:p>
            <a:pPr>
              <a:buFont typeface="Arial" panose="020B0604020202020204" pitchFamily="34" charset="0"/>
              <a:buNone/>
            </a:pPr>
            <a:r>
              <a:rPr lang="en-US" altLang="zh-CN" sz="2800" b="1">
                <a:latin typeface="Arial" panose="020B0604020202020204" pitchFamily="34" charset="0"/>
              </a:rPr>
              <a:t>A</a:t>
            </a:r>
            <a:r>
              <a:rPr lang="zh-CN" altLang="en-US" sz="2800" b="1">
                <a:latin typeface="Arial" panose="020B0604020202020204" pitchFamily="34" charset="0"/>
              </a:rPr>
              <a:t>．农民阶级不代表先进的生产力</a:t>
            </a:r>
            <a:r>
              <a:rPr lang="en-US" altLang="zh-CN" sz="2800" b="1">
                <a:latin typeface="Arial" panose="020B0604020202020204" pitchFamily="34" charset="0"/>
              </a:rPr>
              <a:t>     </a:t>
            </a:r>
            <a:endParaRPr lang="en-US" altLang="zh-CN" sz="2800" b="1">
              <a:latin typeface="Arial" panose="020B0604020202020204" pitchFamily="34" charset="0"/>
            </a:endParaRPr>
          </a:p>
          <a:p>
            <a:pPr>
              <a:buFont typeface="Arial" panose="020B0604020202020204" pitchFamily="34" charset="0"/>
              <a:buNone/>
            </a:pPr>
            <a:r>
              <a:rPr lang="en-US" altLang="zh-CN" sz="2800" b="1">
                <a:latin typeface="Arial" panose="020B0604020202020204" pitchFamily="34" charset="0"/>
              </a:rPr>
              <a:t>B</a:t>
            </a:r>
            <a:r>
              <a:rPr lang="zh-CN" altLang="en-US" sz="2800" b="1">
                <a:latin typeface="Arial" panose="020B0604020202020204" pitchFamily="34" charset="0"/>
              </a:rPr>
              <a:t>．太平天国运动破坏了中国的社会经济</a:t>
            </a:r>
            <a:endParaRPr lang="zh-CN" altLang="en-US" sz="2800" b="1">
              <a:latin typeface="Arial" panose="020B0604020202020204" pitchFamily="34" charset="0"/>
            </a:endParaRPr>
          </a:p>
          <a:p>
            <a:pPr>
              <a:buFont typeface="Arial" panose="020B0604020202020204" pitchFamily="34" charset="0"/>
              <a:buNone/>
            </a:pPr>
            <a:r>
              <a:rPr lang="en-US" altLang="zh-CN" sz="2800" b="1">
                <a:latin typeface="Arial" panose="020B0604020202020204" pitchFamily="34" charset="0"/>
              </a:rPr>
              <a:t>C</a:t>
            </a:r>
            <a:r>
              <a:rPr lang="zh-CN" altLang="en-US" sz="2800" b="1">
                <a:latin typeface="Arial" panose="020B0604020202020204" pitchFamily="34" charset="0"/>
              </a:rPr>
              <a:t>．太平天国运动具有空想性</a:t>
            </a:r>
            <a:r>
              <a:rPr lang="en-US" altLang="zh-CN" sz="2800" b="1">
                <a:latin typeface="Arial" panose="020B0604020202020204" pitchFamily="34" charset="0"/>
              </a:rPr>
              <a:t>                   </a:t>
            </a:r>
            <a:endParaRPr lang="en-US" altLang="zh-CN" sz="2800" b="1">
              <a:latin typeface="Arial" panose="020B0604020202020204" pitchFamily="34" charset="0"/>
            </a:endParaRPr>
          </a:p>
          <a:p>
            <a:pPr>
              <a:buFont typeface="Arial" panose="020B0604020202020204" pitchFamily="34" charset="0"/>
              <a:buNone/>
            </a:pPr>
            <a:r>
              <a:rPr lang="en-US" altLang="zh-CN" sz="2800" b="1">
                <a:latin typeface="Arial" panose="020B0604020202020204" pitchFamily="34" charset="0"/>
              </a:rPr>
              <a:t>D</a:t>
            </a:r>
            <a:r>
              <a:rPr lang="zh-CN" altLang="en-US" sz="2800" b="1">
                <a:latin typeface="Arial" panose="020B0604020202020204" pitchFamily="34" charset="0"/>
              </a:rPr>
              <a:t>．太平天国运动遭到列强的镇压</a:t>
            </a:r>
            <a:endParaRPr lang="zh-CN" altLang="en-US" sz="2800" b="1">
              <a:latin typeface="Arial" panose="020B0604020202020204" pitchFamily="34" charset="0"/>
            </a:endParaRPr>
          </a:p>
        </p:txBody>
      </p:sp>
      <p:sp>
        <p:nvSpPr>
          <p:cNvPr id="39941" name="Text Box 5"/>
          <p:cNvSpPr txBox="1"/>
          <p:nvPr/>
        </p:nvSpPr>
        <p:spPr>
          <a:xfrm>
            <a:off x="2916238" y="2133600"/>
            <a:ext cx="966787" cy="641350"/>
          </a:xfrm>
          <a:prstGeom prst="rect">
            <a:avLst/>
          </a:prstGeom>
          <a:solidFill>
            <a:schemeClr val="bg1"/>
          </a:solidFill>
          <a:ln w="9525">
            <a:noFill/>
          </a:ln>
        </p:spPr>
        <p:txBody>
          <a:bodyPr>
            <a:spAutoFit/>
          </a:bodyPr>
          <a:p>
            <a:pPr>
              <a:spcBef>
                <a:spcPct val="50000"/>
              </a:spcBef>
            </a:pPr>
            <a:r>
              <a:rPr lang="en-US" altLang="zh-CN" sz="3600" b="1">
                <a:solidFill>
                  <a:srgbClr val="FF3300"/>
                </a:solidFill>
                <a:latin typeface="Arial" panose="020B0604020202020204" pitchFamily="34" charset="0"/>
              </a:rPr>
              <a:t>A</a:t>
            </a:r>
            <a:endParaRPr lang="en-US" altLang="zh-CN" sz="3600" b="1">
              <a:solidFill>
                <a:srgbClr val="FF3300"/>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9941"/>
                                        </p:tgtEl>
                                        <p:attrNameLst>
                                          <p:attrName>style.visibility</p:attrName>
                                        </p:attrNameLst>
                                      </p:cBhvr>
                                      <p:to>
                                        <p:strVal val="visible"/>
                                      </p:to>
                                    </p:set>
                                    <p:animEffect transition="in" filter="fade">
                                      <p:cBhvr>
                                        <p:cTn id="7" dur="500"/>
                                        <p:tgtEl>
                                          <p:spTgt spid="399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4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0" name="标题 27649"/>
          <p:cNvSpPr>
            <a:spLocks noGrp="1"/>
          </p:cNvSpPr>
          <p:nvPr>
            <p:ph type="title"/>
          </p:nvPr>
        </p:nvSpPr>
        <p:spPr>
          <a:xfrm>
            <a:off x="395288" y="404813"/>
            <a:ext cx="8280400" cy="2582862"/>
          </a:xfrm>
          <a:ln/>
        </p:spPr>
        <p:txBody>
          <a:bodyPr anchor="ctr"/>
          <a:p>
            <a:br>
              <a:rPr lang="en-US" altLang="zh-CN" sz="4000" dirty="0"/>
            </a:br>
            <a:br>
              <a:rPr lang="en-US" altLang="zh-CN" sz="4000" dirty="0"/>
            </a:br>
            <a:endParaRPr lang="en-US" altLang="zh-CN" sz="4000" dirty="0"/>
          </a:p>
        </p:txBody>
      </p:sp>
      <p:sp>
        <p:nvSpPr>
          <p:cNvPr id="27651" name="矩形 27650"/>
          <p:cNvSpPr/>
          <p:nvPr/>
        </p:nvSpPr>
        <p:spPr>
          <a:xfrm>
            <a:off x="395288" y="0"/>
            <a:ext cx="3384550" cy="793750"/>
          </a:xfrm>
          <a:prstGeom prst="rect">
            <a:avLst/>
          </a:prstGeom>
          <a:noFill/>
          <a:ln w="9525">
            <a:noFill/>
          </a:ln>
        </p:spPr>
        <p:txBody>
          <a:bodyPr wrap="none" anchor="ctr">
            <a:spAutoFit/>
          </a:bodyPr>
          <a:p>
            <a:endParaRPr lang="en-US" altLang="zh-CN" dirty="0">
              <a:solidFill>
                <a:srgbClr val="FF3300"/>
              </a:solidFill>
              <a:latin typeface="Arial" panose="020B0604020202020204" pitchFamily="34" charset="0"/>
            </a:endParaRPr>
          </a:p>
          <a:p>
            <a:r>
              <a:rPr lang="zh-CN" altLang="en-US" sz="2800" b="1" dirty="0">
                <a:solidFill>
                  <a:srgbClr val="FF3300"/>
                </a:solidFill>
                <a:latin typeface="Arial" panose="020B0604020202020204" pitchFamily="34" charset="0"/>
                <a:ea typeface="楷体_GB2312" pitchFamily="49" charset="-122"/>
              </a:rPr>
              <a:t>三、信息解读不全面</a:t>
            </a:r>
            <a:endParaRPr lang="zh-CN" altLang="en-US" sz="2800" b="1" dirty="0">
              <a:solidFill>
                <a:srgbClr val="FF3300"/>
              </a:solidFill>
              <a:latin typeface="Arial" panose="020B0604020202020204" pitchFamily="34" charset="0"/>
              <a:ea typeface="楷体_GB2312" pitchFamily="49" charset="-122"/>
            </a:endParaRPr>
          </a:p>
        </p:txBody>
      </p:sp>
      <p:sp>
        <p:nvSpPr>
          <p:cNvPr id="27652" name="矩形 27651"/>
          <p:cNvSpPr/>
          <p:nvPr/>
        </p:nvSpPr>
        <p:spPr>
          <a:xfrm>
            <a:off x="179388" y="981075"/>
            <a:ext cx="8713787" cy="3013075"/>
          </a:xfrm>
          <a:prstGeom prst="rect">
            <a:avLst/>
          </a:prstGeom>
          <a:noFill/>
          <a:ln w="9525">
            <a:noFill/>
          </a:ln>
        </p:spPr>
        <p:txBody>
          <a:bodyPr anchor="ctr">
            <a:spAutoFit/>
          </a:bodyPr>
          <a:p>
            <a:pPr indent="133350" defTabSz="0">
              <a:tabLst>
                <a:tab pos="2628900" algn="l"/>
              </a:tabLst>
            </a:pPr>
            <a:r>
              <a:rPr lang="zh-TW" altLang="en-US" sz="2400" b="1" dirty="0">
                <a:latin typeface="Arial" panose="020B0604020202020204" pitchFamily="34" charset="0"/>
              </a:rPr>
              <a:t>15．没有美洲贡献的大量金银与物质财富，没有北美的自由移民垦殖区，西方资本主义的发展将会缓慢得多，英国也不可能成为发动工业革命的国家，同时在旧大陆也很难出现像美利坚合众国那样的自由资本主义试验场地。材料说明新航路的开辟</a:t>
            </a:r>
            <a:endParaRPr lang="en-US" altLang="zh-CN" sz="2400" b="1">
              <a:latin typeface="Arial" panose="020B0604020202020204" pitchFamily="34" charset="0"/>
            </a:endParaRPr>
          </a:p>
          <a:p>
            <a:pPr indent="133350" defTabSz="0">
              <a:tabLst>
                <a:tab pos="2628900" algn="l"/>
              </a:tabLst>
            </a:pPr>
            <a:r>
              <a:rPr lang="zh-TW" altLang="en-US" sz="2400" b="1" dirty="0">
                <a:latin typeface="Arial" panose="020B0604020202020204" pitchFamily="34" charset="0"/>
              </a:rPr>
              <a:t>A．使人类加速向近代文明转变</a:t>
            </a:r>
            <a:r>
              <a:rPr lang="en-US" altLang="zh-CN" sz="2400" b="1" dirty="0">
                <a:latin typeface="Arial" panose="020B0604020202020204" pitchFamily="34" charset="0"/>
              </a:rPr>
              <a:t> </a:t>
            </a:r>
            <a:r>
              <a:rPr lang="en-US" altLang="zh-CN" sz="2400" b="1" dirty="0">
                <a:solidFill>
                  <a:srgbClr val="FF3300"/>
                </a:solidFill>
                <a:latin typeface="Arial" panose="020B0604020202020204" pitchFamily="34" charset="0"/>
              </a:rPr>
              <a:t>  </a:t>
            </a:r>
            <a:r>
              <a:rPr lang="en-US" altLang="zh-CN" sz="2400" b="1" dirty="0">
                <a:latin typeface="Arial" panose="020B0604020202020204" pitchFamily="34" charset="0"/>
              </a:rPr>
              <a:t>    </a:t>
            </a:r>
            <a:endParaRPr lang="en-US" altLang="zh-CN" sz="2400" b="1" dirty="0">
              <a:latin typeface="Arial" panose="020B0604020202020204" pitchFamily="34" charset="0"/>
            </a:endParaRPr>
          </a:p>
          <a:p>
            <a:pPr indent="133350" defTabSz="0">
              <a:tabLst>
                <a:tab pos="2628900" algn="l"/>
              </a:tabLst>
            </a:pPr>
            <a:r>
              <a:rPr lang="zh-TW" altLang="en-US" sz="2400" b="1" dirty="0">
                <a:latin typeface="Arial" panose="020B0604020202020204" pitchFamily="34" charset="0"/>
              </a:rPr>
              <a:t>B．导致美洲传统社会走向解体</a:t>
            </a:r>
            <a:endParaRPr lang="en-US" altLang="zh-CN" sz="2400" b="1" dirty="0">
              <a:latin typeface="Arial" panose="020B0604020202020204" pitchFamily="34" charset="0"/>
            </a:endParaRPr>
          </a:p>
          <a:p>
            <a:pPr indent="133350" defTabSz="0">
              <a:tabLst>
                <a:tab pos="2628900" algn="l"/>
              </a:tabLst>
            </a:pPr>
            <a:r>
              <a:rPr lang="zh-TW" altLang="en-US" sz="2400" b="1" dirty="0">
                <a:latin typeface="Arial" panose="020B0604020202020204" pitchFamily="34" charset="0"/>
              </a:rPr>
              <a:t>C．推动世界市场雏形开始出现</a:t>
            </a:r>
            <a:r>
              <a:rPr lang="en-US" altLang="zh-CN" sz="2400" b="1" dirty="0">
                <a:latin typeface="Arial" panose="020B0604020202020204" pitchFamily="34" charset="0"/>
              </a:rPr>
              <a:t>       </a:t>
            </a:r>
            <a:endParaRPr lang="en-US" altLang="zh-CN" sz="2400" b="1" dirty="0">
              <a:latin typeface="Arial" panose="020B0604020202020204" pitchFamily="34" charset="0"/>
            </a:endParaRPr>
          </a:p>
          <a:p>
            <a:pPr indent="133350" defTabSz="0">
              <a:tabLst>
                <a:tab pos="2628900" algn="l"/>
              </a:tabLst>
            </a:pPr>
            <a:r>
              <a:rPr lang="zh-TW" altLang="en-US" sz="2400" b="1" dirty="0">
                <a:latin typeface="Arial" panose="020B0604020202020204" pitchFamily="34" charset="0"/>
              </a:rPr>
              <a:t>D．直接引发了英国的工业革命</a:t>
            </a:r>
            <a:endParaRPr lang="en-US" altLang="zh-CN" sz="2400" b="1" dirty="0">
              <a:latin typeface="Arial" panose="020B0604020202020204" pitchFamily="34" charset="0"/>
            </a:endParaRPr>
          </a:p>
        </p:txBody>
      </p:sp>
      <p:sp>
        <p:nvSpPr>
          <p:cNvPr id="27653" name="矩形 27652"/>
          <p:cNvSpPr/>
          <p:nvPr/>
        </p:nvSpPr>
        <p:spPr>
          <a:xfrm>
            <a:off x="-107950" y="4149725"/>
            <a:ext cx="9202738" cy="1917700"/>
          </a:xfrm>
          <a:prstGeom prst="rect">
            <a:avLst/>
          </a:prstGeom>
          <a:noFill/>
          <a:ln w="9525">
            <a:noFill/>
          </a:ln>
        </p:spPr>
        <p:txBody>
          <a:bodyPr wrap="none" anchor="ctr">
            <a:spAutoFit/>
          </a:bodyPr>
          <a:p>
            <a:pPr indent="133350" defTabSz="0">
              <a:tabLst>
                <a:tab pos="2628900" algn="l"/>
              </a:tabLst>
            </a:pPr>
            <a:r>
              <a:rPr lang="zh-TW" altLang="en-US" sz="2400" b="1" dirty="0">
                <a:latin typeface="Arial" panose="020B0604020202020204" pitchFamily="34" charset="0"/>
              </a:rPr>
              <a:t>24．狄更斯描写工业革命时期的英国：</a:t>
            </a:r>
            <a:r>
              <a:rPr lang="en-US" altLang="zh-CN" sz="2400" b="1" dirty="0">
                <a:latin typeface="Arial" panose="020B0604020202020204" pitchFamily="34" charset="0"/>
              </a:rPr>
              <a:t>“</a:t>
            </a:r>
            <a:r>
              <a:rPr lang="zh-TW" altLang="en-US" sz="2400" b="1" dirty="0">
                <a:latin typeface="Arial" panose="020B0604020202020204" pitchFamily="34" charset="0"/>
              </a:rPr>
              <a:t>这是个最好的时代，这是</a:t>
            </a:r>
            <a:endParaRPr lang="zh-TW" altLang="zh-CN" sz="2400" b="1" dirty="0">
              <a:latin typeface="Arial" panose="020B0604020202020204" pitchFamily="34" charset="0"/>
            </a:endParaRPr>
          </a:p>
          <a:p>
            <a:pPr indent="133350" defTabSz="0">
              <a:tabLst>
                <a:tab pos="2628900" algn="l"/>
              </a:tabLst>
            </a:pPr>
            <a:r>
              <a:rPr lang="zh-TW" altLang="en-US" sz="2400" b="1" dirty="0">
                <a:latin typeface="Arial" panose="020B0604020202020204" pitchFamily="34" charset="0"/>
              </a:rPr>
              <a:t>个最坏的时代；这是个充满希望的春天，这是个令人绝望的冬天；</a:t>
            </a:r>
            <a:endParaRPr lang="zh-TW" altLang="zh-CN" sz="2400" b="1" dirty="0">
              <a:latin typeface="Arial" panose="020B0604020202020204" pitchFamily="34" charset="0"/>
            </a:endParaRPr>
          </a:p>
          <a:p>
            <a:pPr indent="133350" defTabSz="0">
              <a:tabLst>
                <a:tab pos="2628900" algn="l"/>
              </a:tabLst>
            </a:pPr>
            <a:r>
              <a:rPr lang="zh-TW" altLang="en-US" sz="2400" b="1" dirty="0">
                <a:latin typeface="Arial" panose="020B0604020202020204" pitchFamily="34" charset="0"/>
              </a:rPr>
              <a:t>我们前面什么都有，我们前面什么也没有。</a:t>
            </a:r>
            <a:r>
              <a:rPr lang="en-US" altLang="zh-CN" sz="2400" b="1" dirty="0">
                <a:latin typeface="Arial" panose="020B0604020202020204" pitchFamily="34" charset="0"/>
              </a:rPr>
              <a:t>”</a:t>
            </a:r>
            <a:r>
              <a:rPr lang="zh-TW" altLang="en-US" sz="2400" b="1" dirty="0">
                <a:latin typeface="Arial" panose="020B0604020202020204" pitchFamily="34" charset="0"/>
              </a:rPr>
              <a:t>这表明了工业革命</a:t>
            </a:r>
            <a:endParaRPr lang="en-US" altLang="zh-CN" sz="2400" b="1">
              <a:latin typeface="Arial" panose="020B0604020202020204" pitchFamily="34" charset="0"/>
            </a:endParaRPr>
          </a:p>
          <a:p>
            <a:pPr indent="133350" defTabSz="0">
              <a:tabLst>
                <a:tab pos="2628900" algn="l"/>
              </a:tabLst>
            </a:pPr>
            <a:r>
              <a:rPr lang="zh-TW" altLang="en-US" sz="2400" b="1" dirty="0">
                <a:latin typeface="Arial" panose="020B0604020202020204" pitchFamily="34" charset="0"/>
              </a:rPr>
              <a:t>A．引发了社会的动荡</a:t>
            </a:r>
            <a:r>
              <a:rPr lang="en-US" altLang="zh-CN" sz="2400" b="1" dirty="0">
                <a:latin typeface="Arial" panose="020B0604020202020204" pitchFamily="34" charset="0"/>
              </a:rPr>
              <a:t>         </a:t>
            </a:r>
            <a:r>
              <a:rPr lang="zh-TW" altLang="en-US" sz="2400" b="1" dirty="0">
                <a:latin typeface="Arial" panose="020B0604020202020204" pitchFamily="34" charset="0"/>
              </a:rPr>
              <a:t>B．使民众与政府的矛盾不断加深</a:t>
            </a:r>
            <a:endParaRPr lang="en-US" altLang="zh-CN" sz="2400" b="1" dirty="0">
              <a:latin typeface="Arial" panose="020B0604020202020204" pitchFamily="34" charset="0"/>
            </a:endParaRPr>
          </a:p>
          <a:p>
            <a:pPr indent="133350" defTabSz="0">
              <a:tabLst>
                <a:tab pos="2628900" algn="l"/>
              </a:tabLst>
            </a:pPr>
            <a:r>
              <a:rPr lang="zh-TW" altLang="en-US" sz="2400" b="1" dirty="0">
                <a:latin typeface="Arial" panose="020B0604020202020204" pitchFamily="34" charset="0"/>
              </a:rPr>
              <a:t>C．促进了经济的发展</a:t>
            </a:r>
            <a:r>
              <a:rPr lang="en-US" altLang="zh-CN" sz="2400" b="1" dirty="0">
                <a:latin typeface="Arial" panose="020B0604020202020204" pitchFamily="34" charset="0"/>
              </a:rPr>
              <a:t>         </a:t>
            </a:r>
            <a:r>
              <a:rPr lang="zh-TW" altLang="en-US" sz="2400" b="1" dirty="0">
                <a:latin typeface="Arial" panose="020B0604020202020204" pitchFamily="34" charset="0"/>
              </a:rPr>
              <a:t>D．导致经济和民众生活产生反差</a:t>
            </a:r>
            <a:endParaRPr lang="en-US" altLang="zh-CN" sz="2400" b="1" dirty="0">
              <a:latin typeface="Arial" panose="020B0604020202020204" pitchFamily="34" charset="0"/>
            </a:endParaRPr>
          </a:p>
        </p:txBody>
      </p:sp>
      <p:sp>
        <p:nvSpPr>
          <p:cNvPr id="27656" name="Text Box 5"/>
          <p:cNvSpPr txBox="1"/>
          <p:nvPr/>
        </p:nvSpPr>
        <p:spPr>
          <a:xfrm>
            <a:off x="6227763" y="2708275"/>
            <a:ext cx="966787" cy="641350"/>
          </a:xfrm>
          <a:prstGeom prst="rect">
            <a:avLst/>
          </a:prstGeom>
          <a:solidFill>
            <a:schemeClr val="bg1"/>
          </a:solidFill>
          <a:ln w="9525">
            <a:noFill/>
          </a:ln>
        </p:spPr>
        <p:txBody>
          <a:bodyPr>
            <a:spAutoFit/>
          </a:bodyPr>
          <a:p>
            <a:pPr>
              <a:spcBef>
                <a:spcPct val="50000"/>
              </a:spcBef>
            </a:pPr>
            <a:r>
              <a:rPr lang="en-US" altLang="zh-CN" sz="3600" b="1">
                <a:solidFill>
                  <a:srgbClr val="FF3300"/>
                </a:solidFill>
                <a:latin typeface="Arial" panose="020B0604020202020204" pitchFamily="34" charset="0"/>
              </a:rPr>
              <a:t>A</a:t>
            </a:r>
            <a:endParaRPr lang="en-US" altLang="zh-CN" sz="3600" b="1">
              <a:solidFill>
                <a:srgbClr val="FF3300"/>
              </a:solidFill>
              <a:latin typeface="Arial" panose="020B0604020202020204" pitchFamily="34" charset="0"/>
            </a:endParaRPr>
          </a:p>
        </p:txBody>
      </p:sp>
      <p:sp>
        <p:nvSpPr>
          <p:cNvPr id="27657" name="Text Box 5"/>
          <p:cNvSpPr txBox="1"/>
          <p:nvPr/>
        </p:nvSpPr>
        <p:spPr>
          <a:xfrm>
            <a:off x="8177213" y="4797425"/>
            <a:ext cx="966787" cy="641350"/>
          </a:xfrm>
          <a:prstGeom prst="rect">
            <a:avLst/>
          </a:prstGeom>
          <a:solidFill>
            <a:schemeClr val="bg1"/>
          </a:solidFill>
          <a:ln w="9525">
            <a:noFill/>
          </a:ln>
        </p:spPr>
        <p:txBody>
          <a:bodyPr>
            <a:spAutoFit/>
          </a:bodyPr>
          <a:p>
            <a:pPr>
              <a:spcBef>
                <a:spcPct val="50000"/>
              </a:spcBef>
            </a:pPr>
            <a:r>
              <a:rPr lang="en-US" altLang="zh-CN" sz="3600" b="1">
                <a:solidFill>
                  <a:srgbClr val="FF3300"/>
                </a:solidFill>
                <a:latin typeface="Arial" panose="020B0604020202020204" pitchFamily="34" charset="0"/>
              </a:rPr>
              <a:t>D</a:t>
            </a:r>
            <a:endParaRPr lang="en-US" altLang="zh-CN" sz="3600" b="1">
              <a:solidFill>
                <a:srgbClr val="FF3300"/>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7656"/>
                                        </p:tgtEl>
                                        <p:attrNameLst>
                                          <p:attrName>style.visibility</p:attrName>
                                        </p:attrNameLst>
                                      </p:cBhvr>
                                      <p:to>
                                        <p:strVal val="visible"/>
                                      </p:to>
                                    </p:set>
                                    <p:animEffect transition="in" filter="fade">
                                      <p:cBhvr>
                                        <p:cTn id="7" dur="500"/>
                                        <p:tgtEl>
                                          <p:spTgt spid="2765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7657"/>
                                        </p:tgtEl>
                                        <p:attrNameLst>
                                          <p:attrName>style.visibility</p:attrName>
                                        </p:attrNameLst>
                                      </p:cBhvr>
                                      <p:to>
                                        <p:strVal val="visible"/>
                                      </p:to>
                                    </p:set>
                                    <p:animEffect transition="in" filter="fade">
                                      <p:cBhvr>
                                        <p:cTn id="12" dur="500"/>
                                        <p:tgtEl>
                                          <p:spTgt spid="276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6" grpId="0" animBg="1"/>
      <p:bldP spid="2765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2" name="标题 30721"/>
          <p:cNvSpPr>
            <a:spLocks noGrp="1"/>
          </p:cNvSpPr>
          <p:nvPr>
            <p:ph type="title"/>
          </p:nvPr>
        </p:nvSpPr>
        <p:spPr>
          <a:xfrm>
            <a:off x="395288" y="404813"/>
            <a:ext cx="8280400" cy="2582862"/>
          </a:xfrm>
          <a:ln/>
        </p:spPr>
        <p:txBody>
          <a:bodyPr anchor="ctr"/>
          <a:p>
            <a:br>
              <a:rPr lang="en-US" altLang="zh-CN" sz="4000" dirty="0"/>
            </a:br>
            <a:br>
              <a:rPr lang="en-US" altLang="zh-CN" sz="4000" dirty="0"/>
            </a:br>
            <a:endParaRPr lang="en-US" altLang="zh-CN" sz="4000" dirty="0"/>
          </a:p>
        </p:txBody>
      </p:sp>
      <p:sp>
        <p:nvSpPr>
          <p:cNvPr id="30724" name="矩形 30723"/>
          <p:cNvSpPr/>
          <p:nvPr/>
        </p:nvSpPr>
        <p:spPr>
          <a:xfrm>
            <a:off x="0" y="260350"/>
            <a:ext cx="8713788" cy="3743325"/>
          </a:xfrm>
          <a:prstGeom prst="rect">
            <a:avLst/>
          </a:prstGeom>
          <a:noFill/>
          <a:ln w="9525">
            <a:noFill/>
          </a:ln>
        </p:spPr>
        <p:txBody>
          <a:bodyPr anchor="ctr">
            <a:spAutoFit/>
          </a:bodyPr>
          <a:p>
            <a:pPr indent="133350" defTabSz="0">
              <a:tabLst>
                <a:tab pos="2628900" algn="l"/>
              </a:tabLst>
            </a:pPr>
            <a:r>
              <a:rPr lang="en-US" altLang="zh-CN" sz="2400" b="1">
                <a:latin typeface="Arial" panose="020B0604020202020204" pitchFamily="34" charset="0"/>
              </a:rPr>
              <a:t>27. 1923—</a:t>
            </a:r>
            <a:r>
              <a:rPr lang="zh-TW" altLang="en-US" sz="2400" b="1" dirty="0">
                <a:latin typeface="Arial" panose="020B0604020202020204" pitchFamily="34" charset="0"/>
              </a:rPr>
              <a:t>1929年在任的美国总统柯立芝说：</a:t>
            </a:r>
            <a:r>
              <a:rPr lang="en-US" altLang="zh-CN" sz="2400" b="1" dirty="0">
                <a:latin typeface="Arial" panose="020B0604020202020204" pitchFamily="34" charset="0"/>
              </a:rPr>
              <a:t>“</a:t>
            </a:r>
            <a:r>
              <a:rPr lang="zh-TW" altLang="en-US" sz="2400" b="1" dirty="0">
                <a:latin typeface="Arial" panose="020B0604020202020204" pitchFamily="34" charset="0"/>
              </a:rPr>
              <a:t>既然只有富人才是有价值的，因此政府应该谨防多数人的意见。由于贫穷是罪恶的报应，政府便不应该向高尚的富人征税，以援助卑贱的穷人。由于富人最了解他们的利益之所在，政府便不应该干预他们经营的企业。</a:t>
            </a:r>
            <a:r>
              <a:rPr lang="en-US" altLang="zh-CN" sz="2400" b="1" dirty="0">
                <a:latin typeface="Arial" panose="020B0604020202020204" pitchFamily="34" charset="0"/>
              </a:rPr>
              <a:t>”</a:t>
            </a:r>
            <a:r>
              <a:rPr lang="zh-TW" altLang="en-US" sz="2400" b="1" dirty="0">
                <a:latin typeface="Arial" panose="020B0604020202020204" pitchFamily="34" charset="0"/>
              </a:rPr>
              <a:t>柯立芝上述思想对美国历史造成的最大影响是(　　</a:t>
            </a:r>
            <a:r>
              <a:rPr lang="en-US" altLang="zh-CN" sz="2400" b="1">
                <a:latin typeface="Arial" panose="020B0604020202020204" pitchFamily="34" charset="0"/>
              </a:rPr>
              <a:t>)</a:t>
            </a:r>
            <a:endParaRPr lang="en-US" altLang="zh-CN" sz="2400" b="1">
              <a:latin typeface="Arial" panose="020B0604020202020204" pitchFamily="34" charset="0"/>
            </a:endParaRPr>
          </a:p>
          <a:p>
            <a:pPr indent="133350" defTabSz="0">
              <a:tabLst>
                <a:tab pos="2628900" algn="l"/>
              </a:tabLst>
            </a:pPr>
            <a:r>
              <a:rPr lang="zh-TW" altLang="en-US" sz="2400" b="1" dirty="0">
                <a:latin typeface="Arial" panose="020B0604020202020204" pitchFamily="34" charset="0"/>
              </a:rPr>
              <a:t>A.为大规模经济危机的发生埋下了祸根</a:t>
            </a:r>
            <a:r>
              <a:rPr lang="en-US" altLang="zh-CN" sz="2400" b="1" dirty="0">
                <a:latin typeface="Arial" panose="020B0604020202020204" pitchFamily="34" charset="0"/>
              </a:rPr>
              <a:t>    </a:t>
            </a:r>
            <a:endParaRPr lang="en-US" altLang="zh-CN" sz="2400" b="1" dirty="0">
              <a:latin typeface="Arial" panose="020B0604020202020204" pitchFamily="34" charset="0"/>
            </a:endParaRPr>
          </a:p>
          <a:p>
            <a:pPr indent="133350" defTabSz="0">
              <a:tabLst>
                <a:tab pos="2628900" algn="l"/>
              </a:tabLst>
            </a:pPr>
            <a:r>
              <a:rPr lang="zh-TW" altLang="en-US" sz="2400" b="1" dirty="0">
                <a:latin typeface="Arial" panose="020B0604020202020204" pitchFamily="34" charset="0"/>
              </a:rPr>
              <a:t>B.加深了美国工人和资本家的矛盾</a:t>
            </a:r>
            <a:endParaRPr lang="en-US" altLang="zh-CN" sz="2400" b="1" dirty="0">
              <a:latin typeface="Arial" panose="020B0604020202020204" pitchFamily="34" charset="0"/>
            </a:endParaRPr>
          </a:p>
          <a:p>
            <a:pPr indent="133350" defTabSz="0">
              <a:tabLst>
                <a:tab pos="2628900" algn="l"/>
              </a:tabLst>
            </a:pPr>
            <a:r>
              <a:rPr lang="zh-TW" altLang="en-US" sz="2400" b="1" dirty="0">
                <a:latin typeface="Arial" panose="020B0604020202020204" pitchFamily="34" charset="0"/>
              </a:rPr>
              <a:t>C. 阻碍了国家干预经济政策的实施</a:t>
            </a:r>
            <a:r>
              <a:rPr lang="en-US" altLang="zh-CN" sz="2400" b="1" dirty="0">
                <a:latin typeface="Arial" panose="020B0604020202020204" pitchFamily="34" charset="0"/>
              </a:rPr>
              <a:t>        </a:t>
            </a:r>
            <a:endParaRPr lang="en-US" altLang="zh-CN" sz="2400" b="1" dirty="0">
              <a:latin typeface="Arial" panose="020B0604020202020204" pitchFamily="34" charset="0"/>
            </a:endParaRPr>
          </a:p>
          <a:p>
            <a:pPr indent="133350" defTabSz="0">
              <a:tabLst>
                <a:tab pos="2628900" algn="l"/>
              </a:tabLst>
            </a:pPr>
            <a:r>
              <a:rPr lang="zh-TW" altLang="en-US" sz="2400" b="1" dirty="0">
                <a:latin typeface="Arial" panose="020B0604020202020204" pitchFamily="34" charset="0"/>
              </a:rPr>
              <a:t>D. 加剧了美国工人阶级的贫困</a:t>
            </a:r>
            <a:endParaRPr lang="en-US" altLang="zh-CN" sz="2400" b="1" dirty="0">
              <a:latin typeface="Arial" panose="020B0604020202020204" pitchFamily="34" charset="0"/>
            </a:endParaRPr>
          </a:p>
        </p:txBody>
      </p:sp>
      <p:sp>
        <p:nvSpPr>
          <p:cNvPr id="30726" name="矩形 30725"/>
          <p:cNvSpPr/>
          <p:nvPr/>
        </p:nvSpPr>
        <p:spPr>
          <a:xfrm>
            <a:off x="539750" y="4679950"/>
            <a:ext cx="6311900" cy="457200"/>
          </a:xfrm>
          <a:prstGeom prst="rect">
            <a:avLst/>
          </a:prstGeom>
          <a:noFill/>
          <a:ln w="9525">
            <a:noFill/>
          </a:ln>
        </p:spPr>
        <p:txBody>
          <a:bodyPr wrap="none" anchor="ctr">
            <a:spAutoFit/>
          </a:bodyPr>
          <a:p>
            <a:r>
              <a:rPr lang="zh-CN" altLang="en-US" sz="2400" b="1" dirty="0">
                <a:solidFill>
                  <a:srgbClr val="0000FF"/>
                </a:solidFill>
                <a:latin typeface="Arial" panose="020B0604020202020204" pitchFamily="34" charset="0"/>
                <a:ea typeface="楷体" panose="02010609060101010101" pitchFamily="49" charset="-122"/>
              </a:rPr>
              <a:t>启示：所选的答案一定是能全面概括题意的。</a:t>
            </a:r>
            <a:endParaRPr lang="zh-CN" altLang="en-US" sz="2400" b="1" dirty="0">
              <a:solidFill>
                <a:srgbClr val="0000FF"/>
              </a:solidFill>
              <a:latin typeface="Arial" panose="020B0604020202020204" pitchFamily="34" charset="0"/>
              <a:ea typeface="楷体" panose="02010609060101010101" pitchFamily="49" charset="-122"/>
            </a:endParaRPr>
          </a:p>
        </p:txBody>
      </p:sp>
      <p:sp>
        <p:nvSpPr>
          <p:cNvPr id="30727" name="Text Box 5"/>
          <p:cNvSpPr txBox="1"/>
          <p:nvPr/>
        </p:nvSpPr>
        <p:spPr>
          <a:xfrm>
            <a:off x="5651500" y="2276475"/>
            <a:ext cx="966788" cy="641350"/>
          </a:xfrm>
          <a:prstGeom prst="rect">
            <a:avLst/>
          </a:prstGeom>
          <a:solidFill>
            <a:schemeClr val="bg1"/>
          </a:solidFill>
          <a:ln w="9525">
            <a:noFill/>
          </a:ln>
        </p:spPr>
        <p:txBody>
          <a:bodyPr>
            <a:spAutoFit/>
          </a:bodyPr>
          <a:p>
            <a:pPr>
              <a:spcBef>
                <a:spcPct val="50000"/>
              </a:spcBef>
            </a:pPr>
            <a:r>
              <a:rPr lang="en-US" altLang="zh-CN" sz="3600" b="1">
                <a:solidFill>
                  <a:srgbClr val="FF3300"/>
                </a:solidFill>
                <a:latin typeface="Arial" panose="020B0604020202020204" pitchFamily="34" charset="0"/>
              </a:rPr>
              <a:t>A</a:t>
            </a:r>
            <a:endParaRPr lang="en-US" altLang="zh-CN" sz="3600" b="1">
              <a:solidFill>
                <a:srgbClr val="FF3300"/>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727"/>
                                        </p:tgtEl>
                                        <p:attrNameLst>
                                          <p:attrName>style.visibility</p:attrName>
                                        </p:attrNameLst>
                                      </p:cBhvr>
                                      <p:to>
                                        <p:strVal val="visible"/>
                                      </p:to>
                                    </p:set>
                                    <p:animEffect transition="in" filter="fade">
                                      <p:cBhvr>
                                        <p:cTn id="7" dur="500"/>
                                        <p:tgtEl>
                                          <p:spTgt spid="307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7" grpId="0" animBg="1"/>
    </p:bldLst>
  </p:timing>
</p:sld>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3671</Words>
  <Application>WPS 演示</Application>
  <PresentationFormat>在屏幕上显示</PresentationFormat>
  <Paragraphs>217</Paragraphs>
  <Slides>14</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14</vt:i4>
      </vt:variant>
    </vt:vector>
  </HeadingPairs>
  <TitlesOfParts>
    <vt:vector size="26" baseType="lpstr">
      <vt:lpstr>Arial</vt:lpstr>
      <vt:lpstr>宋体</vt:lpstr>
      <vt:lpstr>Wingdings</vt:lpstr>
      <vt:lpstr>楷体_GB2312</vt:lpstr>
      <vt:lpstr>Times New Roman</vt:lpstr>
      <vt:lpstr>黑体</vt:lpstr>
      <vt:lpstr>楷体</vt:lpstr>
      <vt:lpstr>新宋体</vt:lpstr>
      <vt:lpstr>微软雅黑</vt:lpstr>
      <vt:lpstr>Arial Unicode MS</vt:lpstr>
      <vt:lpstr>Calibri</vt:lpstr>
      <vt:lpstr>默认设计模板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User</dc:creator>
  <cp:lastModifiedBy>xhm</cp:lastModifiedBy>
  <cp:revision>45</cp:revision>
  <dcterms:created xsi:type="dcterms:W3CDTF">2004-06-30T16:04:44Z</dcterms:created>
  <dcterms:modified xsi:type="dcterms:W3CDTF">2018-05-28T00:50:23Z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2052-10.1.0.7346</vt:lpwstr>
  </property>
</Properties>
</file>