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648" r:id="rId1"/>
  </p:sldMasterIdLst>
  <p:notesMasterIdLst>
    <p:notesMasterId r:id="rId55"/>
  </p:notesMasterIdLst>
  <p:sldIdLst>
    <p:sldId id="256" r:id="rId2"/>
    <p:sldId id="276" r:id="rId3"/>
    <p:sldId id="334" r:id="rId4"/>
    <p:sldId id="293" r:id="rId5"/>
    <p:sldId id="292" r:id="rId6"/>
    <p:sldId id="294" r:id="rId7"/>
    <p:sldId id="295" r:id="rId8"/>
    <p:sldId id="327" r:id="rId9"/>
    <p:sldId id="298" r:id="rId10"/>
    <p:sldId id="258" r:id="rId11"/>
    <p:sldId id="277" r:id="rId12"/>
    <p:sldId id="259" r:id="rId13"/>
    <p:sldId id="303" r:id="rId14"/>
    <p:sldId id="328" r:id="rId15"/>
    <p:sldId id="304" r:id="rId16"/>
    <p:sldId id="329" r:id="rId17"/>
    <p:sldId id="330" r:id="rId18"/>
    <p:sldId id="331" r:id="rId19"/>
    <p:sldId id="332" r:id="rId20"/>
    <p:sldId id="306" r:id="rId21"/>
    <p:sldId id="261" r:id="rId22"/>
    <p:sldId id="308" r:id="rId23"/>
    <p:sldId id="262" r:id="rId24"/>
    <p:sldId id="312" r:id="rId25"/>
    <p:sldId id="264" r:id="rId26"/>
    <p:sldId id="278" r:id="rId27"/>
    <p:sldId id="263" r:id="rId28"/>
    <p:sldId id="342" r:id="rId29"/>
    <p:sldId id="310" r:id="rId30"/>
    <p:sldId id="311" r:id="rId31"/>
    <p:sldId id="309" r:id="rId32"/>
    <p:sldId id="341" r:id="rId33"/>
    <p:sldId id="280" r:id="rId34"/>
    <p:sldId id="314" r:id="rId35"/>
    <p:sldId id="275" r:id="rId36"/>
    <p:sldId id="316" r:id="rId37"/>
    <p:sldId id="317" r:id="rId38"/>
    <p:sldId id="318" r:id="rId39"/>
    <p:sldId id="319" r:id="rId40"/>
    <p:sldId id="266" r:id="rId41"/>
    <p:sldId id="281" r:id="rId42"/>
    <p:sldId id="321" r:id="rId43"/>
    <p:sldId id="322" r:id="rId44"/>
    <p:sldId id="343" r:id="rId45"/>
    <p:sldId id="344" r:id="rId46"/>
    <p:sldId id="345" r:id="rId47"/>
    <p:sldId id="346" r:id="rId48"/>
    <p:sldId id="335" r:id="rId49"/>
    <p:sldId id="323" r:id="rId50"/>
    <p:sldId id="324" r:id="rId51"/>
    <p:sldId id="325" r:id="rId52"/>
    <p:sldId id="326" r:id="rId53"/>
    <p:sldId id="33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408" autoAdjust="0"/>
  </p:normalViewPr>
  <p:slideViewPr>
    <p:cSldViewPr snapToGrid="0">
      <p:cViewPr varScale="1">
        <p:scale>
          <a:sx n="63" d="100"/>
          <a:sy n="63" d="100"/>
        </p:scale>
        <p:origin x="936"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01D368A-583D-4B7B-88AD-7D15FDD0C0F5}" type="doc">
      <dgm:prSet loTypeId="urn:microsoft.com/office/officeart/2005/8/layout/hierarchy3#3" loCatId="relationship" qsTypeId="urn:microsoft.com/office/officeart/2005/8/quickstyle/simple1#6" qsCatId="simple" csTypeId="urn:microsoft.com/office/officeart/2005/8/colors/accent1_2#9" csCatId="accent1" phldr="1"/>
      <dgm:spPr/>
      <dgm:t>
        <a:bodyPr/>
        <a:lstStyle/>
        <a:p>
          <a:endParaRPr lang="zh-CN" altLang="en-US"/>
        </a:p>
      </dgm:t>
    </dgm:pt>
    <dgm:pt modelId="{B4B9E573-CD76-42EE-AF4E-ED822B2FFEC7}">
      <dgm:prSet phldrT="[文本]" custT="1"/>
      <dgm:spPr/>
      <dgm:t>
        <a:bodyPr/>
        <a:lstStyle/>
        <a:p>
          <a:r>
            <a:rPr lang="zh-CN" altLang="en-US" sz="2000" dirty="0" smtClean="0">
              <a:latin typeface="仿宋" panose="02010609060101010101" pitchFamily="49" charset="-122"/>
              <a:ea typeface="仿宋" panose="02010609060101010101" pitchFamily="49" charset="-122"/>
            </a:rPr>
            <a:t>三大科学方法</a:t>
          </a:r>
          <a:endParaRPr lang="zh-CN" altLang="en-US" sz="2000" dirty="0">
            <a:latin typeface="仿宋" panose="02010609060101010101" pitchFamily="49" charset="-122"/>
            <a:ea typeface="仿宋" panose="02010609060101010101" pitchFamily="49" charset="-122"/>
          </a:endParaRPr>
        </a:p>
      </dgm:t>
    </dgm:pt>
    <dgm:pt modelId="{F4A917CF-21E9-47F7-8067-B3A790ADABAB}" type="parTrans" cxnId="{E6FD4981-46C6-457F-88ED-E683377E1A04}">
      <dgm:prSet/>
      <dgm:spPr/>
      <dgm:t>
        <a:bodyPr/>
        <a:lstStyle/>
        <a:p>
          <a:endParaRPr lang="zh-CN" altLang="en-US" sz="2000">
            <a:latin typeface="仿宋" panose="02010609060101010101" pitchFamily="49" charset="-122"/>
            <a:ea typeface="仿宋" panose="02010609060101010101" pitchFamily="49" charset="-122"/>
          </a:endParaRPr>
        </a:p>
      </dgm:t>
    </dgm:pt>
    <dgm:pt modelId="{4CC0D546-04A2-40F1-A76F-16BB4448F9C5}" type="sibTrans" cxnId="{E6FD4981-46C6-457F-88ED-E683377E1A04}">
      <dgm:prSet/>
      <dgm:spPr/>
      <dgm:t>
        <a:bodyPr/>
        <a:lstStyle/>
        <a:p>
          <a:endParaRPr lang="zh-CN" altLang="en-US" sz="2000">
            <a:latin typeface="仿宋" panose="02010609060101010101" pitchFamily="49" charset="-122"/>
            <a:ea typeface="仿宋" panose="02010609060101010101" pitchFamily="49" charset="-122"/>
          </a:endParaRPr>
        </a:p>
      </dgm:t>
    </dgm:pt>
    <dgm:pt modelId="{24762D50-F80E-48F5-85FF-B7CAA46461FF}">
      <dgm:prSet phldrT="[文本]" custT="1"/>
      <dgm:spPr/>
      <dgm:t>
        <a:bodyPr/>
        <a:lstStyle/>
        <a:p>
          <a:r>
            <a:rPr lang="zh-CN" altLang="en-US" sz="2000" dirty="0" smtClean="0">
              <a:latin typeface="仿宋" panose="02010609060101010101" pitchFamily="49" charset="-122"/>
              <a:ea typeface="仿宋" panose="02010609060101010101" pitchFamily="49" charset="-122"/>
            </a:rPr>
            <a:t>理论方法</a:t>
          </a:r>
          <a:endParaRPr lang="en-US" altLang="zh-CN" sz="2000" dirty="0" smtClean="0">
            <a:latin typeface="仿宋" panose="02010609060101010101" pitchFamily="49" charset="-122"/>
            <a:ea typeface="仿宋" panose="02010609060101010101" pitchFamily="49" charset="-122"/>
          </a:endParaRPr>
        </a:p>
      </dgm:t>
    </dgm:pt>
    <dgm:pt modelId="{FE74F31F-9F8E-492A-A509-F59038702C22}" type="parTrans" cxnId="{BF6CF5D6-7463-4152-8C2E-B04CF2DEFB8F}">
      <dgm:prSet/>
      <dgm:spPr/>
      <dgm:t>
        <a:bodyPr/>
        <a:lstStyle/>
        <a:p>
          <a:endParaRPr lang="zh-CN" altLang="en-US" sz="2000">
            <a:latin typeface="仿宋" panose="02010609060101010101" pitchFamily="49" charset="-122"/>
            <a:ea typeface="仿宋" panose="02010609060101010101" pitchFamily="49" charset="-122"/>
          </a:endParaRPr>
        </a:p>
      </dgm:t>
    </dgm:pt>
    <dgm:pt modelId="{D8F63818-D7A6-4EA8-8E67-E5224AFA9A79}" type="sibTrans" cxnId="{BF6CF5D6-7463-4152-8C2E-B04CF2DEFB8F}">
      <dgm:prSet/>
      <dgm:spPr/>
      <dgm:t>
        <a:bodyPr/>
        <a:lstStyle/>
        <a:p>
          <a:endParaRPr lang="zh-CN" altLang="en-US" sz="2000">
            <a:latin typeface="仿宋" panose="02010609060101010101" pitchFamily="49" charset="-122"/>
            <a:ea typeface="仿宋" panose="02010609060101010101" pitchFamily="49" charset="-122"/>
          </a:endParaRPr>
        </a:p>
      </dgm:t>
    </dgm:pt>
    <dgm:pt modelId="{8C381303-08E2-4EBE-A846-414FFF8B8DA3}">
      <dgm:prSet phldrT="[文本]" custT="1"/>
      <dgm:spPr/>
      <dgm:t>
        <a:bodyPr/>
        <a:lstStyle/>
        <a:p>
          <a:r>
            <a:rPr lang="zh-CN" altLang="en-US" sz="2000" dirty="0" smtClean="0">
              <a:latin typeface="仿宋" panose="02010609060101010101" pitchFamily="49" charset="-122"/>
              <a:ea typeface="仿宋" panose="02010609060101010101" pitchFamily="49" charset="-122"/>
            </a:rPr>
            <a:t>实验方法</a:t>
          </a:r>
          <a:endParaRPr lang="zh-CN" altLang="en-US" sz="2000" dirty="0">
            <a:latin typeface="仿宋" panose="02010609060101010101" pitchFamily="49" charset="-122"/>
            <a:ea typeface="仿宋" panose="02010609060101010101" pitchFamily="49" charset="-122"/>
          </a:endParaRPr>
        </a:p>
      </dgm:t>
    </dgm:pt>
    <dgm:pt modelId="{3346A8E5-9BA6-4393-94D4-DA69E9E80296}" type="parTrans" cxnId="{E222C1F4-87C3-483B-80BA-8072BC82DD49}">
      <dgm:prSet/>
      <dgm:spPr/>
      <dgm:t>
        <a:bodyPr/>
        <a:lstStyle/>
        <a:p>
          <a:endParaRPr lang="zh-CN" altLang="en-US" sz="2000">
            <a:latin typeface="仿宋" panose="02010609060101010101" pitchFamily="49" charset="-122"/>
            <a:ea typeface="仿宋" panose="02010609060101010101" pitchFamily="49" charset="-122"/>
          </a:endParaRPr>
        </a:p>
      </dgm:t>
    </dgm:pt>
    <dgm:pt modelId="{FEDDD9CF-1C55-457A-A44C-3EB3B5F8C4D5}" type="sibTrans" cxnId="{E222C1F4-87C3-483B-80BA-8072BC82DD49}">
      <dgm:prSet/>
      <dgm:spPr/>
      <dgm:t>
        <a:bodyPr/>
        <a:lstStyle/>
        <a:p>
          <a:endParaRPr lang="zh-CN" altLang="en-US" sz="2000">
            <a:latin typeface="仿宋" panose="02010609060101010101" pitchFamily="49" charset="-122"/>
            <a:ea typeface="仿宋" panose="02010609060101010101" pitchFamily="49" charset="-122"/>
          </a:endParaRPr>
        </a:p>
      </dgm:t>
    </dgm:pt>
    <dgm:pt modelId="{2AA1F8A0-10D2-4411-923E-8C2E5BD3C5CE}">
      <dgm:prSet phldrT="[文本]" custT="1"/>
      <dgm:spPr/>
      <dgm:t>
        <a:bodyPr/>
        <a:lstStyle/>
        <a:p>
          <a:r>
            <a:rPr lang="zh-CN" altLang="en-US" sz="2000" dirty="0" smtClean="0">
              <a:latin typeface="仿宋" panose="02010609060101010101" pitchFamily="49" charset="-122"/>
              <a:ea typeface="仿宋" panose="02010609060101010101" pitchFamily="49" charset="-122"/>
            </a:rPr>
            <a:t>三大科学思维</a:t>
          </a:r>
          <a:endParaRPr lang="zh-CN" altLang="en-US" sz="2000" dirty="0">
            <a:latin typeface="仿宋" panose="02010609060101010101" pitchFamily="49" charset="-122"/>
            <a:ea typeface="仿宋" panose="02010609060101010101" pitchFamily="49" charset="-122"/>
          </a:endParaRPr>
        </a:p>
      </dgm:t>
    </dgm:pt>
    <dgm:pt modelId="{3F09A73B-594C-4746-9B31-F785DCD5AA0A}" type="parTrans" cxnId="{7326BE51-460E-4336-AE4E-BCD80386DAD9}">
      <dgm:prSet/>
      <dgm:spPr/>
      <dgm:t>
        <a:bodyPr/>
        <a:lstStyle/>
        <a:p>
          <a:endParaRPr lang="zh-CN" altLang="en-US" sz="2000">
            <a:latin typeface="仿宋" panose="02010609060101010101" pitchFamily="49" charset="-122"/>
            <a:ea typeface="仿宋" panose="02010609060101010101" pitchFamily="49" charset="-122"/>
          </a:endParaRPr>
        </a:p>
      </dgm:t>
    </dgm:pt>
    <dgm:pt modelId="{AF3B0A65-7279-48B5-9D65-3C6A03C52E75}" type="sibTrans" cxnId="{7326BE51-460E-4336-AE4E-BCD80386DAD9}">
      <dgm:prSet/>
      <dgm:spPr/>
      <dgm:t>
        <a:bodyPr/>
        <a:lstStyle/>
        <a:p>
          <a:endParaRPr lang="zh-CN" altLang="en-US" sz="2000">
            <a:latin typeface="仿宋" panose="02010609060101010101" pitchFamily="49" charset="-122"/>
            <a:ea typeface="仿宋" panose="02010609060101010101" pitchFamily="49" charset="-122"/>
          </a:endParaRPr>
        </a:p>
      </dgm:t>
    </dgm:pt>
    <dgm:pt modelId="{72CB2F0F-9419-4636-812D-1B78AF5A1205}">
      <dgm:prSet phldrT="[文本]" custT="1"/>
      <dgm:spPr/>
      <dgm:t>
        <a:bodyPr/>
        <a:lstStyle/>
        <a:p>
          <a:r>
            <a:rPr lang="zh-CN" altLang="en-US" sz="2000" dirty="0" smtClean="0">
              <a:latin typeface="仿宋" panose="02010609060101010101" pitchFamily="49" charset="-122"/>
              <a:ea typeface="仿宋" panose="02010609060101010101" pitchFamily="49" charset="-122"/>
            </a:rPr>
            <a:t>理论思维</a:t>
          </a:r>
          <a:endParaRPr lang="en-US" altLang="zh-CN" sz="2000" dirty="0" smtClean="0">
            <a:latin typeface="仿宋" panose="02010609060101010101" pitchFamily="49" charset="-122"/>
            <a:ea typeface="仿宋" panose="02010609060101010101" pitchFamily="49" charset="-122"/>
          </a:endParaRPr>
        </a:p>
      </dgm:t>
    </dgm:pt>
    <dgm:pt modelId="{C16C9381-3462-4F6B-B85C-699018784A4F}" type="parTrans" cxnId="{3EFEED6B-3E41-4065-A8DC-7AAD5BC96B46}">
      <dgm:prSet/>
      <dgm:spPr/>
      <dgm:t>
        <a:bodyPr/>
        <a:lstStyle/>
        <a:p>
          <a:endParaRPr lang="zh-CN" altLang="en-US" sz="2000">
            <a:latin typeface="仿宋" panose="02010609060101010101" pitchFamily="49" charset="-122"/>
            <a:ea typeface="仿宋" panose="02010609060101010101" pitchFamily="49" charset="-122"/>
          </a:endParaRPr>
        </a:p>
      </dgm:t>
    </dgm:pt>
    <dgm:pt modelId="{0D5B4E4D-4167-47F4-8FF2-1B247BBE7560}" type="sibTrans" cxnId="{3EFEED6B-3E41-4065-A8DC-7AAD5BC96B46}">
      <dgm:prSet/>
      <dgm:spPr/>
      <dgm:t>
        <a:bodyPr/>
        <a:lstStyle/>
        <a:p>
          <a:endParaRPr lang="zh-CN" altLang="en-US" sz="2000">
            <a:latin typeface="仿宋" panose="02010609060101010101" pitchFamily="49" charset="-122"/>
            <a:ea typeface="仿宋" panose="02010609060101010101" pitchFamily="49" charset="-122"/>
          </a:endParaRPr>
        </a:p>
      </dgm:t>
    </dgm:pt>
    <dgm:pt modelId="{25FB999A-E555-4D74-9623-CF0760B8BDCE}">
      <dgm:prSet phldrT="[文本]" custT="1"/>
      <dgm:spPr/>
      <dgm:t>
        <a:bodyPr/>
        <a:lstStyle/>
        <a:p>
          <a:r>
            <a:rPr lang="zh-CN" altLang="en-US" sz="2000" dirty="0" smtClean="0">
              <a:latin typeface="仿宋" panose="02010609060101010101" pitchFamily="49" charset="-122"/>
              <a:ea typeface="仿宋" panose="02010609060101010101" pitchFamily="49" charset="-122"/>
            </a:rPr>
            <a:t>实验思维</a:t>
          </a:r>
          <a:endParaRPr lang="zh-CN" altLang="en-US" sz="2000" dirty="0">
            <a:latin typeface="仿宋" panose="02010609060101010101" pitchFamily="49" charset="-122"/>
            <a:ea typeface="仿宋" panose="02010609060101010101" pitchFamily="49" charset="-122"/>
          </a:endParaRPr>
        </a:p>
      </dgm:t>
    </dgm:pt>
    <dgm:pt modelId="{32A3E62D-E33F-4A52-A334-8FC9E61A3081}" type="parTrans" cxnId="{7B504570-D9C8-4601-808B-78FB81C86D34}">
      <dgm:prSet/>
      <dgm:spPr/>
      <dgm:t>
        <a:bodyPr/>
        <a:lstStyle/>
        <a:p>
          <a:endParaRPr lang="zh-CN" altLang="en-US" sz="2000">
            <a:latin typeface="仿宋" panose="02010609060101010101" pitchFamily="49" charset="-122"/>
            <a:ea typeface="仿宋" panose="02010609060101010101" pitchFamily="49" charset="-122"/>
          </a:endParaRPr>
        </a:p>
      </dgm:t>
    </dgm:pt>
    <dgm:pt modelId="{B0561EDE-19D8-4137-AA7D-5DFD69D8DBF1}" type="sibTrans" cxnId="{7B504570-D9C8-4601-808B-78FB81C86D34}">
      <dgm:prSet/>
      <dgm:spPr/>
      <dgm:t>
        <a:bodyPr/>
        <a:lstStyle/>
        <a:p>
          <a:endParaRPr lang="zh-CN" altLang="en-US" sz="2000">
            <a:latin typeface="仿宋" panose="02010609060101010101" pitchFamily="49" charset="-122"/>
            <a:ea typeface="仿宋" panose="02010609060101010101" pitchFamily="49" charset="-122"/>
          </a:endParaRPr>
        </a:p>
      </dgm:t>
    </dgm:pt>
    <dgm:pt modelId="{31DD3C9C-944B-43B5-81DF-194B1C29BA48}">
      <dgm:prSet phldrT="[文本]" custT="1"/>
      <dgm:spPr/>
      <dgm:t>
        <a:bodyPr/>
        <a:lstStyle/>
        <a:p>
          <a:r>
            <a:rPr lang="zh-CN" altLang="en-US" sz="2000" dirty="0" smtClean="0">
              <a:latin typeface="仿宋" panose="02010609060101010101" pitchFamily="49" charset="-122"/>
              <a:ea typeface="仿宋" panose="02010609060101010101" pitchFamily="49" charset="-122"/>
            </a:rPr>
            <a:t>计算方法</a:t>
          </a:r>
          <a:endParaRPr lang="zh-CN" altLang="en-US" sz="2000" dirty="0">
            <a:latin typeface="仿宋" panose="02010609060101010101" pitchFamily="49" charset="-122"/>
            <a:ea typeface="仿宋" panose="02010609060101010101" pitchFamily="49" charset="-122"/>
          </a:endParaRPr>
        </a:p>
      </dgm:t>
    </dgm:pt>
    <dgm:pt modelId="{91BDEFC5-905B-46E8-BFF1-403CED6AB108}" type="parTrans" cxnId="{06BB9BD9-EF7A-48B0-949E-FF6596E81268}">
      <dgm:prSet/>
      <dgm:spPr/>
      <dgm:t>
        <a:bodyPr/>
        <a:lstStyle/>
        <a:p>
          <a:endParaRPr lang="zh-CN" altLang="en-US" sz="2000">
            <a:latin typeface="仿宋" panose="02010609060101010101" pitchFamily="49" charset="-122"/>
            <a:ea typeface="仿宋" panose="02010609060101010101" pitchFamily="49" charset="-122"/>
          </a:endParaRPr>
        </a:p>
      </dgm:t>
    </dgm:pt>
    <dgm:pt modelId="{27A19939-91AE-41F7-AFF5-97F3367F52A1}" type="sibTrans" cxnId="{06BB9BD9-EF7A-48B0-949E-FF6596E81268}">
      <dgm:prSet/>
      <dgm:spPr/>
      <dgm:t>
        <a:bodyPr/>
        <a:lstStyle/>
        <a:p>
          <a:endParaRPr lang="zh-CN" altLang="en-US" sz="2000">
            <a:latin typeface="仿宋" panose="02010609060101010101" pitchFamily="49" charset="-122"/>
            <a:ea typeface="仿宋" panose="02010609060101010101" pitchFamily="49" charset="-122"/>
          </a:endParaRPr>
        </a:p>
      </dgm:t>
    </dgm:pt>
    <dgm:pt modelId="{C1CC8EA8-4833-4D77-9407-7E85282AE49C}">
      <dgm:prSet phldrT="[文本]" custT="1"/>
      <dgm:spPr/>
      <dgm:t>
        <a:bodyPr/>
        <a:lstStyle/>
        <a:p>
          <a:r>
            <a:rPr lang="zh-CN" altLang="en-US" sz="2000" dirty="0" smtClean="0">
              <a:latin typeface="仿宋" panose="02010609060101010101" pitchFamily="49" charset="-122"/>
              <a:ea typeface="仿宋" panose="02010609060101010101" pitchFamily="49" charset="-122"/>
            </a:rPr>
            <a:t>计算思维</a:t>
          </a:r>
          <a:endParaRPr lang="zh-CN" altLang="en-US" sz="2000" dirty="0">
            <a:latin typeface="仿宋" panose="02010609060101010101" pitchFamily="49" charset="-122"/>
            <a:ea typeface="仿宋" panose="02010609060101010101" pitchFamily="49" charset="-122"/>
          </a:endParaRPr>
        </a:p>
      </dgm:t>
    </dgm:pt>
    <dgm:pt modelId="{76C46E1E-8AF5-4BB2-BBF4-80C8015C8C04}" type="parTrans" cxnId="{27C88BE2-46BD-4E10-87BB-729047F9724B}">
      <dgm:prSet/>
      <dgm:spPr/>
      <dgm:t>
        <a:bodyPr/>
        <a:lstStyle/>
        <a:p>
          <a:endParaRPr lang="zh-CN" altLang="en-US" sz="2000">
            <a:latin typeface="仿宋" panose="02010609060101010101" pitchFamily="49" charset="-122"/>
            <a:ea typeface="仿宋" panose="02010609060101010101" pitchFamily="49" charset="-122"/>
          </a:endParaRPr>
        </a:p>
      </dgm:t>
    </dgm:pt>
    <dgm:pt modelId="{23848B54-BB51-4518-8A3E-9AA8FF09A1E6}" type="sibTrans" cxnId="{27C88BE2-46BD-4E10-87BB-729047F9724B}">
      <dgm:prSet/>
      <dgm:spPr/>
      <dgm:t>
        <a:bodyPr/>
        <a:lstStyle/>
        <a:p>
          <a:endParaRPr lang="zh-CN" altLang="en-US" sz="2000">
            <a:latin typeface="仿宋" panose="02010609060101010101" pitchFamily="49" charset="-122"/>
            <a:ea typeface="仿宋" panose="02010609060101010101" pitchFamily="49" charset="-122"/>
          </a:endParaRPr>
        </a:p>
      </dgm:t>
    </dgm:pt>
    <dgm:pt modelId="{135D969F-5E0F-44A0-8DF1-DC8C955ACF4A}" type="pres">
      <dgm:prSet presAssocID="{F01D368A-583D-4B7B-88AD-7D15FDD0C0F5}" presName="diagram" presStyleCnt="0">
        <dgm:presLayoutVars>
          <dgm:chPref val="1"/>
          <dgm:dir/>
          <dgm:animOne val="branch"/>
          <dgm:animLvl val="lvl"/>
          <dgm:resizeHandles/>
        </dgm:presLayoutVars>
      </dgm:prSet>
      <dgm:spPr/>
      <dgm:t>
        <a:bodyPr/>
        <a:lstStyle/>
        <a:p>
          <a:endParaRPr lang="zh-CN" altLang="en-US"/>
        </a:p>
      </dgm:t>
    </dgm:pt>
    <dgm:pt modelId="{E69AA603-78F7-4F37-A804-BD0E20AE9952}" type="pres">
      <dgm:prSet presAssocID="{B4B9E573-CD76-42EE-AF4E-ED822B2FFEC7}" presName="root" presStyleCnt="0"/>
      <dgm:spPr/>
    </dgm:pt>
    <dgm:pt modelId="{4FDCC74C-4CB0-4C86-B15E-77632B1AD27E}" type="pres">
      <dgm:prSet presAssocID="{B4B9E573-CD76-42EE-AF4E-ED822B2FFEC7}" presName="rootComposite" presStyleCnt="0"/>
      <dgm:spPr/>
    </dgm:pt>
    <dgm:pt modelId="{76AA022F-5B9F-4C9B-B93F-B1BC8EDF0FF0}" type="pres">
      <dgm:prSet presAssocID="{B4B9E573-CD76-42EE-AF4E-ED822B2FFEC7}" presName="rootText" presStyleLbl="node1" presStyleIdx="0" presStyleCnt="2" custScaleX="130383"/>
      <dgm:spPr/>
      <dgm:t>
        <a:bodyPr/>
        <a:lstStyle/>
        <a:p>
          <a:endParaRPr lang="zh-CN" altLang="en-US"/>
        </a:p>
      </dgm:t>
    </dgm:pt>
    <dgm:pt modelId="{79ED311C-78E0-4592-88B2-928C081DA7DE}" type="pres">
      <dgm:prSet presAssocID="{B4B9E573-CD76-42EE-AF4E-ED822B2FFEC7}" presName="rootConnector" presStyleLbl="node1" presStyleIdx="0" presStyleCnt="2"/>
      <dgm:spPr/>
      <dgm:t>
        <a:bodyPr/>
        <a:lstStyle/>
        <a:p>
          <a:endParaRPr lang="zh-CN" altLang="en-US"/>
        </a:p>
      </dgm:t>
    </dgm:pt>
    <dgm:pt modelId="{AF095F04-09FB-47A6-9198-8B99601CF8FF}" type="pres">
      <dgm:prSet presAssocID="{B4B9E573-CD76-42EE-AF4E-ED822B2FFEC7}" presName="childShape" presStyleCnt="0"/>
      <dgm:spPr/>
    </dgm:pt>
    <dgm:pt modelId="{DA66530F-F9D6-4B71-8FD4-B23FAD6B8622}" type="pres">
      <dgm:prSet presAssocID="{FE74F31F-9F8E-492A-A509-F59038702C22}" presName="Name13" presStyleLbl="parChTrans1D2" presStyleIdx="0" presStyleCnt="6"/>
      <dgm:spPr/>
      <dgm:t>
        <a:bodyPr/>
        <a:lstStyle/>
        <a:p>
          <a:endParaRPr lang="zh-CN" altLang="en-US"/>
        </a:p>
      </dgm:t>
    </dgm:pt>
    <dgm:pt modelId="{A2C6C7BB-9071-41F2-9009-E8A537B2E4C7}" type="pres">
      <dgm:prSet presAssocID="{24762D50-F80E-48F5-85FF-B7CAA46461FF}" presName="childText" presStyleLbl="bgAcc1" presStyleIdx="0" presStyleCnt="6">
        <dgm:presLayoutVars>
          <dgm:bulletEnabled val="1"/>
        </dgm:presLayoutVars>
      </dgm:prSet>
      <dgm:spPr/>
      <dgm:t>
        <a:bodyPr/>
        <a:lstStyle/>
        <a:p>
          <a:endParaRPr lang="zh-CN" altLang="en-US"/>
        </a:p>
      </dgm:t>
    </dgm:pt>
    <dgm:pt modelId="{76BB9425-F1B1-4B45-882A-92389F8967E0}" type="pres">
      <dgm:prSet presAssocID="{3346A8E5-9BA6-4393-94D4-DA69E9E80296}" presName="Name13" presStyleLbl="parChTrans1D2" presStyleIdx="1" presStyleCnt="6"/>
      <dgm:spPr/>
      <dgm:t>
        <a:bodyPr/>
        <a:lstStyle/>
        <a:p>
          <a:endParaRPr lang="zh-CN" altLang="en-US"/>
        </a:p>
      </dgm:t>
    </dgm:pt>
    <dgm:pt modelId="{865AD12C-CE5E-47B7-B7CF-85C576D1CBD7}" type="pres">
      <dgm:prSet presAssocID="{8C381303-08E2-4EBE-A846-414FFF8B8DA3}" presName="childText" presStyleLbl="bgAcc1" presStyleIdx="1" presStyleCnt="6">
        <dgm:presLayoutVars>
          <dgm:bulletEnabled val="1"/>
        </dgm:presLayoutVars>
      </dgm:prSet>
      <dgm:spPr/>
      <dgm:t>
        <a:bodyPr/>
        <a:lstStyle/>
        <a:p>
          <a:endParaRPr lang="zh-CN" altLang="en-US"/>
        </a:p>
      </dgm:t>
    </dgm:pt>
    <dgm:pt modelId="{B58F700B-8F99-455A-8376-B76A6C605991}" type="pres">
      <dgm:prSet presAssocID="{91BDEFC5-905B-46E8-BFF1-403CED6AB108}" presName="Name13" presStyleLbl="parChTrans1D2" presStyleIdx="2" presStyleCnt="6"/>
      <dgm:spPr/>
      <dgm:t>
        <a:bodyPr/>
        <a:lstStyle/>
        <a:p>
          <a:endParaRPr lang="zh-CN" altLang="en-US"/>
        </a:p>
      </dgm:t>
    </dgm:pt>
    <dgm:pt modelId="{9FBF4A47-98EF-4ED9-9E37-E9975FC1F8A4}" type="pres">
      <dgm:prSet presAssocID="{31DD3C9C-944B-43B5-81DF-194B1C29BA48}" presName="childText" presStyleLbl="bgAcc1" presStyleIdx="2" presStyleCnt="6">
        <dgm:presLayoutVars>
          <dgm:bulletEnabled val="1"/>
        </dgm:presLayoutVars>
      </dgm:prSet>
      <dgm:spPr/>
      <dgm:t>
        <a:bodyPr/>
        <a:lstStyle/>
        <a:p>
          <a:endParaRPr lang="zh-CN" altLang="en-US"/>
        </a:p>
      </dgm:t>
    </dgm:pt>
    <dgm:pt modelId="{68F05FFC-3EE5-493E-8232-0990CA4C5A91}" type="pres">
      <dgm:prSet presAssocID="{2AA1F8A0-10D2-4411-923E-8C2E5BD3C5CE}" presName="root" presStyleCnt="0"/>
      <dgm:spPr/>
    </dgm:pt>
    <dgm:pt modelId="{EC434A96-7252-4101-A750-71921539E7C3}" type="pres">
      <dgm:prSet presAssocID="{2AA1F8A0-10D2-4411-923E-8C2E5BD3C5CE}" presName="rootComposite" presStyleCnt="0"/>
      <dgm:spPr/>
    </dgm:pt>
    <dgm:pt modelId="{52D6AD35-38FD-4324-87E6-67C89769105F}" type="pres">
      <dgm:prSet presAssocID="{2AA1F8A0-10D2-4411-923E-8C2E5BD3C5CE}" presName="rootText" presStyleLbl="node1" presStyleIdx="1" presStyleCnt="2" custScaleX="123216"/>
      <dgm:spPr/>
      <dgm:t>
        <a:bodyPr/>
        <a:lstStyle/>
        <a:p>
          <a:endParaRPr lang="zh-CN" altLang="en-US"/>
        </a:p>
      </dgm:t>
    </dgm:pt>
    <dgm:pt modelId="{67D027ED-EB01-4AED-80C1-6A06DE130AB9}" type="pres">
      <dgm:prSet presAssocID="{2AA1F8A0-10D2-4411-923E-8C2E5BD3C5CE}" presName="rootConnector" presStyleLbl="node1" presStyleIdx="1" presStyleCnt="2"/>
      <dgm:spPr/>
      <dgm:t>
        <a:bodyPr/>
        <a:lstStyle/>
        <a:p>
          <a:endParaRPr lang="zh-CN" altLang="en-US"/>
        </a:p>
      </dgm:t>
    </dgm:pt>
    <dgm:pt modelId="{267267B3-1DE3-427D-B730-3306438E0CFC}" type="pres">
      <dgm:prSet presAssocID="{2AA1F8A0-10D2-4411-923E-8C2E5BD3C5CE}" presName="childShape" presStyleCnt="0"/>
      <dgm:spPr/>
    </dgm:pt>
    <dgm:pt modelId="{7255D4BA-A576-4A8F-82C8-AAFAA32526A9}" type="pres">
      <dgm:prSet presAssocID="{C16C9381-3462-4F6B-B85C-699018784A4F}" presName="Name13" presStyleLbl="parChTrans1D2" presStyleIdx="3" presStyleCnt="6"/>
      <dgm:spPr/>
      <dgm:t>
        <a:bodyPr/>
        <a:lstStyle/>
        <a:p>
          <a:endParaRPr lang="zh-CN" altLang="en-US"/>
        </a:p>
      </dgm:t>
    </dgm:pt>
    <dgm:pt modelId="{05A04E01-B9E2-448F-BCB8-48FF550B258E}" type="pres">
      <dgm:prSet presAssocID="{72CB2F0F-9419-4636-812D-1B78AF5A1205}" presName="childText" presStyleLbl="bgAcc1" presStyleIdx="3" presStyleCnt="6">
        <dgm:presLayoutVars>
          <dgm:bulletEnabled val="1"/>
        </dgm:presLayoutVars>
      </dgm:prSet>
      <dgm:spPr/>
      <dgm:t>
        <a:bodyPr/>
        <a:lstStyle/>
        <a:p>
          <a:endParaRPr lang="zh-CN" altLang="en-US"/>
        </a:p>
      </dgm:t>
    </dgm:pt>
    <dgm:pt modelId="{C487984C-62B8-4995-BDC9-B21D9A258194}" type="pres">
      <dgm:prSet presAssocID="{32A3E62D-E33F-4A52-A334-8FC9E61A3081}" presName="Name13" presStyleLbl="parChTrans1D2" presStyleIdx="4" presStyleCnt="6"/>
      <dgm:spPr/>
      <dgm:t>
        <a:bodyPr/>
        <a:lstStyle/>
        <a:p>
          <a:endParaRPr lang="zh-CN" altLang="en-US"/>
        </a:p>
      </dgm:t>
    </dgm:pt>
    <dgm:pt modelId="{FA7815AC-6482-42B8-B4C8-4E873613B061}" type="pres">
      <dgm:prSet presAssocID="{25FB999A-E555-4D74-9623-CF0760B8BDCE}" presName="childText" presStyleLbl="bgAcc1" presStyleIdx="4" presStyleCnt="6">
        <dgm:presLayoutVars>
          <dgm:bulletEnabled val="1"/>
        </dgm:presLayoutVars>
      </dgm:prSet>
      <dgm:spPr/>
      <dgm:t>
        <a:bodyPr/>
        <a:lstStyle/>
        <a:p>
          <a:endParaRPr lang="zh-CN" altLang="en-US"/>
        </a:p>
      </dgm:t>
    </dgm:pt>
    <dgm:pt modelId="{9BDEE2F7-8F31-4FC9-BC47-8AA3A4A080E7}" type="pres">
      <dgm:prSet presAssocID="{76C46E1E-8AF5-4BB2-BBF4-80C8015C8C04}" presName="Name13" presStyleLbl="parChTrans1D2" presStyleIdx="5" presStyleCnt="6"/>
      <dgm:spPr/>
      <dgm:t>
        <a:bodyPr/>
        <a:lstStyle/>
        <a:p>
          <a:endParaRPr lang="zh-CN" altLang="en-US"/>
        </a:p>
      </dgm:t>
    </dgm:pt>
    <dgm:pt modelId="{F6F6BBF1-49C6-4A3A-B438-86772A29DDC0}" type="pres">
      <dgm:prSet presAssocID="{C1CC8EA8-4833-4D77-9407-7E85282AE49C}" presName="childText" presStyleLbl="bgAcc1" presStyleIdx="5" presStyleCnt="6">
        <dgm:presLayoutVars>
          <dgm:bulletEnabled val="1"/>
        </dgm:presLayoutVars>
      </dgm:prSet>
      <dgm:spPr/>
      <dgm:t>
        <a:bodyPr/>
        <a:lstStyle/>
        <a:p>
          <a:endParaRPr lang="zh-CN" altLang="en-US"/>
        </a:p>
      </dgm:t>
    </dgm:pt>
  </dgm:ptLst>
  <dgm:cxnLst>
    <dgm:cxn modelId="{89508E7E-8E7A-4FFE-B619-3D85D7AB7889}" type="presOf" srcId="{76C46E1E-8AF5-4BB2-BBF4-80C8015C8C04}" destId="{9BDEE2F7-8F31-4FC9-BC47-8AA3A4A080E7}" srcOrd="0" destOrd="0" presId="urn:microsoft.com/office/officeart/2005/8/layout/hierarchy3#3"/>
    <dgm:cxn modelId="{7D091C31-2983-4A41-8791-AD3D9469E9F6}" type="presOf" srcId="{3346A8E5-9BA6-4393-94D4-DA69E9E80296}" destId="{76BB9425-F1B1-4B45-882A-92389F8967E0}" srcOrd="0" destOrd="0" presId="urn:microsoft.com/office/officeart/2005/8/layout/hierarchy3#3"/>
    <dgm:cxn modelId="{FF01F405-85E7-486E-8FEE-7716EE2DDC51}" type="presOf" srcId="{91BDEFC5-905B-46E8-BFF1-403CED6AB108}" destId="{B58F700B-8F99-455A-8376-B76A6C605991}" srcOrd="0" destOrd="0" presId="urn:microsoft.com/office/officeart/2005/8/layout/hierarchy3#3"/>
    <dgm:cxn modelId="{00E3262C-6272-4248-B92D-3014696FE598}" type="presOf" srcId="{2AA1F8A0-10D2-4411-923E-8C2E5BD3C5CE}" destId="{67D027ED-EB01-4AED-80C1-6A06DE130AB9}" srcOrd="1" destOrd="0" presId="urn:microsoft.com/office/officeart/2005/8/layout/hierarchy3#3"/>
    <dgm:cxn modelId="{02A4002F-61AE-449A-8783-61F9C2485569}" type="presOf" srcId="{FE74F31F-9F8E-492A-A509-F59038702C22}" destId="{DA66530F-F9D6-4B71-8FD4-B23FAD6B8622}" srcOrd="0" destOrd="0" presId="urn:microsoft.com/office/officeart/2005/8/layout/hierarchy3#3"/>
    <dgm:cxn modelId="{7B504570-D9C8-4601-808B-78FB81C86D34}" srcId="{2AA1F8A0-10D2-4411-923E-8C2E5BD3C5CE}" destId="{25FB999A-E555-4D74-9623-CF0760B8BDCE}" srcOrd="1" destOrd="0" parTransId="{32A3E62D-E33F-4A52-A334-8FC9E61A3081}" sibTransId="{B0561EDE-19D8-4137-AA7D-5DFD69D8DBF1}"/>
    <dgm:cxn modelId="{9AA20835-0191-49EB-8EDD-6CB89886CF05}" type="presOf" srcId="{31DD3C9C-944B-43B5-81DF-194B1C29BA48}" destId="{9FBF4A47-98EF-4ED9-9E37-E9975FC1F8A4}" srcOrd="0" destOrd="0" presId="urn:microsoft.com/office/officeart/2005/8/layout/hierarchy3#3"/>
    <dgm:cxn modelId="{A7FEE7E3-5B86-4D4B-9123-7083D0A64449}" type="presOf" srcId="{8C381303-08E2-4EBE-A846-414FFF8B8DA3}" destId="{865AD12C-CE5E-47B7-B7CF-85C576D1CBD7}" srcOrd="0" destOrd="0" presId="urn:microsoft.com/office/officeart/2005/8/layout/hierarchy3#3"/>
    <dgm:cxn modelId="{34366C4F-7348-4F44-8F80-DA8C008E3BF0}" type="presOf" srcId="{24762D50-F80E-48F5-85FF-B7CAA46461FF}" destId="{A2C6C7BB-9071-41F2-9009-E8A537B2E4C7}" srcOrd="0" destOrd="0" presId="urn:microsoft.com/office/officeart/2005/8/layout/hierarchy3#3"/>
    <dgm:cxn modelId="{9580106A-BD32-4CCC-A2FC-84D7D2614937}" type="presOf" srcId="{F01D368A-583D-4B7B-88AD-7D15FDD0C0F5}" destId="{135D969F-5E0F-44A0-8DF1-DC8C955ACF4A}" srcOrd="0" destOrd="0" presId="urn:microsoft.com/office/officeart/2005/8/layout/hierarchy3#3"/>
    <dgm:cxn modelId="{89A840FE-1B1A-46CC-B8BE-4EEE96B9F972}" type="presOf" srcId="{72CB2F0F-9419-4636-812D-1B78AF5A1205}" destId="{05A04E01-B9E2-448F-BCB8-48FF550B258E}" srcOrd="0" destOrd="0" presId="urn:microsoft.com/office/officeart/2005/8/layout/hierarchy3#3"/>
    <dgm:cxn modelId="{A6FC474E-A1F5-4465-A8FF-D95C4B6F7D36}" type="presOf" srcId="{B4B9E573-CD76-42EE-AF4E-ED822B2FFEC7}" destId="{79ED311C-78E0-4592-88B2-928C081DA7DE}" srcOrd="1" destOrd="0" presId="urn:microsoft.com/office/officeart/2005/8/layout/hierarchy3#3"/>
    <dgm:cxn modelId="{27BACCDD-1056-42A8-AC37-C69CE7BEDE49}" type="presOf" srcId="{32A3E62D-E33F-4A52-A334-8FC9E61A3081}" destId="{C487984C-62B8-4995-BDC9-B21D9A258194}" srcOrd="0" destOrd="0" presId="urn:microsoft.com/office/officeart/2005/8/layout/hierarchy3#3"/>
    <dgm:cxn modelId="{E222C1F4-87C3-483B-80BA-8072BC82DD49}" srcId="{B4B9E573-CD76-42EE-AF4E-ED822B2FFEC7}" destId="{8C381303-08E2-4EBE-A846-414FFF8B8DA3}" srcOrd="1" destOrd="0" parTransId="{3346A8E5-9BA6-4393-94D4-DA69E9E80296}" sibTransId="{FEDDD9CF-1C55-457A-A44C-3EB3B5F8C4D5}"/>
    <dgm:cxn modelId="{3EFEED6B-3E41-4065-A8DC-7AAD5BC96B46}" srcId="{2AA1F8A0-10D2-4411-923E-8C2E5BD3C5CE}" destId="{72CB2F0F-9419-4636-812D-1B78AF5A1205}" srcOrd="0" destOrd="0" parTransId="{C16C9381-3462-4F6B-B85C-699018784A4F}" sibTransId="{0D5B4E4D-4167-47F4-8FF2-1B247BBE7560}"/>
    <dgm:cxn modelId="{54462F69-AA3A-406C-9C74-517218B3BBE7}" type="presOf" srcId="{C16C9381-3462-4F6B-B85C-699018784A4F}" destId="{7255D4BA-A576-4A8F-82C8-AAFAA32526A9}" srcOrd="0" destOrd="0" presId="urn:microsoft.com/office/officeart/2005/8/layout/hierarchy3#3"/>
    <dgm:cxn modelId="{E6FD4981-46C6-457F-88ED-E683377E1A04}" srcId="{F01D368A-583D-4B7B-88AD-7D15FDD0C0F5}" destId="{B4B9E573-CD76-42EE-AF4E-ED822B2FFEC7}" srcOrd="0" destOrd="0" parTransId="{F4A917CF-21E9-47F7-8067-B3A790ADABAB}" sibTransId="{4CC0D546-04A2-40F1-A76F-16BB4448F9C5}"/>
    <dgm:cxn modelId="{27C88BE2-46BD-4E10-87BB-729047F9724B}" srcId="{2AA1F8A0-10D2-4411-923E-8C2E5BD3C5CE}" destId="{C1CC8EA8-4833-4D77-9407-7E85282AE49C}" srcOrd="2" destOrd="0" parTransId="{76C46E1E-8AF5-4BB2-BBF4-80C8015C8C04}" sibTransId="{23848B54-BB51-4518-8A3E-9AA8FF09A1E6}"/>
    <dgm:cxn modelId="{06BB9BD9-EF7A-48B0-949E-FF6596E81268}" srcId="{B4B9E573-CD76-42EE-AF4E-ED822B2FFEC7}" destId="{31DD3C9C-944B-43B5-81DF-194B1C29BA48}" srcOrd="2" destOrd="0" parTransId="{91BDEFC5-905B-46E8-BFF1-403CED6AB108}" sibTransId="{27A19939-91AE-41F7-AFF5-97F3367F52A1}"/>
    <dgm:cxn modelId="{14788F34-2676-42AE-9FCA-B5DC1C6E61F4}" type="presOf" srcId="{2AA1F8A0-10D2-4411-923E-8C2E5BD3C5CE}" destId="{52D6AD35-38FD-4324-87E6-67C89769105F}" srcOrd="0" destOrd="0" presId="urn:microsoft.com/office/officeart/2005/8/layout/hierarchy3#3"/>
    <dgm:cxn modelId="{B245FE71-E88C-46B6-86BE-BB796EF0917C}" type="presOf" srcId="{25FB999A-E555-4D74-9623-CF0760B8BDCE}" destId="{FA7815AC-6482-42B8-B4C8-4E873613B061}" srcOrd="0" destOrd="0" presId="urn:microsoft.com/office/officeart/2005/8/layout/hierarchy3#3"/>
    <dgm:cxn modelId="{7326BE51-460E-4336-AE4E-BCD80386DAD9}" srcId="{F01D368A-583D-4B7B-88AD-7D15FDD0C0F5}" destId="{2AA1F8A0-10D2-4411-923E-8C2E5BD3C5CE}" srcOrd="1" destOrd="0" parTransId="{3F09A73B-594C-4746-9B31-F785DCD5AA0A}" sibTransId="{AF3B0A65-7279-48B5-9D65-3C6A03C52E75}"/>
    <dgm:cxn modelId="{53160B64-4EC1-435C-B220-CDC4F7DFBD68}" type="presOf" srcId="{C1CC8EA8-4833-4D77-9407-7E85282AE49C}" destId="{F6F6BBF1-49C6-4A3A-B438-86772A29DDC0}" srcOrd="0" destOrd="0" presId="urn:microsoft.com/office/officeart/2005/8/layout/hierarchy3#3"/>
    <dgm:cxn modelId="{61A10E5C-7257-4302-8BC2-3A457D5CD8B4}" type="presOf" srcId="{B4B9E573-CD76-42EE-AF4E-ED822B2FFEC7}" destId="{76AA022F-5B9F-4C9B-B93F-B1BC8EDF0FF0}" srcOrd="0" destOrd="0" presId="urn:microsoft.com/office/officeart/2005/8/layout/hierarchy3#3"/>
    <dgm:cxn modelId="{BF6CF5D6-7463-4152-8C2E-B04CF2DEFB8F}" srcId="{B4B9E573-CD76-42EE-AF4E-ED822B2FFEC7}" destId="{24762D50-F80E-48F5-85FF-B7CAA46461FF}" srcOrd="0" destOrd="0" parTransId="{FE74F31F-9F8E-492A-A509-F59038702C22}" sibTransId="{D8F63818-D7A6-4EA8-8E67-E5224AFA9A79}"/>
    <dgm:cxn modelId="{4CA324CE-A3D8-4C61-B7F6-90C7D19D95C3}" type="presParOf" srcId="{135D969F-5E0F-44A0-8DF1-DC8C955ACF4A}" destId="{E69AA603-78F7-4F37-A804-BD0E20AE9952}" srcOrd="0" destOrd="0" presId="urn:microsoft.com/office/officeart/2005/8/layout/hierarchy3#3"/>
    <dgm:cxn modelId="{68DD4520-4FC0-4AE2-A7AF-E0B96D4F57F8}" type="presParOf" srcId="{E69AA603-78F7-4F37-A804-BD0E20AE9952}" destId="{4FDCC74C-4CB0-4C86-B15E-77632B1AD27E}" srcOrd="0" destOrd="0" presId="urn:microsoft.com/office/officeart/2005/8/layout/hierarchy3#3"/>
    <dgm:cxn modelId="{AEF593ED-7619-40CC-9D82-3AE47D414CDD}" type="presParOf" srcId="{4FDCC74C-4CB0-4C86-B15E-77632B1AD27E}" destId="{76AA022F-5B9F-4C9B-B93F-B1BC8EDF0FF0}" srcOrd="0" destOrd="0" presId="urn:microsoft.com/office/officeart/2005/8/layout/hierarchy3#3"/>
    <dgm:cxn modelId="{40743FA8-676D-455D-BA2D-E129E76F09C7}" type="presParOf" srcId="{4FDCC74C-4CB0-4C86-B15E-77632B1AD27E}" destId="{79ED311C-78E0-4592-88B2-928C081DA7DE}" srcOrd="1" destOrd="0" presId="urn:microsoft.com/office/officeart/2005/8/layout/hierarchy3#3"/>
    <dgm:cxn modelId="{5EFFECDA-1DF7-4449-8D17-065F3C631003}" type="presParOf" srcId="{E69AA603-78F7-4F37-A804-BD0E20AE9952}" destId="{AF095F04-09FB-47A6-9198-8B99601CF8FF}" srcOrd="1" destOrd="0" presId="urn:microsoft.com/office/officeart/2005/8/layout/hierarchy3#3"/>
    <dgm:cxn modelId="{A50670B9-5E13-4FBC-A08C-A2EE19122A2E}" type="presParOf" srcId="{AF095F04-09FB-47A6-9198-8B99601CF8FF}" destId="{DA66530F-F9D6-4B71-8FD4-B23FAD6B8622}" srcOrd="0" destOrd="0" presId="urn:microsoft.com/office/officeart/2005/8/layout/hierarchy3#3"/>
    <dgm:cxn modelId="{C0ED115E-6B59-4F8B-BA1B-7143CAC1753C}" type="presParOf" srcId="{AF095F04-09FB-47A6-9198-8B99601CF8FF}" destId="{A2C6C7BB-9071-41F2-9009-E8A537B2E4C7}" srcOrd="1" destOrd="0" presId="urn:microsoft.com/office/officeart/2005/8/layout/hierarchy3#3"/>
    <dgm:cxn modelId="{5F9078E7-A931-4D2A-B216-D9017A522B50}" type="presParOf" srcId="{AF095F04-09FB-47A6-9198-8B99601CF8FF}" destId="{76BB9425-F1B1-4B45-882A-92389F8967E0}" srcOrd="2" destOrd="0" presId="urn:microsoft.com/office/officeart/2005/8/layout/hierarchy3#3"/>
    <dgm:cxn modelId="{1393FE9C-C10D-4AA0-8A20-9C9706ABDC51}" type="presParOf" srcId="{AF095F04-09FB-47A6-9198-8B99601CF8FF}" destId="{865AD12C-CE5E-47B7-B7CF-85C576D1CBD7}" srcOrd="3" destOrd="0" presId="urn:microsoft.com/office/officeart/2005/8/layout/hierarchy3#3"/>
    <dgm:cxn modelId="{FE86B3FD-AA81-44D3-8015-362D0AACC9B5}" type="presParOf" srcId="{AF095F04-09FB-47A6-9198-8B99601CF8FF}" destId="{B58F700B-8F99-455A-8376-B76A6C605991}" srcOrd="4" destOrd="0" presId="urn:microsoft.com/office/officeart/2005/8/layout/hierarchy3#3"/>
    <dgm:cxn modelId="{FEAD321A-05C0-4567-867A-52E2A86E851B}" type="presParOf" srcId="{AF095F04-09FB-47A6-9198-8B99601CF8FF}" destId="{9FBF4A47-98EF-4ED9-9E37-E9975FC1F8A4}" srcOrd="5" destOrd="0" presId="urn:microsoft.com/office/officeart/2005/8/layout/hierarchy3#3"/>
    <dgm:cxn modelId="{F9ABC21B-F377-4561-B482-9AE426B5EFFF}" type="presParOf" srcId="{135D969F-5E0F-44A0-8DF1-DC8C955ACF4A}" destId="{68F05FFC-3EE5-493E-8232-0990CA4C5A91}" srcOrd="1" destOrd="0" presId="urn:microsoft.com/office/officeart/2005/8/layout/hierarchy3#3"/>
    <dgm:cxn modelId="{31B0DC40-8E45-44E1-A8F9-A4FC320F478D}" type="presParOf" srcId="{68F05FFC-3EE5-493E-8232-0990CA4C5A91}" destId="{EC434A96-7252-4101-A750-71921539E7C3}" srcOrd="0" destOrd="0" presId="urn:microsoft.com/office/officeart/2005/8/layout/hierarchy3#3"/>
    <dgm:cxn modelId="{E8272313-454E-4105-AA95-07A8EF7F8E94}" type="presParOf" srcId="{EC434A96-7252-4101-A750-71921539E7C3}" destId="{52D6AD35-38FD-4324-87E6-67C89769105F}" srcOrd="0" destOrd="0" presId="urn:microsoft.com/office/officeart/2005/8/layout/hierarchy3#3"/>
    <dgm:cxn modelId="{A6456AA5-56C9-4A25-B6CD-2D605FB3260F}" type="presParOf" srcId="{EC434A96-7252-4101-A750-71921539E7C3}" destId="{67D027ED-EB01-4AED-80C1-6A06DE130AB9}" srcOrd="1" destOrd="0" presId="urn:microsoft.com/office/officeart/2005/8/layout/hierarchy3#3"/>
    <dgm:cxn modelId="{4B58E28D-9A49-4FC4-99E0-B9D123E3080B}" type="presParOf" srcId="{68F05FFC-3EE5-493E-8232-0990CA4C5A91}" destId="{267267B3-1DE3-427D-B730-3306438E0CFC}" srcOrd="1" destOrd="0" presId="urn:microsoft.com/office/officeart/2005/8/layout/hierarchy3#3"/>
    <dgm:cxn modelId="{2F9C0241-2523-49FB-8366-499BB3390F81}" type="presParOf" srcId="{267267B3-1DE3-427D-B730-3306438E0CFC}" destId="{7255D4BA-A576-4A8F-82C8-AAFAA32526A9}" srcOrd="0" destOrd="0" presId="urn:microsoft.com/office/officeart/2005/8/layout/hierarchy3#3"/>
    <dgm:cxn modelId="{41FBE59F-14FB-4B66-83C0-5D403D459475}" type="presParOf" srcId="{267267B3-1DE3-427D-B730-3306438E0CFC}" destId="{05A04E01-B9E2-448F-BCB8-48FF550B258E}" srcOrd="1" destOrd="0" presId="urn:microsoft.com/office/officeart/2005/8/layout/hierarchy3#3"/>
    <dgm:cxn modelId="{7EAE6579-5490-4C11-925F-362CBE8ED04D}" type="presParOf" srcId="{267267B3-1DE3-427D-B730-3306438E0CFC}" destId="{C487984C-62B8-4995-BDC9-B21D9A258194}" srcOrd="2" destOrd="0" presId="urn:microsoft.com/office/officeart/2005/8/layout/hierarchy3#3"/>
    <dgm:cxn modelId="{A7E095F2-2D52-4570-AEFD-4ED5F98A8CFC}" type="presParOf" srcId="{267267B3-1DE3-427D-B730-3306438E0CFC}" destId="{FA7815AC-6482-42B8-B4C8-4E873613B061}" srcOrd="3" destOrd="0" presId="urn:microsoft.com/office/officeart/2005/8/layout/hierarchy3#3"/>
    <dgm:cxn modelId="{4F5712AE-4736-49FA-A74F-57A656CC5383}" type="presParOf" srcId="{267267B3-1DE3-427D-B730-3306438E0CFC}" destId="{9BDEE2F7-8F31-4FC9-BC47-8AA3A4A080E7}" srcOrd="4" destOrd="0" presId="urn:microsoft.com/office/officeart/2005/8/layout/hierarchy3#3"/>
    <dgm:cxn modelId="{5AA8F3C0-3F51-483A-BD8D-781BC48387A9}" type="presParOf" srcId="{267267B3-1DE3-427D-B730-3306438E0CFC}" destId="{F6F6BBF1-49C6-4A3A-B438-86772A29DDC0}" srcOrd="5" destOrd="0" presId="urn:microsoft.com/office/officeart/2005/8/layout/hierarchy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9861A-F568-4B99-BE06-885A654DA2F9}" type="doc">
      <dgm:prSet loTypeId="urn:microsoft.com/office/officeart/2005/8/layout/pyramid4" loCatId="pyramid" qsTypeId="urn:microsoft.com/office/officeart/2005/8/quickstyle/simple1#4" qsCatId="simple" csTypeId="urn:microsoft.com/office/officeart/2005/8/colors/colorful2#2" csCatId="colorful" phldr="1"/>
      <dgm:spPr/>
      <dgm:t>
        <a:bodyPr/>
        <a:lstStyle/>
        <a:p>
          <a:endParaRPr lang="zh-CN" altLang="en-US"/>
        </a:p>
      </dgm:t>
    </dgm:pt>
    <dgm:pt modelId="{D55353EA-34C7-4946-A2C6-BD13917EFB58}">
      <dgm:prSet phldrT="[文本]" custT="1"/>
      <dgm:spPr/>
      <dgm:t>
        <a:bodyPr/>
        <a:lstStyle/>
        <a:p>
          <a:r>
            <a:rPr lang="zh-CN" altLang="en-US" sz="1800" dirty="0" smtClean="0">
              <a:latin typeface="Heiti SC Light" charset="-122"/>
              <a:ea typeface="Heiti SC Light" charset="-122"/>
              <a:cs typeface="Heiti SC Light" charset="-122"/>
            </a:rPr>
            <a:t>依据学科</a:t>
          </a:r>
        </a:p>
        <a:p>
          <a:r>
            <a:rPr lang="zh-CN" altLang="en-US" sz="1800" dirty="0" smtClean="0">
              <a:latin typeface="Heiti SC Light" charset="-122"/>
              <a:ea typeface="Heiti SC Light" charset="-122"/>
              <a:cs typeface="Heiti SC Light" charset="-122"/>
            </a:rPr>
            <a:t>实质内涵</a:t>
          </a:r>
        </a:p>
      </dgm:t>
    </dgm:pt>
    <dgm:pt modelId="{27C5FDA8-580A-47BC-B59F-BB4348F626A4}" type="parTrans" cxnId="{02E8C887-DFF4-47F3-9D0A-883324C805C9}">
      <dgm:prSet/>
      <dgm:spPr/>
      <dgm:t>
        <a:bodyPr/>
        <a:lstStyle/>
        <a:p>
          <a:endParaRPr lang="zh-CN" altLang="en-US"/>
        </a:p>
      </dgm:t>
    </dgm:pt>
    <dgm:pt modelId="{870C8AA3-16DD-490F-B100-40675117A55F}" type="sibTrans" cxnId="{02E8C887-DFF4-47F3-9D0A-883324C805C9}">
      <dgm:prSet/>
      <dgm:spPr/>
      <dgm:t>
        <a:bodyPr/>
        <a:lstStyle/>
        <a:p>
          <a:endParaRPr lang="zh-CN" altLang="en-US"/>
        </a:p>
      </dgm:t>
    </dgm:pt>
    <dgm:pt modelId="{08D47467-A7A2-43E3-978F-FC2CF3F7E11D}">
      <dgm:prSet phldrT="[文本]" custT="1"/>
      <dgm:spPr/>
      <dgm:t>
        <a:bodyPr/>
        <a:lstStyle/>
        <a:p>
          <a:r>
            <a:rPr lang="zh-CN" altLang="en-US" sz="1800" dirty="0" smtClean="0">
              <a:latin typeface="Heiti SC Light" charset="-122"/>
              <a:ea typeface="Heiti SC Light" charset="-122"/>
              <a:cs typeface="Heiti SC Light" charset="-122"/>
            </a:rPr>
            <a:t>借鉴国际前沿经验</a:t>
          </a:r>
        </a:p>
      </dgm:t>
    </dgm:pt>
    <dgm:pt modelId="{B3E0A6B5-21C4-4A05-B93D-A020B03C7B5F}" type="parTrans" cxnId="{87060637-9CC5-4CA9-972B-E37F94AC99EE}">
      <dgm:prSet/>
      <dgm:spPr/>
      <dgm:t>
        <a:bodyPr/>
        <a:lstStyle/>
        <a:p>
          <a:endParaRPr lang="zh-CN" altLang="en-US"/>
        </a:p>
      </dgm:t>
    </dgm:pt>
    <dgm:pt modelId="{2497C63C-E043-4BEF-A769-54F08B7F43CB}" type="sibTrans" cxnId="{87060637-9CC5-4CA9-972B-E37F94AC99EE}">
      <dgm:prSet/>
      <dgm:spPr/>
      <dgm:t>
        <a:bodyPr/>
        <a:lstStyle/>
        <a:p>
          <a:endParaRPr lang="zh-CN" altLang="en-US"/>
        </a:p>
      </dgm:t>
    </dgm:pt>
    <dgm:pt modelId="{1C3F9A05-0C2D-4350-8076-7B421EDEF325}">
      <dgm:prSet phldrT="[文本]" custT="1"/>
      <dgm:spPr/>
      <dgm:t>
        <a:bodyPr/>
        <a:lstStyle/>
        <a:p>
          <a:r>
            <a:rPr lang="zh-CN" altLang="en-US" sz="1800" dirty="0" smtClean="0">
              <a:latin typeface="Heiti SC Light" charset="-122"/>
              <a:ea typeface="Heiti SC Light" charset="-122"/>
              <a:cs typeface="Heiti SC Light" charset="-122"/>
            </a:rPr>
            <a:t>信息技术学科的核心素养</a:t>
          </a:r>
          <a:endParaRPr lang="zh-CN" altLang="en-US" sz="1800" dirty="0">
            <a:latin typeface="Heiti SC Light" charset="-122"/>
            <a:ea typeface="Heiti SC Light" charset="-122"/>
            <a:cs typeface="Heiti SC Light" charset="-122"/>
          </a:endParaRPr>
        </a:p>
      </dgm:t>
    </dgm:pt>
    <dgm:pt modelId="{BF1E39B3-8E8D-4EF3-87CF-0C23746B6643}" type="parTrans" cxnId="{95D21AFC-24D2-4E23-8207-1DC06F90B298}">
      <dgm:prSet/>
      <dgm:spPr/>
      <dgm:t>
        <a:bodyPr/>
        <a:lstStyle/>
        <a:p>
          <a:endParaRPr lang="zh-CN" altLang="en-US"/>
        </a:p>
      </dgm:t>
    </dgm:pt>
    <dgm:pt modelId="{88A23C4A-36C1-4374-B8C9-80F80B25F396}" type="sibTrans" cxnId="{95D21AFC-24D2-4E23-8207-1DC06F90B298}">
      <dgm:prSet/>
      <dgm:spPr/>
      <dgm:t>
        <a:bodyPr/>
        <a:lstStyle/>
        <a:p>
          <a:endParaRPr lang="zh-CN" altLang="en-US"/>
        </a:p>
      </dgm:t>
    </dgm:pt>
    <dgm:pt modelId="{27899B67-A711-4442-97DF-66DBE6EDBC07}">
      <dgm:prSet phldrT="[文本]" custT="1"/>
      <dgm:spPr/>
      <dgm:t>
        <a:bodyPr/>
        <a:lstStyle/>
        <a:p>
          <a:r>
            <a:rPr lang="zh-CN" altLang="en-US" sz="1800" dirty="0" smtClean="0">
              <a:latin typeface="Heiti SC Light" charset="-122"/>
              <a:ea typeface="Heiti SC Light" charset="-122"/>
              <a:cs typeface="Heiti SC Light" charset="-122"/>
            </a:rPr>
            <a:t>紧扣国家课程方案</a:t>
          </a:r>
        </a:p>
      </dgm:t>
    </dgm:pt>
    <dgm:pt modelId="{6FCE9D27-E907-4753-A590-770C6D162243}" type="parTrans" cxnId="{E46651A1-0930-4D75-A907-CD10E49A6CA5}">
      <dgm:prSet/>
      <dgm:spPr/>
      <dgm:t>
        <a:bodyPr/>
        <a:lstStyle/>
        <a:p>
          <a:endParaRPr lang="zh-CN" altLang="en-US"/>
        </a:p>
      </dgm:t>
    </dgm:pt>
    <dgm:pt modelId="{6BEE6D5B-2F3C-47C8-8ECB-BE4ED78D8E85}" type="sibTrans" cxnId="{E46651A1-0930-4D75-A907-CD10E49A6CA5}">
      <dgm:prSet/>
      <dgm:spPr/>
      <dgm:t>
        <a:bodyPr/>
        <a:lstStyle/>
        <a:p>
          <a:endParaRPr lang="zh-CN" altLang="en-US"/>
        </a:p>
      </dgm:t>
    </dgm:pt>
    <dgm:pt modelId="{4BD17F9E-3C57-4283-9AA5-96FE6D10B882}" type="pres">
      <dgm:prSet presAssocID="{D139861A-F568-4B99-BE06-885A654DA2F9}" presName="compositeShape" presStyleCnt="0">
        <dgm:presLayoutVars>
          <dgm:chMax val="9"/>
          <dgm:dir/>
          <dgm:resizeHandles val="exact"/>
        </dgm:presLayoutVars>
      </dgm:prSet>
      <dgm:spPr/>
      <dgm:t>
        <a:bodyPr/>
        <a:lstStyle/>
        <a:p>
          <a:endParaRPr lang="zh-CN" altLang="en-US"/>
        </a:p>
      </dgm:t>
    </dgm:pt>
    <dgm:pt modelId="{BCF9E8C6-CB65-4A63-9702-D46CE9BA116B}" type="pres">
      <dgm:prSet presAssocID="{D139861A-F568-4B99-BE06-885A654DA2F9}" presName="triangle1" presStyleLbl="node1" presStyleIdx="0" presStyleCnt="4">
        <dgm:presLayoutVars>
          <dgm:bulletEnabled val="1"/>
        </dgm:presLayoutVars>
      </dgm:prSet>
      <dgm:spPr/>
      <dgm:t>
        <a:bodyPr/>
        <a:lstStyle/>
        <a:p>
          <a:endParaRPr lang="zh-CN" altLang="en-US"/>
        </a:p>
      </dgm:t>
    </dgm:pt>
    <dgm:pt modelId="{3C70E89E-C922-4C95-BB39-80A7857A0C1E}" type="pres">
      <dgm:prSet presAssocID="{D139861A-F568-4B99-BE06-885A654DA2F9}" presName="triangle2" presStyleLbl="node1" presStyleIdx="1" presStyleCnt="4">
        <dgm:presLayoutVars>
          <dgm:bulletEnabled val="1"/>
        </dgm:presLayoutVars>
      </dgm:prSet>
      <dgm:spPr/>
      <dgm:t>
        <a:bodyPr/>
        <a:lstStyle/>
        <a:p>
          <a:endParaRPr lang="zh-CN" altLang="en-US"/>
        </a:p>
      </dgm:t>
    </dgm:pt>
    <dgm:pt modelId="{3E5D4F90-F50A-4141-BFA5-C9B03E1E34C5}" type="pres">
      <dgm:prSet presAssocID="{D139861A-F568-4B99-BE06-885A654DA2F9}" presName="triangle3" presStyleLbl="node1" presStyleIdx="2" presStyleCnt="4" custLinFactNeighborX="634" custLinFactNeighborY="94">
        <dgm:presLayoutVars>
          <dgm:bulletEnabled val="1"/>
        </dgm:presLayoutVars>
      </dgm:prSet>
      <dgm:spPr/>
      <dgm:t>
        <a:bodyPr/>
        <a:lstStyle/>
        <a:p>
          <a:endParaRPr lang="zh-CN" altLang="en-US"/>
        </a:p>
      </dgm:t>
    </dgm:pt>
    <dgm:pt modelId="{584B24B8-99C2-4B01-AFEE-D455665CDB94}" type="pres">
      <dgm:prSet presAssocID="{D139861A-F568-4B99-BE06-885A654DA2F9}" presName="triangle4" presStyleLbl="node1" presStyleIdx="3" presStyleCnt="4">
        <dgm:presLayoutVars>
          <dgm:bulletEnabled val="1"/>
        </dgm:presLayoutVars>
      </dgm:prSet>
      <dgm:spPr/>
      <dgm:t>
        <a:bodyPr/>
        <a:lstStyle/>
        <a:p>
          <a:endParaRPr lang="zh-CN" altLang="en-US"/>
        </a:p>
      </dgm:t>
    </dgm:pt>
  </dgm:ptLst>
  <dgm:cxnLst>
    <dgm:cxn modelId="{95D21AFC-24D2-4E23-8207-1DC06F90B298}" srcId="{D139861A-F568-4B99-BE06-885A654DA2F9}" destId="{1C3F9A05-0C2D-4350-8076-7B421EDEF325}" srcOrd="2" destOrd="0" parTransId="{BF1E39B3-8E8D-4EF3-87CF-0C23746B6643}" sibTransId="{88A23C4A-36C1-4374-B8C9-80F80B25F396}"/>
    <dgm:cxn modelId="{087532D2-CAE5-47A3-86D9-4C7BDC1ECBB5}" type="presOf" srcId="{1C3F9A05-0C2D-4350-8076-7B421EDEF325}" destId="{3E5D4F90-F50A-4141-BFA5-C9B03E1E34C5}" srcOrd="0" destOrd="0" presId="urn:microsoft.com/office/officeart/2005/8/layout/pyramid4"/>
    <dgm:cxn modelId="{87060637-9CC5-4CA9-972B-E37F94AC99EE}" srcId="{D139861A-F568-4B99-BE06-885A654DA2F9}" destId="{08D47467-A7A2-43E3-978F-FC2CF3F7E11D}" srcOrd="1" destOrd="0" parTransId="{B3E0A6B5-21C4-4A05-B93D-A020B03C7B5F}" sibTransId="{2497C63C-E043-4BEF-A769-54F08B7F43CB}"/>
    <dgm:cxn modelId="{5789A1C6-3615-4B72-BDD9-03513A8C918D}" type="presOf" srcId="{D55353EA-34C7-4946-A2C6-BD13917EFB58}" destId="{BCF9E8C6-CB65-4A63-9702-D46CE9BA116B}" srcOrd="0" destOrd="0" presId="urn:microsoft.com/office/officeart/2005/8/layout/pyramid4"/>
    <dgm:cxn modelId="{579AD05F-D796-4B9A-A57C-FDE29D63F193}" type="presOf" srcId="{08D47467-A7A2-43E3-978F-FC2CF3F7E11D}" destId="{3C70E89E-C922-4C95-BB39-80A7857A0C1E}" srcOrd="0" destOrd="0" presId="urn:microsoft.com/office/officeart/2005/8/layout/pyramid4"/>
    <dgm:cxn modelId="{02E8C887-DFF4-47F3-9D0A-883324C805C9}" srcId="{D139861A-F568-4B99-BE06-885A654DA2F9}" destId="{D55353EA-34C7-4946-A2C6-BD13917EFB58}" srcOrd="0" destOrd="0" parTransId="{27C5FDA8-580A-47BC-B59F-BB4348F626A4}" sibTransId="{870C8AA3-16DD-490F-B100-40675117A55F}"/>
    <dgm:cxn modelId="{E46651A1-0930-4D75-A907-CD10E49A6CA5}" srcId="{D139861A-F568-4B99-BE06-885A654DA2F9}" destId="{27899B67-A711-4442-97DF-66DBE6EDBC07}" srcOrd="3" destOrd="0" parTransId="{6FCE9D27-E907-4753-A590-770C6D162243}" sibTransId="{6BEE6D5B-2F3C-47C8-8ECB-BE4ED78D8E85}"/>
    <dgm:cxn modelId="{5FB98FA1-4E39-422E-8014-3BDC6A8C7546}" type="presOf" srcId="{27899B67-A711-4442-97DF-66DBE6EDBC07}" destId="{584B24B8-99C2-4B01-AFEE-D455665CDB94}" srcOrd="0" destOrd="0" presId="urn:microsoft.com/office/officeart/2005/8/layout/pyramid4"/>
    <dgm:cxn modelId="{FE79A262-27FC-4340-8E45-B76A93C6AAD2}" type="presOf" srcId="{D139861A-F568-4B99-BE06-885A654DA2F9}" destId="{4BD17F9E-3C57-4283-9AA5-96FE6D10B882}" srcOrd="0" destOrd="0" presId="urn:microsoft.com/office/officeart/2005/8/layout/pyramid4"/>
    <dgm:cxn modelId="{CD4CFECB-E676-41E3-B8A4-2C244600C85E}" type="presParOf" srcId="{4BD17F9E-3C57-4283-9AA5-96FE6D10B882}" destId="{BCF9E8C6-CB65-4A63-9702-D46CE9BA116B}" srcOrd="0" destOrd="0" presId="urn:microsoft.com/office/officeart/2005/8/layout/pyramid4"/>
    <dgm:cxn modelId="{0DD7DE9B-8F76-4232-9770-7A451C2E959B}" type="presParOf" srcId="{4BD17F9E-3C57-4283-9AA5-96FE6D10B882}" destId="{3C70E89E-C922-4C95-BB39-80A7857A0C1E}" srcOrd="1" destOrd="0" presId="urn:microsoft.com/office/officeart/2005/8/layout/pyramid4"/>
    <dgm:cxn modelId="{A10269DB-5BD7-48C8-846A-FED230C1B8F8}" type="presParOf" srcId="{4BD17F9E-3C57-4283-9AA5-96FE6D10B882}" destId="{3E5D4F90-F50A-4141-BFA5-C9B03E1E34C5}" srcOrd="2" destOrd="0" presId="urn:microsoft.com/office/officeart/2005/8/layout/pyramid4"/>
    <dgm:cxn modelId="{D30902C7-21D2-4EFF-B18B-393722221A15}" type="presParOf" srcId="{4BD17F9E-3C57-4283-9AA5-96FE6D10B882}" destId="{584B24B8-99C2-4B01-AFEE-D455665CDB9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E60FB-7359-4AEB-AC6A-01877FDAF017}" type="doc">
      <dgm:prSet loTypeId="urn:microsoft.com/office/officeart/2005/8/layout/cycle6#2" loCatId="cycle" qsTypeId="urn:microsoft.com/office/officeart/2005/8/quickstyle/simple1#5" qsCatId="simple" csTypeId="urn:microsoft.com/office/officeart/2005/8/colors/accent1_2#3" csCatId="accent1" phldr="1"/>
      <dgm:spPr/>
      <dgm:t>
        <a:bodyPr/>
        <a:lstStyle/>
        <a:p>
          <a:endParaRPr lang="zh-CN" altLang="en-US"/>
        </a:p>
      </dgm:t>
    </dgm:pt>
    <dgm:pt modelId="{A869CE9A-5479-4FD7-A47E-23B9134CDE42}">
      <dgm:prSet phldrT="[文本]"/>
      <dgm:spPr/>
      <dgm:t>
        <a:bodyPr/>
        <a:lstStyle/>
        <a:p>
          <a:r>
            <a:rPr lang="zh-CN" altLang="en-US" dirty="0" smtClean="0">
              <a:solidFill>
                <a:schemeClr val="tx1"/>
              </a:solidFill>
              <a:latin typeface="仿宋" panose="02010609060101010101" pitchFamily="49" charset="-122"/>
              <a:ea typeface="仿宋" panose="02010609060101010101" pitchFamily="49" charset="-122"/>
            </a:rPr>
            <a:t>学业要求</a:t>
          </a:r>
          <a:endParaRPr lang="zh-CN" altLang="en-US" dirty="0">
            <a:latin typeface="仿宋" panose="02010609060101010101" pitchFamily="49" charset="-122"/>
            <a:ea typeface="仿宋" panose="02010609060101010101" pitchFamily="49" charset="-122"/>
          </a:endParaRPr>
        </a:p>
      </dgm:t>
    </dgm:pt>
    <dgm:pt modelId="{207C87F7-1BD5-4345-99DA-950854B4B89A}" type="parTrans" cxnId="{006E439D-6400-4DF5-91E1-A01B73804262}">
      <dgm:prSet/>
      <dgm:spPr/>
      <dgm:t>
        <a:bodyPr/>
        <a:lstStyle/>
        <a:p>
          <a:endParaRPr lang="zh-CN" altLang="en-US">
            <a:latin typeface="仿宋" panose="02010609060101010101" pitchFamily="49" charset="-122"/>
            <a:ea typeface="仿宋" panose="02010609060101010101" pitchFamily="49" charset="-122"/>
          </a:endParaRPr>
        </a:p>
      </dgm:t>
    </dgm:pt>
    <dgm:pt modelId="{3AF33429-F65C-4BC1-8618-243B795BF293}" type="sibTrans" cxnId="{006E439D-6400-4DF5-91E1-A01B73804262}">
      <dgm:prSet/>
      <dgm:spPr/>
      <dgm:t>
        <a:bodyPr/>
        <a:lstStyle/>
        <a:p>
          <a:endParaRPr lang="zh-CN" altLang="en-US">
            <a:latin typeface="仿宋" panose="02010609060101010101" pitchFamily="49" charset="-122"/>
            <a:ea typeface="仿宋" panose="02010609060101010101" pitchFamily="49" charset="-122"/>
          </a:endParaRPr>
        </a:p>
      </dgm:t>
    </dgm:pt>
    <dgm:pt modelId="{34784C42-CC0F-486F-A85E-249AC3E9F88B}">
      <dgm:prSet/>
      <dgm:spPr/>
      <dgm:t>
        <a:bodyPr/>
        <a:lstStyle/>
        <a:p>
          <a:r>
            <a:rPr lang="zh-CN" altLang="en-US" dirty="0" smtClean="0">
              <a:solidFill>
                <a:schemeClr val="tx1"/>
              </a:solidFill>
              <a:latin typeface="仿宋" panose="02010609060101010101" pitchFamily="49" charset="-122"/>
              <a:ea typeface="仿宋" panose="02010609060101010101" pitchFamily="49" charset="-122"/>
            </a:rPr>
            <a:t>学业质量水平</a:t>
          </a:r>
          <a:endParaRPr lang="zh-CN" altLang="en-US" dirty="0">
            <a:latin typeface="仿宋" panose="02010609060101010101" pitchFamily="49" charset="-122"/>
            <a:ea typeface="仿宋" panose="02010609060101010101" pitchFamily="49" charset="-122"/>
          </a:endParaRPr>
        </a:p>
      </dgm:t>
    </dgm:pt>
    <dgm:pt modelId="{FFDE3E30-14FB-42E4-B4AC-77267C386F5D}" type="parTrans" cxnId="{D4A6B91A-3CF0-42C8-B5D8-40FE7CD700DA}">
      <dgm:prSet/>
      <dgm:spPr/>
      <dgm:t>
        <a:bodyPr/>
        <a:lstStyle/>
        <a:p>
          <a:endParaRPr lang="zh-CN" altLang="en-US">
            <a:latin typeface="仿宋" panose="02010609060101010101" pitchFamily="49" charset="-122"/>
            <a:ea typeface="仿宋" panose="02010609060101010101" pitchFamily="49" charset="-122"/>
          </a:endParaRPr>
        </a:p>
      </dgm:t>
    </dgm:pt>
    <dgm:pt modelId="{6B1A9E95-DF25-4939-B94A-22CF7D606E3F}" type="sibTrans" cxnId="{D4A6B91A-3CF0-42C8-B5D8-40FE7CD700DA}">
      <dgm:prSet/>
      <dgm:spPr/>
      <dgm:t>
        <a:bodyPr/>
        <a:lstStyle/>
        <a:p>
          <a:endParaRPr lang="zh-CN" altLang="en-US">
            <a:latin typeface="仿宋" panose="02010609060101010101" pitchFamily="49" charset="-122"/>
            <a:ea typeface="仿宋" panose="02010609060101010101" pitchFamily="49" charset="-122"/>
          </a:endParaRPr>
        </a:p>
      </dgm:t>
    </dgm:pt>
    <dgm:pt modelId="{D417AC26-B527-4759-BEE7-05CD10F434E6}">
      <dgm:prSet/>
      <dgm:spPr/>
      <dgm:t>
        <a:bodyPr/>
        <a:lstStyle/>
        <a:p>
          <a:r>
            <a:rPr lang="zh-CN" altLang="en-US" dirty="0" smtClean="0">
              <a:solidFill>
                <a:schemeClr val="tx1"/>
              </a:solidFill>
              <a:latin typeface="仿宋" panose="02010609060101010101" pitchFamily="49" charset="-122"/>
              <a:ea typeface="仿宋" panose="02010609060101010101" pitchFamily="49" charset="-122"/>
            </a:rPr>
            <a:t>学科核心素养水平</a:t>
          </a:r>
          <a:endParaRPr lang="zh-CN" altLang="en-US" dirty="0">
            <a:latin typeface="仿宋" panose="02010609060101010101" pitchFamily="49" charset="-122"/>
            <a:ea typeface="仿宋" panose="02010609060101010101" pitchFamily="49" charset="-122"/>
          </a:endParaRPr>
        </a:p>
      </dgm:t>
    </dgm:pt>
    <dgm:pt modelId="{88E14E4F-82AC-4773-8BF0-AC500E6D0E7B}" type="parTrans" cxnId="{FDCB4003-916F-4DCF-A43F-8D406A0B824D}">
      <dgm:prSet/>
      <dgm:spPr/>
      <dgm:t>
        <a:bodyPr/>
        <a:lstStyle/>
        <a:p>
          <a:endParaRPr lang="zh-CN" altLang="en-US">
            <a:latin typeface="仿宋" panose="02010609060101010101" pitchFamily="49" charset="-122"/>
            <a:ea typeface="仿宋" panose="02010609060101010101" pitchFamily="49" charset="-122"/>
          </a:endParaRPr>
        </a:p>
      </dgm:t>
    </dgm:pt>
    <dgm:pt modelId="{5011085F-D8FF-40E2-87CD-4F7BB23647F7}" type="sibTrans" cxnId="{FDCB4003-916F-4DCF-A43F-8D406A0B824D}">
      <dgm:prSet/>
      <dgm:spPr/>
      <dgm:t>
        <a:bodyPr/>
        <a:lstStyle/>
        <a:p>
          <a:endParaRPr lang="zh-CN" altLang="en-US">
            <a:latin typeface="仿宋" panose="02010609060101010101" pitchFamily="49" charset="-122"/>
            <a:ea typeface="仿宋" panose="02010609060101010101" pitchFamily="49" charset="-122"/>
          </a:endParaRPr>
        </a:p>
      </dgm:t>
    </dgm:pt>
    <dgm:pt modelId="{1D1266C5-8F1F-44CB-9471-45C30BDA0E91}" type="pres">
      <dgm:prSet presAssocID="{D7FE60FB-7359-4AEB-AC6A-01877FDAF017}" presName="cycle" presStyleCnt="0">
        <dgm:presLayoutVars>
          <dgm:dir/>
          <dgm:resizeHandles val="exact"/>
        </dgm:presLayoutVars>
      </dgm:prSet>
      <dgm:spPr/>
      <dgm:t>
        <a:bodyPr/>
        <a:lstStyle/>
        <a:p>
          <a:endParaRPr lang="zh-CN" altLang="en-US"/>
        </a:p>
      </dgm:t>
    </dgm:pt>
    <dgm:pt modelId="{01CFB502-D608-4D56-BEA9-EC364C622A80}" type="pres">
      <dgm:prSet presAssocID="{A869CE9A-5479-4FD7-A47E-23B9134CDE42}" presName="node" presStyleLbl="node1" presStyleIdx="0" presStyleCnt="3">
        <dgm:presLayoutVars>
          <dgm:bulletEnabled val="1"/>
        </dgm:presLayoutVars>
      </dgm:prSet>
      <dgm:spPr/>
      <dgm:t>
        <a:bodyPr/>
        <a:lstStyle/>
        <a:p>
          <a:endParaRPr lang="zh-CN" altLang="en-US"/>
        </a:p>
      </dgm:t>
    </dgm:pt>
    <dgm:pt modelId="{CCA4771F-4119-4F92-875A-F2A3C77EB656}" type="pres">
      <dgm:prSet presAssocID="{A869CE9A-5479-4FD7-A47E-23B9134CDE42}" presName="spNode" presStyleCnt="0"/>
      <dgm:spPr/>
    </dgm:pt>
    <dgm:pt modelId="{4641068A-3CFC-4323-B5BA-1B6CB66F847B}" type="pres">
      <dgm:prSet presAssocID="{3AF33429-F65C-4BC1-8618-243B795BF293}" presName="sibTrans" presStyleLbl="sibTrans1D1" presStyleIdx="0" presStyleCnt="3"/>
      <dgm:spPr/>
      <dgm:t>
        <a:bodyPr/>
        <a:lstStyle/>
        <a:p>
          <a:endParaRPr lang="zh-CN" altLang="en-US"/>
        </a:p>
      </dgm:t>
    </dgm:pt>
    <dgm:pt modelId="{73EF201C-B2E9-4E48-A546-A34EA43633E3}" type="pres">
      <dgm:prSet presAssocID="{34784C42-CC0F-486F-A85E-249AC3E9F88B}" presName="node" presStyleLbl="node1" presStyleIdx="1" presStyleCnt="3">
        <dgm:presLayoutVars>
          <dgm:bulletEnabled val="1"/>
        </dgm:presLayoutVars>
      </dgm:prSet>
      <dgm:spPr/>
      <dgm:t>
        <a:bodyPr/>
        <a:lstStyle/>
        <a:p>
          <a:endParaRPr lang="zh-CN" altLang="en-US"/>
        </a:p>
      </dgm:t>
    </dgm:pt>
    <dgm:pt modelId="{8443BD8B-FC20-4625-82F8-2155B3835A0B}" type="pres">
      <dgm:prSet presAssocID="{34784C42-CC0F-486F-A85E-249AC3E9F88B}" presName="spNode" presStyleCnt="0"/>
      <dgm:spPr/>
    </dgm:pt>
    <dgm:pt modelId="{2ECCD335-1230-4424-B575-8A9D556C6A37}" type="pres">
      <dgm:prSet presAssocID="{6B1A9E95-DF25-4939-B94A-22CF7D606E3F}" presName="sibTrans" presStyleLbl="sibTrans1D1" presStyleIdx="1" presStyleCnt="3"/>
      <dgm:spPr/>
      <dgm:t>
        <a:bodyPr/>
        <a:lstStyle/>
        <a:p>
          <a:endParaRPr lang="zh-CN" altLang="en-US"/>
        </a:p>
      </dgm:t>
    </dgm:pt>
    <dgm:pt modelId="{86A51D0C-6147-4232-9AE8-C038E9003051}" type="pres">
      <dgm:prSet presAssocID="{D417AC26-B527-4759-BEE7-05CD10F434E6}" presName="node" presStyleLbl="node1" presStyleIdx="2" presStyleCnt="3">
        <dgm:presLayoutVars>
          <dgm:bulletEnabled val="1"/>
        </dgm:presLayoutVars>
      </dgm:prSet>
      <dgm:spPr/>
      <dgm:t>
        <a:bodyPr/>
        <a:lstStyle/>
        <a:p>
          <a:endParaRPr lang="zh-CN" altLang="en-US"/>
        </a:p>
      </dgm:t>
    </dgm:pt>
    <dgm:pt modelId="{E15A7842-B3E7-47B3-ACD3-CE5417852532}" type="pres">
      <dgm:prSet presAssocID="{D417AC26-B527-4759-BEE7-05CD10F434E6}" presName="spNode" presStyleCnt="0"/>
      <dgm:spPr/>
    </dgm:pt>
    <dgm:pt modelId="{5F61A083-0AAC-41E2-87AA-EDD1978E57A3}" type="pres">
      <dgm:prSet presAssocID="{5011085F-D8FF-40E2-87CD-4F7BB23647F7}" presName="sibTrans" presStyleLbl="sibTrans1D1" presStyleIdx="2" presStyleCnt="3"/>
      <dgm:spPr/>
      <dgm:t>
        <a:bodyPr/>
        <a:lstStyle/>
        <a:p>
          <a:endParaRPr lang="zh-CN" altLang="en-US"/>
        </a:p>
      </dgm:t>
    </dgm:pt>
  </dgm:ptLst>
  <dgm:cxnLst>
    <dgm:cxn modelId="{D8440685-D17A-405B-B0AD-586B6E68021A}" type="presOf" srcId="{D7FE60FB-7359-4AEB-AC6A-01877FDAF017}" destId="{1D1266C5-8F1F-44CB-9471-45C30BDA0E91}" srcOrd="0" destOrd="0" presId="urn:microsoft.com/office/officeart/2005/8/layout/cycle6#2"/>
    <dgm:cxn modelId="{D4A6B91A-3CF0-42C8-B5D8-40FE7CD700DA}" srcId="{D7FE60FB-7359-4AEB-AC6A-01877FDAF017}" destId="{34784C42-CC0F-486F-A85E-249AC3E9F88B}" srcOrd="1" destOrd="0" parTransId="{FFDE3E30-14FB-42E4-B4AC-77267C386F5D}" sibTransId="{6B1A9E95-DF25-4939-B94A-22CF7D606E3F}"/>
    <dgm:cxn modelId="{92592186-B415-47B7-B711-99483CDD789F}" type="presOf" srcId="{D417AC26-B527-4759-BEE7-05CD10F434E6}" destId="{86A51D0C-6147-4232-9AE8-C038E9003051}" srcOrd="0" destOrd="0" presId="urn:microsoft.com/office/officeart/2005/8/layout/cycle6#2"/>
    <dgm:cxn modelId="{442DE2C3-B38E-48B5-B169-55384565F820}" type="presOf" srcId="{34784C42-CC0F-486F-A85E-249AC3E9F88B}" destId="{73EF201C-B2E9-4E48-A546-A34EA43633E3}" srcOrd="0" destOrd="0" presId="urn:microsoft.com/office/officeart/2005/8/layout/cycle6#2"/>
    <dgm:cxn modelId="{EB2497BB-9CFD-49AC-B68D-02C5D072AC0D}" type="presOf" srcId="{6B1A9E95-DF25-4939-B94A-22CF7D606E3F}" destId="{2ECCD335-1230-4424-B575-8A9D556C6A37}" srcOrd="0" destOrd="0" presId="urn:microsoft.com/office/officeart/2005/8/layout/cycle6#2"/>
    <dgm:cxn modelId="{FDCB4003-916F-4DCF-A43F-8D406A0B824D}" srcId="{D7FE60FB-7359-4AEB-AC6A-01877FDAF017}" destId="{D417AC26-B527-4759-BEE7-05CD10F434E6}" srcOrd="2" destOrd="0" parTransId="{88E14E4F-82AC-4773-8BF0-AC500E6D0E7B}" sibTransId="{5011085F-D8FF-40E2-87CD-4F7BB23647F7}"/>
    <dgm:cxn modelId="{006E439D-6400-4DF5-91E1-A01B73804262}" srcId="{D7FE60FB-7359-4AEB-AC6A-01877FDAF017}" destId="{A869CE9A-5479-4FD7-A47E-23B9134CDE42}" srcOrd="0" destOrd="0" parTransId="{207C87F7-1BD5-4345-99DA-950854B4B89A}" sibTransId="{3AF33429-F65C-4BC1-8618-243B795BF293}"/>
    <dgm:cxn modelId="{57639A8F-E8C4-4BC6-96DD-BEF5E203E950}" type="presOf" srcId="{5011085F-D8FF-40E2-87CD-4F7BB23647F7}" destId="{5F61A083-0AAC-41E2-87AA-EDD1978E57A3}" srcOrd="0" destOrd="0" presId="urn:microsoft.com/office/officeart/2005/8/layout/cycle6#2"/>
    <dgm:cxn modelId="{6CF7996C-6CAC-4240-88A2-164EE3347CEA}" type="presOf" srcId="{3AF33429-F65C-4BC1-8618-243B795BF293}" destId="{4641068A-3CFC-4323-B5BA-1B6CB66F847B}" srcOrd="0" destOrd="0" presId="urn:microsoft.com/office/officeart/2005/8/layout/cycle6#2"/>
    <dgm:cxn modelId="{1F59F2DC-C7F6-4BE3-A4FE-073EBA3301AB}" type="presOf" srcId="{A869CE9A-5479-4FD7-A47E-23B9134CDE42}" destId="{01CFB502-D608-4D56-BEA9-EC364C622A80}" srcOrd="0" destOrd="0" presId="urn:microsoft.com/office/officeart/2005/8/layout/cycle6#2"/>
    <dgm:cxn modelId="{B6A10998-4290-4715-83A7-1EF8D5DC9703}" type="presParOf" srcId="{1D1266C5-8F1F-44CB-9471-45C30BDA0E91}" destId="{01CFB502-D608-4D56-BEA9-EC364C622A80}" srcOrd="0" destOrd="0" presId="urn:microsoft.com/office/officeart/2005/8/layout/cycle6#2"/>
    <dgm:cxn modelId="{9DE0B903-0EE6-4572-A19D-C5F7A8DEDDA4}" type="presParOf" srcId="{1D1266C5-8F1F-44CB-9471-45C30BDA0E91}" destId="{CCA4771F-4119-4F92-875A-F2A3C77EB656}" srcOrd="1" destOrd="0" presId="urn:microsoft.com/office/officeart/2005/8/layout/cycle6#2"/>
    <dgm:cxn modelId="{94756CA7-2C2B-4151-A409-C9D2D354AA03}" type="presParOf" srcId="{1D1266C5-8F1F-44CB-9471-45C30BDA0E91}" destId="{4641068A-3CFC-4323-B5BA-1B6CB66F847B}" srcOrd="2" destOrd="0" presId="urn:microsoft.com/office/officeart/2005/8/layout/cycle6#2"/>
    <dgm:cxn modelId="{572AC7B4-92DF-4ECD-AFB7-C7F7BE748379}" type="presParOf" srcId="{1D1266C5-8F1F-44CB-9471-45C30BDA0E91}" destId="{73EF201C-B2E9-4E48-A546-A34EA43633E3}" srcOrd="3" destOrd="0" presId="urn:microsoft.com/office/officeart/2005/8/layout/cycle6#2"/>
    <dgm:cxn modelId="{B6FFAC20-5006-4514-804D-3E3C73C18DDE}" type="presParOf" srcId="{1D1266C5-8F1F-44CB-9471-45C30BDA0E91}" destId="{8443BD8B-FC20-4625-82F8-2155B3835A0B}" srcOrd="4" destOrd="0" presId="urn:microsoft.com/office/officeart/2005/8/layout/cycle6#2"/>
    <dgm:cxn modelId="{0D68A3E6-5EB9-48ED-825D-93A12BB7B985}" type="presParOf" srcId="{1D1266C5-8F1F-44CB-9471-45C30BDA0E91}" destId="{2ECCD335-1230-4424-B575-8A9D556C6A37}" srcOrd="5" destOrd="0" presId="urn:microsoft.com/office/officeart/2005/8/layout/cycle6#2"/>
    <dgm:cxn modelId="{F326D37F-0C5C-4695-8183-CD3BD9A0248B}" type="presParOf" srcId="{1D1266C5-8F1F-44CB-9471-45C30BDA0E91}" destId="{86A51D0C-6147-4232-9AE8-C038E9003051}" srcOrd="6" destOrd="0" presId="urn:microsoft.com/office/officeart/2005/8/layout/cycle6#2"/>
    <dgm:cxn modelId="{44FD4D36-23CA-4BE7-8123-FDB4ECD9B91C}" type="presParOf" srcId="{1D1266C5-8F1F-44CB-9471-45C30BDA0E91}" destId="{E15A7842-B3E7-47B3-ACD3-CE5417852532}" srcOrd="7" destOrd="0" presId="urn:microsoft.com/office/officeart/2005/8/layout/cycle6#2"/>
    <dgm:cxn modelId="{A4B3B849-CB4B-4914-ADEE-42231E650440}" type="presParOf" srcId="{1D1266C5-8F1F-44CB-9471-45C30BDA0E91}" destId="{5F61A083-0AAC-41E2-87AA-EDD1978E57A3}" srcOrd="8" destOrd="0" presId="urn:microsoft.com/office/officeart/2005/8/layout/cycle6#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672D7-47D5-437A-AB03-04DEB13FB741}" type="doc">
      <dgm:prSet loTypeId="urn:microsoft.com/office/officeart/2005/8/layout/hList1" loCatId="list" qsTypeId="urn:microsoft.com/office/officeart/2005/8/quickstyle/simple1#7" qsCatId="simple" csTypeId="urn:microsoft.com/office/officeart/2005/8/colors/accent1_2#4" csCatId="accent1" phldr="1"/>
      <dgm:spPr/>
      <dgm:t>
        <a:bodyPr/>
        <a:lstStyle/>
        <a:p>
          <a:endParaRPr lang="zh-CN" altLang="en-US"/>
        </a:p>
      </dgm:t>
    </dgm:pt>
    <dgm:pt modelId="{F8F075D0-40C2-4D92-B219-085934485351}">
      <dgm:prSet phldrT="[文本]"/>
      <dgm:spPr/>
      <dgm:t>
        <a:bodyPr/>
        <a:lstStyle/>
        <a:p>
          <a:r>
            <a:rPr lang="zh-CN" altLang="en-US" dirty="0" smtClean="0">
              <a:latin typeface="黑体" panose="02010609060101010101" pitchFamily="49" charset="-122"/>
              <a:ea typeface="黑体" panose="02010609060101010101" pitchFamily="49" charset="-122"/>
            </a:rPr>
            <a:t>学业要求</a:t>
          </a:r>
          <a:endParaRPr lang="zh-CN" altLang="en-US" dirty="0">
            <a:latin typeface="黑体" panose="02010609060101010101" pitchFamily="49" charset="-122"/>
            <a:ea typeface="黑体" panose="02010609060101010101" pitchFamily="49" charset="-122"/>
          </a:endParaRPr>
        </a:p>
      </dgm:t>
    </dgm:pt>
    <dgm:pt modelId="{B946C840-3E50-4591-AEBB-DDAB4814CC8F}" type="parTrans" cxnId="{A2B4814D-B143-4F60-B58C-B1435B7BFB79}">
      <dgm:prSet/>
      <dgm:spPr/>
      <dgm:t>
        <a:bodyPr/>
        <a:lstStyle/>
        <a:p>
          <a:endParaRPr lang="zh-CN" altLang="en-US">
            <a:latin typeface="仿宋" panose="02010609060101010101" pitchFamily="49" charset="-122"/>
            <a:ea typeface="仿宋" panose="02010609060101010101" pitchFamily="49" charset="-122"/>
          </a:endParaRPr>
        </a:p>
      </dgm:t>
    </dgm:pt>
    <dgm:pt modelId="{90BEF309-E184-4496-90C5-449990BAD1FC}" type="sibTrans" cxnId="{A2B4814D-B143-4F60-B58C-B1435B7BFB79}">
      <dgm:prSet/>
      <dgm:spPr/>
      <dgm:t>
        <a:bodyPr/>
        <a:lstStyle/>
        <a:p>
          <a:endParaRPr lang="zh-CN" altLang="en-US">
            <a:latin typeface="仿宋" panose="02010609060101010101" pitchFamily="49" charset="-122"/>
            <a:ea typeface="仿宋" panose="02010609060101010101" pitchFamily="49" charset="-122"/>
          </a:endParaRPr>
        </a:p>
      </dgm:t>
    </dgm:pt>
    <dgm:pt modelId="{8A2E2016-F9F4-4926-B755-59522063D8F0}">
      <dgm:prSet phldrT="[文本]" phldr="0" custT="0"/>
      <dgm:spPr/>
      <dgm:t>
        <a:bodyPr vert="horz" wrap="square"/>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15000"/>
            </a:spcAft>
          </a:pPr>
          <a:r>
            <a:rPr lang="zh-CN" altLang="en-US" dirty="0" smtClean="0">
              <a:latin typeface="仿宋" panose="02010609060101010101" pitchFamily="49" charset="-122"/>
              <a:ea typeface="仿宋" panose="02010609060101010101" pitchFamily="49" charset="-122"/>
            </a:rPr>
            <a:t>必修 数据与计算：</a:t>
          </a:r>
          <a:r>
            <a:rPr lang="zh-CN" altLang="zh-CN" dirty="0" smtClean="0">
              <a:effectLst/>
              <a:latin typeface="仿宋" panose="02010609060101010101" pitchFamily="49" charset="-122"/>
              <a:ea typeface="仿宋" panose="02010609060101010101" pitchFamily="49" charset="-122"/>
              <a:cs typeface="+mn-cs"/>
            </a:rPr>
            <a:t>依据解决问题的需要，设计和表示简单算法；掌握一种程序设计语言的基本知识，利用程序设计语言实现简单算法，解决实际问题</a:t>
          </a:r>
          <a:endParaRPr lang="zh-CN" altLang="en-US" dirty="0">
            <a:latin typeface="仿宋" panose="02010609060101010101" pitchFamily="49" charset="-122"/>
            <a:ea typeface="仿宋" panose="02010609060101010101" pitchFamily="49" charset="-122"/>
          </a:endParaRPr>
        </a:p>
      </dgm:t>
    </dgm:pt>
    <dgm:pt modelId="{328407DB-3E37-4F3A-8ECD-CD86924B57EF}" type="parTrans" cxnId="{3A7C6481-C78D-485A-9FDA-764FEA9EACCB}">
      <dgm:prSet/>
      <dgm:spPr/>
      <dgm:t>
        <a:bodyPr/>
        <a:lstStyle/>
        <a:p>
          <a:endParaRPr lang="zh-CN" altLang="en-US">
            <a:latin typeface="仿宋" panose="02010609060101010101" pitchFamily="49" charset="-122"/>
            <a:ea typeface="仿宋" panose="02010609060101010101" pitchFamily="49" charset="-122"/>
          </a:endParaRPr>
        </a:p>
      </dgm:t>
    </dgm:pt>
    <dgm:pt modelId="{9E9ABB1B-7535-4A77-8F3E-30DE1D43DC1C}" type="sibTrans" cxnId="{3A7C6481-C78D-485A-9FDA-764FEA9EACCB}">
      <dgm:prSet/>
      <dgm:spPr/>
      <dgm:t>
        <a:bodyPr/>
        <a:lstStyle/>
        <a:p>
          <a:endParaRPr lang="zh-CN" altLang="en-US">
            <a:latin typeface="仿宋" panose="02010609060101010101" pitchFamily="49" charset="-122"/>
            <a:ea typeface="仿宋" panose="02010609060101010101" pitchFamily="49" charset="-122"/>
          </a:endParaRPr>
        </a:p>
      </dgm:t>
    </dgm:pt>
    <dgm:pt modelId="{EBAEC762-1EC3-412C-8793-231D53CFF0BA}">
      <dgm:prSet phldr="0" custT="0"/>
      <dgm:spPr/>
      <dgm:t>
        <a:bodyPr vert="horz" wrap="square"/>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15000"/>
            </a:spcAft>
          </a:pPr>
          <a:r>
            <a:rPr lang="zh-CN" altLang="en-US" dirty="0" smtClean="0">
              <a:effectLst/>
              <a:latin typeface="仿宋" panose="02010609060101010101" pitchFamily="49" charset="-122"/>
              <a:ea typeface="仿宋" panose="02010609060101010101" pitchFamily="49" charset="-122"/>
              <a:cs typeface="+mn-cs"/>
            </a:rPr>
            <a:t>选修 算法初步：</a:t>
          </a:r>
          <a:r>
            <a:rPr lang="zh-CN" altLang="zh-CN" dirty="0" smtClean="0">
              <a:effectLst/>
              <a:latin typeface="仿宋" panose="02010609060101010101" pitchFamily="49" charset="-122"/>
              <a:ea typeface="仿宋" panose="02010609060101010101" pitchFamily="49" charset="-122"/>
              <a:cs typeface="+mn-cs"/>
            </a:rPr>
            <a:t>能够分析、描述实际问题，能够用自然语言、伪代码、流程图等描述算法并利用符号语言将其形式化；初步掌握二叉树在搜索算法中的应用，掌握贪心、分治、动态规划和回溯等常见算法及其编程应用；掌握算法分析的一般方法和过程，能够计算算法的时空复杂度</a:t>
          </a:r>
          <a:endParaRPr lang="zh-CN" altLang="en-US" dirty="0">
            <a:latin typeface="仿宋" panose="02010609060101010101" pitchFamily="49" charset="-122"/>
            <a:ea typeface="仿宋" panose="02010609060101010101" pitchFamily="49" charset="-122"/>
          </a:endParaRPr>
        </a:p>
      </dgm:t>
    </dgm:pt>
    <dgm:pt modelId="{9814766A-1FB9-4F2D-A049-9C236152351D}" type="parTrans" cxnId="{ACC638BF-8049-4609-A76E-D3A8E12129A2}">
      <dgm:prSet/>
      <dgm:spPr/>
    </dgm:pt>
    <dgm:pt modelId="{914F2A60-E66C-49B5-A350-A34CF47C9DA9}" type="sibTrans" cxnId="{ACC638BF-8049-4609-A76E-D3A8E12129A2}">
      <dgm:prSet/>
      <dgm:spPr/>
    </dgm:pt>
    <dgm:pt modelId="{A7217BF4-56E1-485D-8301-03E75758025F}">
      <dgm:prSet phldr="0" custT="0"/>
      <dgm:spPr/>
      <dgm:t>
        <a:bodyPr vert="horz" wrap="square"/>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15000"/>
            </a:spcAft>
          </a:pPr>
          <a:r>
            <a:rPr lang="en-US" altLang="zh-CN" dirty="0" smtClean="0">
              <a:latin typeface="仿宋" panose="02010609060101010101" pitchFamily="49" charset="-122"/>
              <a:ea typeface="仿宋" panose="02010609060101010101" pitchFamily="49" charset="-122"/>
            </a:rPr>
            <a:t>……</a:t>
          </a:r>
          <a:endParaRPr lang="zh-CN" altLang="en-US" dirty="0">
            <a:latin typeface="仿宋" panose="02010609060101010101" pitchFamily="49" charset="-122"/>
            <a:ea typeface="仿宋" panose="02010609060101010101" pitchFamily="49" charset="-122"/>
          </a:endParaRPr>
        </a:p>
      </dgm:t>
    </dgm:pt>
    <dgm:pt modelId="{071D8584-A41D-4651-870F-E0268583F386}" type="parTrans" cxnId="{45B01E08-2E71-4732-9E78-0E6765FD0671}">
      <dgm:prSet/>
      <dgm:spPr/>
    </dgm:pt>
    <dgm:pt modelId="{F7F71359-0868-49CD-AB94-1D2DF6C6DB95}" type="sibTrans" cxnId="{45B01E08-2E71-4732-9E78-0E6765FD0671}">
      <dgm:prSet/>
      <dgm:spPr/>
    </dgm:pt>
    <dgm:pt modelId="{2293803D-E457-4E3D-98A9-0E7505071ECC}">
      <dgm:prSet phldrT="[文本]"/>
      <dgm:spPr/>
      <dgm:t>
        <a:bodyPr/>
        <a:lstStyle/>
        <a:p>
          <a:r>
            <a:rPr lang="zh-CN" altLang="en-US" dirty="0" smtClean="0">
              <a:latin typeface="黑体" panose="02010609060101010101" pitchFamily="49" charset="-122"/>
              <a:ea typeface="黑体" panose="02010609060101010101" pitchFamily="49" charset="-122"/>
            </a:rPr>
            <a:t>学业质量要求</a:t>
          </a:r>
          <a:endParaRPr lang="zh-CN" altLang="en-US" dirty="0">
            <a:latin typeface="黑体" panose="02010609060101010101" pitchFamily="49" charset="-122"/>
            <a:ea typeface="黑体" panose="02010609060101010101" pitchFamily="49" charset="-122"/>
          </a:endParaRPr>
        </a:p>
      </dgm:t>
    </dgm:pt>
    <dgm:pt modelId="{C5AD7801-BA9E-4E01-91E9-57C3C5389C06}" type="parTrans" cxnId="{D119333F-29A3-4694-96CF-EC77F7B23CC1}">
      <dgm:prSet/>
      <dgm:spPr/>
      <dgm:t>
        <a:bodyPr/>
        <a:lstStyle/>
        <a:p>
          <a:endParaRPr lang="zh-CN" altLang="en-US">
            <a:latin typeface="仿宋" panose="02010609060101010101" pitchFamily="49" charset="-122"/>
            <a:ea typeface="仿宋" panose="02010609060101010101" pitchFamily="49" charset="-122"/>
          </a:endParaRPr>
        </a:p>
      </dgm:t>
    </dgm:pt>
    <dgm:pt modelId="{070A01F3-57BE-45AC-81AC-03542559BB27}" type="sibTrans" cxnId="{D119333F-29A3-4694-96CF-EC77F7B23CC1}">
      <dgm:prSet/>
      <dgm:spPr/>
      <dgm:t>
        <a:bodyPr/>
        <a:lstStyle/>
        <a:p>
          <a:endParaRPr lang="zh-CN" altLang="en-US">
            <a:latin typeface="仿宋" panose="02010609060101010101" pitchFamily="49" charset="-122"/>
            <a:ea typeface="仿宋" panose="02010609060101010101" pitchFamily="49" charset="-122"/>
          </a:endParaRPr>
        </a:p>
      </dgm:t>
    </dgm:pt>
    <dgm:pt modelId="{58DDB3E4-5797-4414-B5DB-505C92432F9F}">
      <dgm:prSet phldrT="[文本]"/>
      <dgm:spPr/>
      <dgm:t>
        <a:bodyPr/>
        <a:lstStyle/>
        <a:p>
          <a:r>
            <a:rPr lang="zh-CN" altLang="en-US" dirty="0" smtClean="0">
              <a:latin typeface="仿宋" panose="02010609060101010101" pitchFamily="49" charset="-122"/>
              <a:ea typeface="仿宋" panose="02010609060101010101" pitchFamily="49" charset="-122"/>
            </a:rPr>
            <a:t>水平</a:t>
          </a:r>
          <a:r>
            <a:rPr lang="en-US" altLang="zh-CN" dirty="0" smtClean="0">
              <a:latin typeface="仿宋" panose="02010609060101010101" pitchFamily="49" charset="-122"/>
              <a:ea typeface="仿宋" panose="02010609060101010101" pitchFamily="49" charset="-122"/>
            </a:rPr>
            <a:t>1</a:t>
          </a:r>
          <a:r>
            <a:rPr lang="zh-CN" altLang="en-US" dirty="0" smtClean="0">
              <a:latin typeface="仿宋" panose="02010609060101010101" pitchFamily="49" charset="-122"/>
              <a:ea typeface="仿宋" panose="02010609060101010101" pitchFamily="49" charset="-122"/>
            </a:rPr>
            <a:t>：</a:t>
          </a:r>
          <a:r>
            <a:rPr lang="zh-CN" dirty="0" smtClean="0">
              <a:latin typeface="仿宋" panose="02010609060101010101" pitchFamily="49" charset="-122"/>
              <a:ea typeface="仿宋" panose="02010609060101010101" pitchFamily="49" charset="-122"/>
            </a:rPr>
            <a:t>依据解决问题的需要设计算法，采用流程图的方式描述算法，掌握一种程序设计语言的基本知识，能编写简单程序用以解决问题；</a:t>
          </a:r>
          <a:endParaRPr lang="zh-CN" altLang="en-US" dirty="0">
            <a:latin typeface="仿宋" panose="02010609060101010101" pitchFamily="49" charset="-122"/>
            <a:ea typeface="仿宋" panose="02010609060101010101" pitchFamily="49" charset="-122"/>
          </a:endParaRPr>
        </a:p>
      </dgm:t>
    </dgm:pt>
    <dgm:pt modelId="{6FFBA189-7209-4A87-9D84-910282FF15CE}" type="parTrans" cxnId="{BCF6D741-D89E-4C22-9AD5-41C161C7390D}">
      <dgm:prSet/>
      <dgm:spPr/>
      <dgm:t>
        <a:bodyPr/>
        <a:lstStyle/>
        <a:p>
          <a:endParaRPr lang="zh-CN" altLang="en-US">
            <a:latin typeface="仿宋" panose="02010609060101010101" pitchFamily="49" charset="-122"/>
            <a:ea typeface="仿宋" panose="02010609060101010101" pitchFamily="49" charset="-122"/>
          </a:endParaRPr>
        </a:p>
      </dgm:t>
    </dgm:pt>
    <dgm:pt modelId="{E356B866-2DC3-4DF0-BCFC-9C61BB1ADBD8}" type="sibTrans" cxnId="{BCF6D741-D89E-4C22-9AD5-41C161C7390D}">
      <dgm:prSet/>
      <dgm:spPr/>
      <dgm:t>
        <a:bodyPr/>
        <a:lstStyle/>
        <a:p>
          <a:endParaRPr lang="zh-CN" altLang="en-US">
            <a:latin typeface="仿宋" panose="02010609060101010101" pitchFamily="49" charset="-122"/>
            <a:ea typeface="仿宋" panose="02010609060101010101" pitchFamily="49" charset="-122"/>
          </a:endParaRPr>
        </a:p>
      </dgm:t>
    </dgm:pt>
    <dgm:pt modelId="{CB1AE6A0-BC83-47D9-BDDD-C52A7D894E32}">
      <dgm:prSet phldrT="[文本]"/>
      <dgm:spPr/>
      <dgm:t>
        <a:bodyPr/>
        <a:lstStyle/>
        <a:p>
          <a:r>
            <a:rPr lang="zh-CN" altLang="en-US" dirty="0" smtClean="0">
              <a:latin typeface="仿宋" panose="02010609060101010101" pitchFamily="49" charset="-122"/>
              <a:ea typeface="仿宋" panose="02010609060101010101" pitchFamily="49" charset="-122"/>
            </a:rPr>
            <a:t>水平</a:t>
          </a:r>
          <a:r>
            <a:rPr lang="en-US" altLang="zh-CN" dirty="0" smtClean="0">
              <a:latin typeface="仿宋" panose="02010609060101010101" pitchFamily="49" charset="-122"/>
              <a:ea typeface="仿宋" panose="02010609060101010101" pitchFamily="49" charset="-122"/>
            </a:rPr>
            <a:t>2</a:t>
          </a:r>
          <a:r>
            <a:rPr lang="zh-CN" altLang="en-US" dirty="0" smtClean="0">
              <a:latin typeface="仿宋" panose="02010609060101010101" pitchFamily="49" charset="-122"/>
              <a:ea typeface="仿宋" panose="02010609060101010101" pitchFamily="49" charset="-122"/>
            </a:rPr>
            <a:t>：</a:t>
          </a:r>
          <a:r>
            <a:rPr lang="zh-CN" dirty="0" smtClean="0">
              <a:latin typeface="仿宋" panose="02010609060101010101" pitchFamily="49" charset="-122"/>
              <a:ea typeface="仿宋" panose="02010609060101010101" pitchFamily="49" charset="-122"/>
            </a:rPr>
            <a:t>依据问题解决的需要设计算法，运用算法描述方法和三种控制结构合理表示算法，利用一种程序设计语言实现简单算法，解决问题</a:t>
          </a:r>
          <a:endParaRPr lang="zh-CN" altLang="en-US" dirty="0">
            <a:latin typeface="仿宋" panose="02010609060101010101" pitchFamily="49" charset="-122"/>
            <a:ea typeface="仿宋" panose="02010609060101010101" pitchFamily="49" charset="-122"/>
          </a:endParaRPr>
        </a:p>
      </dgm:t>
    </dgm:pt>
    <dgm:pt modelId="{333554D2-EE0F-46B3-8F63-20D6F0178DA4}" type="parTrans" cxnId="{A6A28FEF-FEE1-442C-A08A-53568D30FF11}">
      <dgm:prSet/>
      <dgm:spPr/>
      <dgm:t>
        <a:bodyPr/>
        <a:lstStyle/>
        <a:p>
          <a:endParaRPr lang="zh-CN" altLang="en-US">
            <a:latin typeface="仿宋" panose="02010609060101010101" pitchFamily="49" charset="-122"/>
            <a:ea typeface="仿宋" panose="02010609060101010101" pitchFamily="49" charset="-122"/>
          </a:endParaRPr>
        </a:p>
      </dgm:t>
    </dgm:pt>
    <dgm:pt modelId="{A1D18D6E-6869-4559-B36D-E6286D00E563}" type="sibTrans" cxnId="{A6A28FEF-FEE1-442C-A08A-53568D30FF11}">
      <dgm:prSet/>
      <dgm:spPr/>
      <dgm:t>
        <a:bodyPr/>
        <a:lstStyle/>
        <a:p>
          <a:endParaRPr lang="zh-CN" altLang="en-US">
            <a:latin typeface="仿宋" panose="02010609060101010101" pitchFamily="49" charset="-122"/>
            <a:ea typeface="仿宋" panose="02010609060101010101" pitchFamily="49" charset="-122"/>
          </a:endParaRPr>
        </a:p>
      </dgm:t>
    </dgm:pt>
    <dgm:pt modelId="{25E23F02-4294-4054-A86D-FCEB97E5C2F4}">
      <dgm:prSet phldrT="[文本]"/>
      <dgm:spPr/>
      <dgm:t>
        <a:bodyPr/>
        <a:lstStyle/>
        <a:p>
          <a:r>
            <a:rPr lang="en-US" altLang="zh-CN" dirty="0" smtClean="0">
              <a:latin typeface="仿宋" panose="02010609060101010101" pitchFamily="49" charset="-122"/>
              <a:ea typeface="仿宋" panose="02010609060101010101" pitchFamily="49" charset="-122"/>
            </a:rPr>
            <a:t>……</a:t>
          </a:r>
          <a:endParaRPr lang="zh-CN" altLang="en-US" dirty="0">
            <a:latin typeface="仿宋" panose="02010609060101010101" pitchFamily="49" charset="-122"/>
            <a:ea typeface="仿宋" panose="02010609060101010101" pitchFamily="49" charset="-122"/>
          </a:endParaRPr>
        </a:p>
      </dgm:t>
    </dgm:pt>
    <dgm:pt modelId="{7AFCB31B-48A3-4E61-AFCB-25DE16CE1969}" type="parTrans" cxnId="{5F77830E-B9C7-42AA-ACD1-9E47DA390045}">
      <dgm:prSet/>
      <dgm:spPr/>
      <dgm:t>
        <a:bodyPr/>
        <a:lstStyle/>
        <a:p>
          <a:endParaRPr lang="zh-CN" altLang="en-US">
            <a:latin typeface="仿宋" panose="02010609060101010101" pitchFamily="49" charset="-122"/>
            <a:ea typeface="仿宋" panose="02010609060101010101" pitchFamily="49" charset="-122"/>
          </a:endParaRPr>
        </a:p>
      </dgm:t>
    </dgm:pt>
    <dgm:pt modelId="{9E6E6B2D-210C-4E5C-BB69-76C72F07354C}" type="sibTrans" cxnId="{5F77830E-B9C7-42AA-ACD1-9E47DA390045}">
      <dgm:prSet/>
      <dgm:spPr/>
      <dgm:t>
        <a:bodyPr/>
        <a:lstStyle/>
        <a:p>
          <a:endParaRPr lang="zh-CN" altLang="en-US">
            <a:latin typeface="仿宋" panose="02010609060101010101" pitchFamily="49" charset="-122"/>
            <a:ea typeface="仿宋" panose="02010609060101010101" pitchFamily="49" charset="-122"/>
          </a:endParaRPr>
        </a:p>
      </dgm:t>
    </dgm:pt>
    <dgm:pt modelId="{75EB554C-50C3-4205-8AF5-F26736456290}">
      <dgm:prSet phldrT="[文本]"/>
      <dgm:spPr/>
      <dgm:t>
        <a:bodyPr/>
        <a:lstStyle/>
        <a:p>
          <a:r>
            <a:rPr lang="zh-CN" altLang="en-US" dirty="0" smtClean="0">
              <a:latin typeface="黑体" panose="02010609060101010101" pitchFamily="49" charset="-122"/>
              <a:ea typeface="黑体" panose="02010609060101010101" pitchFamily="49" charset="-122"/>
            </a:rPr>
            <a:t>核心素养水平</a:t>
          </a:r>
          <a:endParaRPr lang="zh-CN" altLang="en-US" dirty="0">
            <a:latin typeface="黑体" panose="02010609060101010101" pitchFamily="49" charset="-122"/>
            <a:ea typeface="黑体" panose="02010609060101010101" pitchFamily="49" charset="-122"/>
          </a:endParaRPr>
        </a:p>
      </dgm:t>
    </dgm:pt>
    <dgm:pt modelId="{84A96633-82AA-4301-8F30-881F64458556}" type="parTrans" cxnId="{404CF2DD-FD23-4FAB-A74D-02C7A8ECDC28}">
      <dgm:prSet/>
      <dgm:spPr/>
      <dgm:t>
        <a:bodyPr/>
        <a:lstStyle/>
        <a:p>
          <a:endParaRPr lang="zh-CN" altLang="en-US">
            <a:latin typeface="仿宋" panose="02010609060101010101" pitchFamily="49" charset="-122"/>
            <a:ea typeface="仿宋" panose="02010609060101010101" pitchFamily="49" charset="-122"/>
          </a:endParaRPr>
        </a:p>
      </dgm:t>
    </dgm:pt>
    <dgm:pt modelId="{921D9DBD-BCAF-4D41-82FE-09F4DB0FA68F}" type="sibTrans" cxnId="{404CF2DD-FD23-4FAB-A74D-02C7A8ECDC28}">
      <dgm:prSet/>
      <dgm:spPr/>
      <dgm:t>
        <a:bodyPr/>
        <a:lstStyle/>
        <a:p>
          <a:endParaRPr lang="zh-CN" altLang="en-US">
            <a:latin typeface="仿宋" panose="02010609060101010101" pitchFamily="49" charset="-122"/>
            <a:ea typeface="仿宋" panose="02010609060101010101" pitchFamily="49" charset="-122"/>
          </a:endParaRPr>
        </a:p>
      </dgm:t>
    </dgm:pt>
    <dgm:pt modelId="{AA069A64-3647-4234-A15E-A6826BBCB4E7}">
      <dgm:prSet phldrT="[文本]"/>
      <dgm:spPr/>
      <dgm:t>
        <a:bodyPr/>
        <a:lstStyle/>
        <a:p>
          <a:r>
            <a:rPr lang="zh-CN" altLang="en-US" dirty="0" smtClean="0">
              <a:latin typeface="仿宋" panose="02010609060101010101" pitchFamily="49" charset="-122"/>
              <a:ea typeface="仿宋" panose="02010609060101010101" pitchFamily="49" charset="-122"/>
            </a:rPr>
            <a:t>预备级：</a:t>
          </a:r>
          <a:r>
            <a:rPr lang="en-US" altLang="zh-CN" dirty="0" smtClean="0">
              <a:latin typeface="仿宋" panose="02010609060101010101" pitchFamily="49" charset="-122"/>
              <a:ea typeface="仿宋" panose="02010609060101010101" pitchFamily="49" charset="-122"/>
            </a:rPr>
            <a:t>……</a:t>
          </a:r>
        </a:p>
      </dgm:t>
    </dgm:pt>
    <dgm:pt modelId="{772CE2F8-3DD4-4CB0-9E0A-19B7D0F19495}" type="parTrans" cxnId="{F1AAC5FA-0C8D-47CF-86EF-C93520B69FF8}">
      <dgm:prSet/>
      <dgm:spPr/>
      <dgm:t>
        <a:bodyPr/>
        <a:lstStyle/>
        <a:p>
          <a:endParaRPr lang="zh-CN" altLang="en-US">
            <a:latin typeface="仿宋" panose="02010609060101010101" pitchFamily="49" charset="-122"/>
            <a:ea typeface="仿宋" panose="02010609060101010101" pitchFamily="49" charset="-122"/>
          </a:endParaRPr>
        </a:p>
      </dgm:t>
    </dgm:pt>
    <dgm:pt modelId="{D93E5E06-D52E-42F2-8CA1-55F74409F220}" type="sibTrans" cxnId="{F1AAC5FA-0C8D-47CF-86EF-C93520B69FF8}">
      <dgm:prSet/>
      <dgm:spPr/>
      <dgm:t>
        <a:bodyPr/>
        <a:lstStyle/>
        <a:p>
          <a:endParaRPr lang="zh-CN" altLang="en-US">
            <a:latin typeface="仿宋" panose="02010609060101010101" pitchFamily="49" charset="-122"/>
            <a:ea typeface="仿宋" panose="02010609060101010101" pitchFamily="49" charset="-122"/>
          </a:endParaRPr>
        </a:p>
      </dgm:t>
    </dgm:pt>
    <dgm:pt modelId="{55AD1D4F-E2A4-43B9-8CD3-6DF8B1E41369}">
      <dgm:prSet phldrT="[文本]"/>
      <dgm:spPr/>
      <dgm:t>
        <a:bodyPr/>
        <a:lstStyle/>
        <a:p>
          <a:r>
            <a:rPr lang="zh-CN" altLang="en-US" dirty="0" smtClean="0">
              <a:latin typeface="仿宋" panose="02010609060101010101" pitchFamily="49" charset="-122"/>
              <a:ea typeface="仿宋" panose="02010609060101010101" pitchFamily="49" charset="-122"/>
            </a:rPr>
            <a:t>水平</a:t>
          </a:r>
          <a:r>
            <a:rPr lang="en-US" altLang="zh-CN" dirty="0" smtClean="0">
              <a:latin typeface="仿宋" panose="02010609060101010101" pitchFamily="49" charset="-122"/>
              <a:ea typeface="仿宋" panose="02010609060101010101" pitchFamily="49" charset="-122"/>
            </a:rPr>
            <a:t>1</a:t>
          </a:r>
          <a:r>
            <a:rPr lang="zh-CN" altLang="en-US" dirty="0" smtClean="0">
              <a:latin typeface="仿宋" panose="02010609060101010101" pitchFamily="49" charset="-122"/>
              <a:ea typeface="仿宋" panose="02010609060101010101" pitchFamily="49" charset="-122"/>
            </a:rPr>
            <a:t>：</a:t>
          </a:r>
          <a:r>
            <a:rPr lang="zh-CN" dirty="0" smtClean="0">
              <a:latin typeface="仿宋" panose="02010609060101010101" pitchFamily="49" charset="-122"/>
              <a:ea typeface="仿宋" panose="02010609060101010101" pitchFamily="49" charset="-122"/>
            </a:rPr>
            <a:t>运用基本算法设计解决问题的方案，能使用编程语言或其他数字化工具实现这一方案。</a:t>
          </a:r>
          <a:endParaRPr lang="zh-CN" altLang="en-US" dirty="0">
            <a:latin typeface="仿宋" panose="02010609060101010101" pitchFamily="49" charset="-122"/>
            <a:ea typeface="仿宋" panose="02010609060101010101" pitchFamily="49" charset="-122"/>
          </a:endParaRPr>
        </a:p>
      </dgm:t>
    </dgm:pt>
    <dgm:pt modelId="{0120A8FC-F08C-4F39-BD15-2671B7B26177}" type="parTrans" cxnId="{49D7CA7C-3159-4772-80E8-80E97B05D642}">
      <dgm:prSet/>
      <dgm:spPr/>
      <dgm:t>
        <a:bodyPr/>
        <a:lstStyle/>
        <a:p>
          <a:endParaRPr lang="zh-CN" altLang="en-US">
            <a:latin typeface="仿宋" panose="02010609060101010101" pitchFamily="49" charset="-122"/>
            <a:ea typeface="仿宋" panose="02010609060101010101" pitchFamily="49" charset="-122"/>
          </a:endParaRPr>
        </a:p>
      </dgm:t>
    </dgm:pt>
    <dgm:pt modelId="{FEF6C691-F57E-41E3-997F-1D3807D7F710}" type="sibTrans" cxnId="{49D7CA7C-3159-4772-80E8-80E97B05D642}">
      <dgm:prSet/>
      <dgm:spPr/>
      <dgm:t>
        <a:bodyPr/>
        <a:lstStyle/>
        <a:p>
          <a:endParaRPr lang="zh-CN" altLang="en-US">
            <a:latin typeface="仿宋" panose="02010609060101010101" pitchFamily="49" charset="-122"/>
            <a:ea typeface="仿宋" panose="02010609060101010101" pitchFamily="49" charset="-122"/>
          </a:endParaRPr>
        </a:p>
      </dgm:t>
    </dgm:pt>
    <dgm:pt modelId="{70F9FA0F-0ADC-45BA-B598-41E2390DC8C4}">
      <dgm:prSet phldrT="[文本]"/>
      <dgm:spPr/>
      <dgm:t>
        <a:bodyPr/>
        <a:lstStyle/>
        <a:p>
          <a:r>
            <a:rPr lang="zh-CN" altLang="en-US" dirty="0" smtClean="0">
              <a:latin typeface="仿宋" panose="02010609060101010101" pitchFamily="49" charset="-122"/>
              <a:ea typeface="仿宋" panose="02010609060101010101" pitchFamily="49" charset="-122"/>
            </a:rPr>
            <a:t>水平</a:t>
          </a:r>
          <a:r>
            <a:rPr lang="en-US" altLang="zh-CN" dirty="0" smtClean="0">
              <a:latin typeface="仿宋" panose="02010609060101010101" pitchFamily="49" charset="-122"/>
              <a:ea typeface="仿宋" panose="02010609060101010101" pitchFamily="49" charset="-122"/>
            </a:rPr>
            <a:t>2</a:t>
          </a:r>
          <a:r>
            <a:rPr lang="zh-CN" altLang="en-US" dirty="0" smtClean="0">
              <a:latin typeface="仿宋" panose="02010609060101010101" pitchFamily="49" charset="-122"/>
              <a:ea typeface="仿宋" panose="02010609060101010101" pitchFamily="49" charset="-122"/>
            </a:rPr>
            <a:t>：</a:t>
          </a:r>
          <a:r>
            <a:rPr lang="zh-CN" dirty="0" smtClean="0">
              <a:latin typeface="仿宋" panose="02010609060101010101" pitchFamily="49" charset="-122"/>
              <a:ea typeface="仿宋" panose="02010609060101010101" pitchFamily="49" charset="-122"/>
            </a:rPr>
            <a:t>针对较为复杂的任务，能运用形式化方法描述问题，并采用模块化和系统化方法设计解决问题的方案。</a:t>
          </a:r>
          <a:r>
            <a:rPr lang="en-US" altLang="zh-CN" dirty="0" smtClean="0">
              <a:latin typeface="仿宋" panose="02010609060101010101" pitchFamily="49" charset="-122"/>
              <a:ea typeface="仿宋" panose="02010609060101010101" pitchFamily="49" charset="-122"/>
            </a:rPr>
            <a:t>    </a:t>
          </a:r>
          <a:r>
            <a:rPr lang="zh-CN" dirty="0" smtClean="0">
              <a:latin typeface="仿宋" panose="02010609060101010101" pitchFamily="49" charset="-122"/>
              <a:ea typeface="仿宋" panose="02010609060101010101" pitchFamily="49" charset="-122"/>
            </a:rPr>
            <a:t>针对不同模块，设计或选择合适的算法，利用编程语言或其他数字化工具实现各模块功能。</a:t>
          </a:r>
          <a:endParaRPr lang="zh-CN" altLang="en-US" dirty="0">
            <a:latin typeface="仿宋" panose="02010609060101010101" pitchFamily="49" charset="-122"/>
            <a:ea typeface="仿宋" panose="02010609060101010101" pitchFamily="49" charset="-122"/>
          </a:endParaRPr>
        </a:p>
      </dgm:t>
    </dgm:pt>
    <dgm:pt modelId="{630FDDBC-192F-4396-967E-E9C8645D3DA2}" type="parTrans" cxnId="{F26F327A-4DEF-4BEB-A142-347DF1973EBD}">
      <dgm:prSet/>
      <dgm:spPr/>
      <dgm:t>
        <a:bodyPr/>
        <a:lstStyle/>
        <a:p>
          <a:endParaRPr lang="zh-CN" altLang="en-US">
            <a:latin typeface="仿宋" panose="02010609060101010101" pitchFamily="49" charset="-122"/>
            <a:ea typeface="仿宋" panose="02010609060101010101" pitchFamily="49" charset="-122"/>
          </a:endParaRPr>
        </a:p>
      </dgm:t>
    </dgm:pt>
    <dgm:pt modelId="{5BF9826B-8F28-4789-84CD-53FB108BF0D7}" type="sibTrans" cxnId="{F26F327A-4DEF-4BEB-A142-347DF1973EBD}">
      <dgm:prSet/>
      <dgm:spPr/>
      <dgm:t>
        <a:bodyPr/>
        <a:lstStyle/>
        <a:p>
          <a:endParaRPr lang="zh-CN" altLang="en-US">
            <a:latin typeface="仿宋" panose="02010609060101010101" pitchFamily="49" charset="-122"/>
            <a:ea typeface="仿宋" panose="02010609060101010101" pitchFamily="49" charset="-122"/>
          </a:endParaRPr>
        </a:p>
      </dgm:t>
    </dgm:pt>
    <dgm:pt modelId="{D8D7600E-DCFD-40DC-9003-44DDA6C91A65}">
      <dgm:prSet phldrT="[文本]"/>
      <dgm:spPr/>
      <dgm:t>
        <a:bodyPr/>
        <a:lstStyle/>
        <a:p>
          <a:r>
            <a:rPr lang="zh-CN" altLang="en-US" dirty="0" smtClean="0">
              <a:latin typeface="仿宋" panose="02010609060101010101" pitchFamily="49" charset="-122"/>
              <a:ea typeface="仿宋" panose="02010609060101010101" pitchFamily="49" charset="-122"/>
            </a:rPr>
            <a:t>水平</a:t>
          </a:r>
          <a:r>
            <a:rPr lang="en-US" altLang="zh-CN" dirty="0" smtClean="0">
              <a:latin typeface="仿宋" panose="02010609060101010101" pitchFamily="49" charset="-122"/>
              <a:ea typeface="仿宋" panose="02010609060101010101" pitchFamily="49" charset="-122"/>
            </a:rPr>
            <a:t>3</a:t>
          </a:r>
          <a:r>
            <a:rPr lang="zh-CN" altLang="en-US" dirty="0" smtClean="0">
              <a:latin typeface="仿宋" panose="02010609060101010101" pitchFamily="49" charset="-122"/>
              <a:ea typeface="仿宋" panose="02010609060101010101" pitchFamily="49" charset="-122"/>
            </a:rPr>
            <a:t>：</a:t>
          </a:r>
          <a:r>
            <a:rPr lang="en-US" altLang="zh-CN" dirty="0" smtClean="0">
              <a:latin typeface="仿宋" panose="02010609060101010101" pitchFamily="49" charset="-122"/>
              <a:ea typeface="仿宋" panose="02010609060101010101" pitchFamily="49" charset="-122"/>
            </a:rPr>
            <a:t>……</a:t>
          </a:r>
          <a:endParaRPr lang="zh-CN" altLang="en-US" dirty="0">
            <a:latin typeface="仿宋" panose="02010609060101010101" pitchFamily="49" charset="-122"/>
            <a:ea typeface="仿宋" panose="02010609060101010101" pitchFamily="49" charset="-122"/>
          </a:endParaRPr>
        </a:p>
      </dgm:t>
    </dgm:pt>
    <dgm:pt modelId="{809CD8CA-8EAB-431A-8343-2000329A9B5C}" type="parTrans" cxnId="{BA22F828-6C1A-4D92-AC32-EDB18EE6699C}">
      <dgm:prSet/>
      <dgm:spPr/>
      <dgm:t>
        <a:bodyPr/>
        <a:lstStyle/>
        <a:p>
          <a:endParaRPr lang="zh-CN" altLang="en-US">
            <a:latin typeface="仿宋" panose="02010609060101010101" pitchFamily="49" charset="-122"/>
            <a:ea typeface="仿宋" panose="02010609060101010101" pitchFamily="49" charset="-122"/>
          </a:endParaRPr>
        </a:p>
      </dgm:t>
    </dgm:pt>
    <dgm:pt modelId="{3D08A03E-8DA7-4481-9F3D-0EBBAD9FEB28}" type="sibTrans" cxnId="{BA22F828-6C1A-4D92-AC32-EDB18EE6699C}">
      <dgm:prSet/>
      <dgm:spPr/>
      <dgm:t>
        <a:bodyPr/>
        <a:lstStyle/>
        <a:p>
          <a:endParaRPr lang="zh-CN" altLang="en-US">
            <a:latin typeface="仿宋" panose="02010609060101010101" pitchFamily="49" charset="-122"/>
            <a:ea typeface="仿宋" panose="02010609060101010101" pitchFamily="49" charset="-122"/>
          </a:endParaRPr>
        </a:p>
      </dgm:t>
    </dgm:pt>
    <dgm:pt modelId="{6FDB637A-056E-46B7-8542-53C5E0CF1C40}" type="pres">
      <dgm:prSet presAssocID="{8AC672D7-47D5-437A-AB03-04DEB13FB741}" presName="Name0" presStyleCnt="0">
        <dgm:presLayoutVars>
          <dgm:dir/>
          <dgm:animLvl val="lvl"/>
          <dgm:resizeHandles val="exact"/>
        </dgm:presLayoutVars>
      </dgm:prSet>
      <dgm:spPr/>
      <dgm:t>
        <a:bodyPr/>
        <a:lstStyle/>
        <a:p>
          <a:endParaRPr lang="zh-CN" altLang="en-US"/>
        </a:p>
      </dgm:t>
    </dgm:pt>
    <dgm:pt modelId="{1D4A7098-9EF4-444E-9711-6A113912A244}" type="pres">
      <dgm:prSet presAssocID="{F8F075D0-40C2-4D92-B219-085934485351}" presName="composite" presStyleCnt="0"/>
      <dgm:spPr/>
    </dgm:pt>
    <dgm:pt modelId="{38591C31-6F4D-4158-8716-94EE5E7258CF}" type="pres">
      <dgm:prSet presAssocID="{F8F075D0-40C2-4D92-B219-085934485351}" presName="parTx" presStyleLbl="alignNode1" presStyleIdx="0" presStyleCnt="3">
        <dgm:presLayoutVars>
          <dgm:chMax val="0"/>
          <dgm:chPref val="0"/>
          <dgm:bulletEnabled val="1"/>
        </dgm:presLayoutVars>
      </dgm:prSet>
      <dgm:spPr/>
      <dgm:t>
        <a:bodyPr/>
        <a:lstStyle/>
        <a:p>
          <a:endParaRPr lang="zh-CN" altLang="en-US"/>
        </a:p>
      </dgm:t>
    </dgm:pt>
    <dgm:pt modelId="{84C7F55F-D04C-4CA0-9234-BA06348F5F64}" type="pres">
      <dgm:prSet presAssocID="{F8F075D0-40C2-4D92-B219-085934485351}" presName="desTx" presStyleLbl="alignAccFollowNode1" presStyleIdx="0" presStyleCnt="3">
        <dgm:presLayoutVars>
          <dgm:bulletEnabled val="1"/>
        </dgm:presLayoutVars>
      </dgm:prSet>
      <dgm:spPr/>
      <dgm:t>
        <a:bodyPr/>
        <a:lstStyle/>
        <a:p>
          <a:endParaRPr lang="zh-CN" altLang="en-US"/>
        </a:p>
      </dgm:t>
    </dgm:pt>
    <dgm:pt modelId="{995136D7-3877-41FC-A21F-C4EBFEA4F6FA}" type="pres">
      <dgm:prSet presAssocID="{90BEF309-E184-4496-90C5-449990BAD1FC}" presName="space" presStyleCnt="0"/>
      <dgm:spPr/>
    </dgm:pt>
    <dgm:pt modelId="{E3E930FB-EA21-480A-BAF4-135F5BD966F0}" type="pres">
      <dgm:prSet presAssocID="{2293803D-E457-4E3D-98A9-0E7505071ECC}" presName="composite" presStyleCnt="0"/>
      <dgm:spPr/>
    </dgm:pt>
    <dgm:pt modelId="{92C35661-B7CE-4478-AA67-694B2BACD47C}" type="pres">
      <dgm:prSet presAssocID="{2293803D-E457-4E3D-98A9-0E7505071ECC}" presName="parTx" presStyleLbl="alignNode1" presStyleIdx="1" presStyleCnt="3">
        <dgm:presLayoutVars>
          <dgm:chMax val="0"/>
          <dgm:chPref val="0"/>
          <dgm:bulletEnabled val="1"/>
        </dgm:presLayoutVars>
      </dgm:prSet>
      <dgm:spPr/>
      <dgm:t>
        <a:bodyPr/>
        <a:lstStyle/>
        <a:p>
          <a:endParaRPr lang="zh-CN" altLang="en-US"/>
        </a:p>
      </dgm:t>
    </dgm:pt>
    <dgm:pt modelId="{D0390AF9-3DCD-4F3D-B11C-BEDA0BA0E6B9}" type="pres">
      <dgm:prSet presAssocID="{2293803D-E457-4E3D-98A9-0E7505071ECC}" presName="desTx" presStyleLbl="alignAccFollowNode1" presStyleIdx="1" presStyleCnt="3">
        <dgm:presLayoutVars>
          <dgm:bulletEnabled val="1"/>
        </dgm:presLayoutVars>
      </dgm:prSet>
      <dgm:spPr/>
      <dgm:t>
        <a:bodyPr/>
        <a:lstStyle/>
        <a:p>
          <a:endParaRPr lang="zh-CN" altLang="en-US"/>
        </a:p>
      </dgm:t>
    </dgm:pt>
    <dgm:pt modelId="{2341487D-2372-494A-93FD-7904FB84E417}" type="pres">
      <dgm:prSet presAssocID="{070A01F3-57BE-45AC-81AC-03542559BB27}" presName="space" presStyleCnt="0"/>
      <dgm:spPr/>
    </dgm:pt>
    <dgm:pt modelId="{A5A435C8-A552-49FA-9DCE-502DF714A6A3}" type="pres">
      <dgm:prSet presAssocID="{75EB554C-50C3-4205-8AF5-F26736456290}" presName="composite" presStyleCnt="0"/>
      <dgm:spPr/>
    </dgm:pt>
    <dgm:pt modelId="{5AD368B9-193E-42F2-B01C-26842555CBEE}" type="pres">
      <dgm:prSet presAssocID="{75EB554C-50C3-4205-8AF5-F26736456290}" presName="parTx" presStyleLbl="alignNode1" presStyleIdx="2" presStyleCnt="3">
        <dgm:presLayoutVars>
          <dgm:chMax val="0"/>
          <dgm:chPref val="0"/>
          <dgm:bulletEnabled val="1"/>
        </dgm:presLayoutVars>
      </dgm:prSet>
      <dgm:spPr/>
      <dgm:t>
        <a:bodyPr/>
        <a:lstStyle/>
        <a:p>
          <a:endParaRPr lang="zh-CN" altLang="en-US"/>
        </a:p>
      </dgm:t>
    </dgm:pt>
    <dgm:pt modelId="{4A588EEB-2A2D-4DF4-8BF9-B1BA469934EB}" type="pres">
      <dgm:prSet presAssocID="{75EB554C-50C3-4205-8AF5-F26736456290}" presName="desTx" presStyleLbl="alignAccFollowNode1" presStyleIdx="2" presStyleCnt="3">
        <dgm:presLayoutVars>
          <dgm:bulletEnabled val="1"/>
        </dgm:presLayoutVars>
      </dgm:prSet>
      <dgm:spPr/>
      <dgm:t>
        <a:bodyPr/>
        <a:lstStyle/>
        <a:p>
          <a:endParaRPr lang="zh-CN" altLang="en-US"/>
        </a:p>
      </dgm:t>
    </dgm:pt>
  </dgm:ptLst>
  <dgm:cxnLst>
    <dgm:cxn modelId="{404CF2DD-FD23-4FAB-A74D-02C7A8ECDC28}" srcId="{8AC672D7-47D5-437A-AB03-04DEB13FB741}" destId="{75EB554C-50C3-4205-8AF5-F26736456290}" srcOrd="2" destOrd="0" parTransId="{84A96633-82AA-4301-8F30-881F64458556}" sibTransId="{921D9DBD-BCAF-4D41-82FE-09F4DB0FA68F}"/>
    <dgm:cxn modelId="{3A7C6481-C78D-485A-9FDA-764FEA9EACCB}" srcId="{F8F075D0-40C2-4D92-B219-085934485351}" destId="{8A2E2016-F9F4-4926-B755-59522063D8F0}" srcOrd="0" destOrd="0" parTransId="{328407DB-3E37-4F3A-8ECD-CD86924B57EF}" sibTransId="{9E9ABB1B-7535-4A77-8F3E-30DE1D43DC1C}"/>
    <dgm:cxn modelId="{A6A28FEF-FEE1-442C-A08A-53568D30FF11}" srcId="{2293803D-E457-4E3D-98A9-0E7505071ECC}" destId="{CB1AE6A0-BC83-47D9-BDDD-C52A7D894E32}" srcOrd="1" destOrd="0" parTransId="{333554D2-EE0F-46B3-8F63-20D6F0178DA4}" sibTransId="{A1D18D6E-6869-4559-B36D-E6286D00E563}"/>
    <dgm:cxn modelId="{A714B3CA-92E8-46D6-964C-1ABA325E1AEF}" type="presOf" srcId="{CB1AE6A0-BC83-47D9-BDDD-C52A7D894E32}" destId="{D0390AF9-3DCD-4F3D-B11C-BEDA0BA0E6B9}" srcOrd="0" destOrd="1" presId="urn:microsoft.com/office/officeart/2005/8/layout/hList1"/>
    <dgm:cxn modelId="{ACC638BF-8049-4609-A76E-D3A8E12129A2}" srcId="{F8F075D0-40C2-4D92-B219-085934485351}" destId="{EBAEC762-1EC3-412C-8793-231D53CFF0BA}" srcOrd="1" destOrd="0" parTransId="{9814766A-1FB9-4F2D-A049-9C236152351D}" sibTransId="{914F2A60-E66C-49B5-A350-A34CF47C9DA9}"/>
    <dgm:cxn modelId="{45B01E08-2E71-4732-9E78-0E6765FD0671}" srcId="{F8F075D0-40C2-4D92-B219-085934485351}" destId="{A7217BF4-56E1-485D-8301-03E75758025F}" srcOrd="2" destOrd="0" parTransId="{071D8584-A41D-4651-870F-E0268583F386}" sibTransId="{F7F71359-0868-49CD-AB94-1D2DF6C6DB95}"/>
    <dgm:cxn modelId="{A2B4814D-B143-4F60-B58C-B1435B7BFB79}" srcId="{8AC672D7-47D5-437A-AB03-04DEB13FB741}" destId="{F8F075D0-40C2-4D92-B219-085934485351}" srcOrd="0" destOrd="0" parTransId="{B946C840-3E50-4591-AEBB-DDAB4814CC8F}" sibTransId="{90BEF309-E184-4496-90C5-449990BAD1FC}"/>
    <dgm:cxn modelId="{3CBDB8EE-31D1-41FE-82A0-8B7FD41D71B8}" type="presOf" srcId="{AA069A64-3647-4234-A15E-A6826BBCB4E7}" destId="{4A588EEB-2A2D-4DF4-8BF9-B1BA469934EB}" srcOrd="0" destOrd="0" presId="urn:microsoft.com/office/officeart/2005/8/layout/hList1"/>
    <dgm:cxn modelId="{BCF6D741-D89E-4C22-9AD5-41C161C7390D}" srcId="{2293803D-E457-4E3D-98A9-0E7505071ECC}" destId="{58DDB3E4-5797-4414-B5DB-505C92432F9F}" srcOrd="0" destOrd="0" parTransId="{6FFBA189-7209-4A87-9D84-910282FF15CE}" sibTransId="{E356B866-2DC3-4DF0-BCFC-9C61BB1ADBD8}"/>
    <dgm:cxn modelId="{C1230665-EC8A-4382-B9F9-0D858637BF0E}" type="presOf" srcId="{55AD1D4F-E2A4-43B9-8CD3-6DF8B1E41369}" destId="{4A588EEB-2A2D-4DF4-8BF9-B1BA469934EB}" srcOrd="0" destOrd="1" presId="urn:microsoft.com/office/officeart/2005/8/layout/hList1"/>
    <dgm:cxn modelId="{F4C51F56-FD5B-4263-9679-40A191EE4137}" type="presOf" srcId="{F8F075D0-40C2-4D92-B219-085934485351}" destId="{38591C31-6F4D-4158-8716-94EE5E7258CF}" srcOrd="0" destOrd="0" presId="urn:microsoft.com/office/officeart/2005/8/layout/hList1"/>
    <dgm:cxn modelId="{7F2BF063-5972-4A70-9B06-2F11D4201447}" type="presOf" srcId="{70F9FA0F-0ADC-45BA-B598-41E2390DC8C4}" destId="{4A588EEB-2A2D-4DF4-8BF9-B1BA469934EB}" srcOrd="0" destOrd="2" presId="urn:microsoft.com/office/officeart/2005/8/layout/hList1"/>
    <dgm:cxn modelId="{D119333F-29A3-4694-96CF-EC77F7B23CC1}" srcId="{8AC672D7-47D5-437A-AB03-04DEB13FB741}" destId="{2293803D-E457-4E3D-98A9-0E7505071ECC}" srcOrd="1" destOrd="0" parTransId="{C5AD7801-BA9E-4E01-91E9-57C3C5389C06}" sibTransId="{070A01F3-57BE-45AC-81AC-03542559BB27}"/>
    <dgm:cxn modelId="{DDA22461-ECFE-49AA-A94B-F70E765096F9}" type="presOf" srcId="{58DDB3E4-5797-4414-B5DB-505C92432F9F}" destId="{D0390AF9-3DCD-4F3D-B11C-BEDA0BA0E6B9}" srcOrd="0" destOrd="0" presId="urn:microsoft.com/office/officeart/2005/8/layout/hList1"/>
    <dgm:cxn modelId="{B185F3BE-6F59-4CF1-B6F8-7DD0B4809CB0}" type="presOf" srcId="{75EB554C-50C3-4205-8AF5-F26736456290}" destId="{5AD368B9-193E-42F2-B01C-26842555CBEE}" srcOrd="0" destOrd="0" presId="urn:microsoft.com/office/officeart/2005/8/layout/hList1"/>
    <dgm:cxn modelId="{EBCE361C-C1FA-4D2F-87C8-BD557C16DFAB}" type="presOf" srcId="{8AC672D7-47D5-437A-AB03-04DEB13FB741}" destId="{6FDB637A-056E-46B7-8542-53C5E0CF1C40}" srcOrd="0" destOrd="0" presId="urn:microsoft.com/office/officeart/2005/8/layout/hList1"/>
    <dgm:cxn modelId="{3538B140-DBF1-46A2-9047-64ACDB960530}" type="presOf" srcId="{2293803D-E457-4E3D-98A9-0E7505071ECC}" destId="{92C35661-B7CE-4478-AA67-694B2BACD47C}" srcOrd="0" destOrd="0" presId="urn:microsoft.com/office/officeart/2005/8/layout/hList1"/>
    <dgm:cxn modelId="{5F77830E-B9C7-42AA-ACD1-9E47DA390045}" srcId="{2293803D-E457-4E3D-98A9-0E7505071ECC}" destId="{25E23F02-4294-4054-A86D-FCEB97E5C2F4}" srcOrd="2" destOrd="0" parTransId="{7AFCB31B-48A3-4E61-AFCB-25DE16CE1969}" sibTransId="{9E6E6B2D-210C-4E5C-BB69-76C72F07354C}"/>
    <dgm:cxn modelId="{F1AAC5FA-0C8D-47CF-86EF-C93520B69FF8}" srcId="{75EB554C-50C3-4205-8AF5-F26736456290}" destId="{AA069A64-3647-4234-A15E-A6826BBCB4E7}" srcOrd="0" destOrd="0" parTransId="{772CE2F8-3DD4-4CB0-9E0A-19B7D0F19495}" sibTransId="{D93E5E06-D52E-42F2-8CA1-55F74409F220}"/>
    <dgm:cxn modelId="{9299625C-3067-4CBF-A249-86471610D016}" type="presOf" srcId="{EBAEC762-1EC3-412C-8793-231D53CFF0BA}" destId="{84C7F55F-D04C-4CA0-9234-BA06348F5F64}" srcOrd="0" destOrd="1" presId="urn:microsoft.com/office/officeart/2005/8/layout/hList1"/>
    <dgm:cxn modelId="{94AE47E6-40B1-445D-AF15-8E8575684D44}" type="presOf" srcId="{25E23F02-4294-4054-A86D-FCEB97E5C2F4}" destId="{D0390AF9-3DCD-4F3D-B11C-BEDA0BA0E6B9}" srcOrd="0" destOrd="2" presId="urn:microsoft.com/office/officeart/2005/8/layout/hList1"/>
    <dgm:cxn modelId="{2EECA6D9-1D3D-4D8A-9C70-C51FC27AF99D}" type="presOf" srcId="{A7217BF4-56E1-485D-8301-03E75758025F}" destId="{84C7F55F-D04C-4CA0-9234-BA06348F5F64}" srcOrd="0" destOrd="2" presId="urn:microsoft.com/office/officeart/2005/8/layout/hList1"/>
    <dgm:cxn modelId="{945765FF-C1FF-4E78-BF53-AB5E1CF44FBF}" type="presOf" srcId="{8A2E2016-F9F4-4926-B755-59522063D8F0}" destId="{84C7F55F-D04C-4CA0-9234-BA06348F5F64}" srcOrd="0" destOrd="0" presId="urn:microsoft.com/office/officeart/2005/8/layout/hList1"/>
    <dgm:cxn modelId="{F26F327A-4DEF-4BEB-A142-347DF1973EBD}" srcId="{75EB554C-50C3-4205-8AF5-F26736456290}" destId="{70F9FA0F-0ADC-45BA-B598-41E2390DC8C4}" srcOrd="2" destOrd="0" parTransId="{630FDDBC-192F-4396-967E-E9C8645D3DA2}" sibTransId="{5BF9826B-8F28-4789-84CD-53FB108BF0D7}"/>
    <dgm:cxn modelId="{2CB23885-36D7-4C10-998D-910D0E6C3E59}" type="presOf" srcId="{D8D7600E-DCFD-40DC-9003-44DDA6C91A65}" destId="{4A588EEB-2A2D-4DF4-8BF9-B1BA469934EB}" srcOrd="0" destOrd="3" presId="urn:microsoft.com/office/officeart/2005/8/layout/hList1"/>
    <dgm:cxn modelId="{49D7CA7C-3159-4772-80E8-80E97B05D642}" srcId="{75EB554C-50C3-4205-8AF5-F26736456290}" destId="{55AD1D4F-E2A4-43B9-8CD3-6DF8B1E41369}" srcOrd="1" destOrd="0" parTransId="{0120A8FC-F08C-4F39-BD15-2671B7B26177}" sibTransId="{FEF6C691-F57E-41E3-997F-1D3807D7F710}"/>
    <dgm:cxn modelId="{BA22F828-6C1A-4D92-AC32-EDB18EE6699C}" srcId="{75EB554C-50C3-4205-8AF5-F26736456290}" destId="{D8D7600E-DCFD-40DC-9003-44DDA6C91A65}" srcOrd="3" destOrd="0" parTransId="{809CD8CA-8EAB-431A-8343-2000329A9B5C}" sibTransId="{3D08A03E-8DA7-4481-9F3D-0EBBAD9FEB28}"/>
    <dgm:cxn modelId="{F4A800A6-9857-4451-A3DA-C39B5AFBF20B}" type="presParOf" srcId="{6FDB637A-056E-46B7-8542-53C5E0CF1C40}" destId="{1D4A7098-9EF4-444E-9711-6A113912A244}" srcOrd="0" destOrd="0" presId="urn:microsoft.com/office/officeart/2005/8/layout/hList1"/>
    <dgm:cxn modelId="{5CB16957-C66E-4FA4-B52A-806C6D095703}" type="presParOf" srcId="{1D4A7098-9EF4-444E-9711-6A113912A244}" destId="{38591C31-6F4D-4158-8716-94EE5E7258CF}" srcOrd="0" destOrd="0" presId="urn:microsoft.com/office/officeart/2005/8/layout/hList1"/>
    <dgm:cxn modelId="{86210BA2-B7F5-46F6-BF4E-76883BB2C1F1}" type="presParOf" srcId="{1D4A7098-9EF4-444E-9711-6A113912A244}" destId="{84C7F55F-D04C-4CA0-9234-BA06348F5F64}" srcOrd="1" destOrd="0" presId="urn:microsoft.com/office/officeart/2005/8/layout/hList1"/>
    <dgm:cxn modelId="{DD307D5A-EB0F-4C40-B827-6663F8B016FC}" type="presParOf" srcId="{6FDB637A-056E-46B7-8542-53C5E0CF1C40}" destId="{995136D7-3877-41FC-A21F-C4EBFEA4F6FA}" srcOrd="1" destOrd="0" presId="urn:microsoft.com/office/officeart/2005/8/layout/hList1"/>
    <dgm:cxn modelId="{012E3F72-B754-4DF8-ACAE-B6E53454725D}" type="presParOf" srcId="{6FDB637A-056E-46B7-8542-53C5E0CF1C40}" destId="{E3E930FB-EA21-480A-BAF4-135F5BD966F0}" srcOrd="2" destOrd="0" presId="urn:microsoft.com/office/officeart/2005/8/layout/hList1"/>
    <dgm:cxn modelId="{9958F2A6-9CA2-4763-B841-EC3AC55B85D4}" type="presParOf" srcId="{E3E930FB-EA21-480A-BAF4-135F5BD966F0}" destId="{92C35661-B7CE-4478-AA67-694B2BACD47C}" srcOrd="0" destOrd="0" presId="urn:microsoft.com/office/officeart/2005/8/layout/hList1"/>
    <dgm:cxn modelId="{FAFD1F33-686B-43FB-AE74-7ACF4E7587CC}" type="presParOf" srcId="{E3E930FB-EA21-480A-BAF4-135F5BD966F0}" destId="{D0390AF9-3DCD-4F3D-B11C-BEDA0BA0E6B9}" srcOrd="1" destOrd="0" presId="urn:microsoft.com/office/officeart/2005/8/layout/hList1"/>
    <dgm:cxn modelId="{16123B98-FE2A-4C5F-BD84-584DAA64AF52}" type="presParOf" srcId="{6FDB637A-056E-46B7-8542-53C5E0CF1C40}" destId="{2341487D-2372-494A-93FD-7904FB84E417}" srcOrd="3" destOrd="0" presId="urn:microsoft.com/office/officeart/2005/8/layout/hList1"/>
    <dgm:cxn modelId="{7D1A8405-FDBA-48B2-B2DB-A8150E30DE3F}" type="presParOf" srcId="{6FDB637A-056E-46B7-8542-53C5E0CF1C40}" destId="{A5A435C8-A552-49FA-9DCE-502DF714A6A3}" srcOrd="4" destOrd="0" presId="urn:microsoft.com/office/officeart/2005/8/layout/hList1"/>
    <dgm:cxn modelId="{526DFDDC-F7AF-469F-AB2E-8EFEE494D65F}" type="presParOf" srcId="{A5A435C8-A552-49FA-9DCE-502DF714A6A3}" destId="{5AD368B9-193E-42F2-B01C-26842555CBEE}" srcOrd="0" destOrd="0" presId="urn:microsoft.com/office/officeart/2005/8/layout/hList1"/>
    <dgm:cxn modelId="{84666BBA-8930-4CFC-8F3F-50BA55115639}" type="presParOf" srcId="{A5A435C8-A552-49FA-9DCE-502DF714A6A3}" destId="{4A588EEB-2A2D-4DF4-8BF9-B1BA469934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A022F-5B9F-4C9B-B93F-B1BC8EDF0FF0}">
      <dsp:nvSpPr>
        <dsp:cNvPr id="0" name=""/>
        <dsp:cNvSpPr/>
      </dsp:nvSpPr>
      <dsp:spPr>
        <a:xfrm>
          <a:off x="1181778" y="306"/>
          <a:ext cx="2032056" cy="779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三大科学方法</a:t>
          </a:r>
          <a:endParaRPr lang="zh-CN" altLang="en-US" sz="2000" kern="1200" dirty="0">
            <a:latin typeface="仿宋" panose="02010609060101010101" pitchFamily="49" charset="-122"/>
            <a:ea typeface="仿宋" panose="02010609060101010101" pitchFamily="49" charset="-122"/>
          </a:endParaRPr>
        </a:p>
      </dsp:txBody>
      <dsp:txXfrm>
        <a:off x="1204602" y="23130"/>
        <a:ext cx="1986408" cy="733616"/>
      </dsp:txXfrm>
    </dsp:sp>
    <dsp:sp modelId="{DA66530F-F9D6-4B71-8FD4-B23FAD6B8622}">
      <dsp:nvSpPr>
        <dsp:cNvPr id="0" name=""/>
        <dsp:cNvSpPr/>
      </dsp:nvSpPr>
      <dsp:spPr>
        <a:xfrm>
          <a:off x="1384983" y="779570"/>
          <a:ext cx="203205" cy="584448"/>
        </a:xfrm>
        <a:custGeom>
          <a:avLst/>
          <a:gdLst/>
          <a:ahLst/>
          <a:cxnLst/>
          <a:rect l="0" t="0" r="0" b="0"/>
          <a:pathLst>
            <a:path>
              <a:moveTo>
                <a:pt x="0" y="0"/>
              </a:moveTo>
              <a:lnTo>
                <a:pt x="0" y="584448"/>
              </a:lnTo>
              <a:lnTo>
                <a:pt x="203205" y="5844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6C7BB-9071-41F2-9009-E8A537B2E4C7}">
      <dsp:nvSpPr>
        <dsp:cNvPr id="0" name=""/>
        <dsp:cNvSpPr/>
      </dsp:nvSpPr>
      <dsp:spPr>
        <a:xfrm>
          <a:off x="1588189" y="974386"/>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理论方法</a:t>
          </a:r>
          <a:endParaRPr lang="en-US" altLang="zh-CN" sz="2000" kern="1200" dirty="0" smtClean="0">
            <a:latin typeface="仿宋" panose="02010609060101010101" pitchFamily="49" charset="-122"/>
            <a:ea typeface="仿宋" panose="02010609060101010101" pitchFamily="49" charset="-122"/>
          </a:endParaRPr>
        </a:p>
      </dsp:txBody>
      <dsp:txXfrm>
        <a:off x="1611013" y="997210"/>
        <a:ext cx="1201174" cy="733616"/>
      </dsp:txXfrm>
    </dsp:sp>
    <dsp:sp modelId="{76BB9425-F1B1-4B45-882A-92389F8967E0}">
      <dsp:nvSpPr>
        <dsp:cNvPr id="0" name=""/>
        <dsp:cNvSpPr/>
      </dsp:nvSpPr>
      <dsp:spPr>
        <a:xfrm>
          <a:off x="1384983" y="779570"/>
          <a:ext cx="203205" cy="1558528"/>
        </a:xfrm>
        <a:custGeom>
          <a:avLst/>
          <a:gdLst/>
          <a:ahLst/>
          <a:cxnLst/>
          <a:rect l="0" t="0" r="0" b="0"/>
          <a:pathLst>
            <a:path>
              <a:moveTo>
                <a:pt x="0" y="0"/>
              </a:moveTo>
              <a:lnTo>
                <a:pt x="0" y="1558528"/>
              </a:lnTo>
              <a:lnTo>
                <a:pt x="203205" y="15585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AD12C-CE5E-47B7-B7CF-85C576D1CBD7}">
      <dsp:nvSpPr>
        <dsp:cNvPr id="0" name=""/>
        <dsp:cNvSpPr/>
      </dsp:nvSpPr>
      <dsp:spPr>
        <a:xfrm>
          <a:off x="1588189" y="1948467"/>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实验方法</a:t>
          </a:r>
          <a:endParaRPr lang="zh-CN" altLang="en-US" sz="2000" kern="1200" dirty="0">
            <a:latin typeface="仿宋" panose="02010609060101010101" pitchFamily="49" charset="-122"/>
            <a:ea typeface="仿宋" panose="02010609060101010101" pitchFamily="49" charset="-122"/>
          </a:endParaRPr>
        </a:p>
      </dsp:txBody>
      <dsp:txXfrm>
        <a:off x="1611013" y="1971291"/>
        <a:ext cx="1201174" cy="733616"/>
      </dsp:txXfrm>
    </dsp:sp>
    <dsp:sp modelId="{B58F700B-8F99-455A-8376-B76A6C605991}">
      <dsp:nvSpPr>
        <dsp:cNvPr id="0" name=""/>
        <dsp:cNvSpPr/>
      </dsp:nvSpPr>
      <dsp:spPr>
        <a:xfrm>
          <a:off x="1384983" y="779570"/>
          <a:ext cx="203205" cy="2532608"/>
        </a:xfrm>
        <a:custGeom>
          <a:avLst/>
          <a:gdLst/>
          <a:ahLst/>
          <a:cxnLst/>
          <a:rect l="0" t="0" r="0" b="0"/>
          <a:pathLst>
            <a:path>
              <a:moveTo>
                <a:pt x="0" y="0"/>
              </a:moveTo>
              <a:lnTo>
                <a:pt x="0" y="2532608"/>
              </a:lnTo>
              <a:lnTo>
                <a:pt x="203205" y="25326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F4A47-98EF-4ED9-9E37-E9975FC1F8A4}">
      <dsp:nvSpPr>
        <dsp:cNvPr id="0" name=""/>
        <dsp:cNvSpPr/>
      </dsp:nvSpPr>
      <dsp:spPr>
        <a:xfrm>
          <a:off x="1588189" y="2922547"/>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计算方法</a:t>
          </a:r>
          <a:endParaRPr lang="zh-CN" altLang="en-US" sz="2000" kern="1200" dirty="0">
            <a:latin typeface="仿宋" panose="02010609060101010101" pitchFamily="49" charset="-122"/>
            <a:ea typeface="仿宋" panose="02010609060101010101" pitchFamily="49" charset="-122"/>
          </a:endParaRPr>
        </a:p>
      </dsp:txBody>
      <dsp:txXfrm>
        <a:off x="1611013" y="2945371"/>
        <a:ext cx="1201174" cy="733616"/>
      </dsp:txXfrm>
    </dsp:sp>
    <dsp:sp modelId="{52D6AD35-38FD-4324-87E6-67C89769105F}">
      <dsp:nvSpPr>
        <dsp:cNvPr id="0" name=""/>
        <dsp:cNvSpPr/>
      </dsp:nvSpPr>
      <dsp:spPr>
        <a:xfrm>
          <a:off x="3603466" y="306"/>
          <a:ext cx="1920356" cy="779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三大科学思维</a:t>
          </a:r>
          <a:endParaRPr lang="zh-CN" altLang="en-US" sz="2000" kern="1200" dirty="0">
            <a:latin typeface="仿宋" panose="02010609060101010101" pitchFamily="49" charset="-122"/>
            <a:ea typeface="仿宋" panose="02010609060101010101" pitchFamily="49" charset="-122"/>
          </a:endParaRPr>
        </a:p>
      </dsp:txBody>
      <dsp:txXfrm>
        <a:off x="3626290" y="23130"/>
        <a:ext cx="1874708" cy="733616"/>
      </dsp:txXfrm>
    </dsp:sp>
    <dsp:sp modelId="{7255D4BA-A576-4A8F-82C8-AAFAA32526A9}">
      <dsp:nvSpPr>
        <dsp:cNvPr id="0" name=""/>
        <dsp:cNvSpPr/>
      </dsp:nvSpPr>
      <dsp:spPr>
        <a:xfrm>
          <a:off x="3795502" y="779570"/>
          <a:ext cx="192035" cy="584448"/>
        </a:xfrm>
        <a:custGeom>
          <a:avLst/>
          <a:gdLst/>
          <a:ahLst/>
          <a:cxnLst/>
          <a:rect l="0" t="0" r="0" b="0"/>
          <a:pathLst>
            <a:path>
              <a:moveTo>
                <a:pt x="0" y="0"/>
              </a:moveTo>
              <a:lnTo>
                <a:pt x="0" y="584448"/>
              </a:lnTo>
              <a:lnTo>
                <a:pt x="192035" y="5844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04E01-B9E2-448F-BCB8-48FF550B258E}">
      <dsp:nvSpPr>
        <dsp:cNvPr id="0" name=""/>
        <dsp:cNvSpPr/>
      </dsp:nvSpPr>
      <dsp:spPr>
        <a:xfrm>
          <a:off x="3987537" y="974386"/>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理论思维</a:t>
          </a:r>
          <a:endParaRPr lang="en-US" altLang="zh-CN" sz="2000" kern="1200" dirty="0" smtClean="0">
            <a:latin typeface="仿宋" panose="02010609060101010101" pitchFamily="49" charset="-122"/>
            <a:ea typeface="仿宋" panose="02010609060101010101" pitchFamily="49" charset="-122"/>
          </a:endParaRPr>
        </a:p>
      </dsp:txBody>
      <dsp:txXfrm>
        <a:off x="4010361" y="997210"/>
        <a:ext cx="1201174" cy="733616"/>
      </dsp:txXfrm>
    </dsp:sp>
    <dsp:sp modelId="{C487984C-62B8-4995-BDC9-B21D9A258194}">
      <dsp:nvSpPr>
        <dsp:cNvPr id="0" name=""/>
        <dsp:cNvSpPr/>
      </dsp:nvSpPr>
      <dsp:spPr>
        <a:xfrm>
          <a:off x="3795502" y="779570"/>
          <a:ext cx="192035" cy="1558528"/>
        </a:xfrm>
        <a:custGeom>
          <a:avLst/>
          <a:gdLst/>
          <a:ahLst/>
          <a:cxnLst/>
          <a:rect l="0" t="0" r="0" b="0"/>
          <a:pathLst>
            <a:path>
              <a:moveTo>
                <a:pt x="0" y="0"/>
              </a:moveTo>
              <a:lnTo>
                <a:pt x="0" y="1558528"/>
              </a:lnTo>
              <a:lnTo>
                <a:pt x="192035" y="15585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815AC-6482-42B8-B4C8-4E873613B061}">
      <dsp:nvSpPr>
        <dsp:cNvPr id="0" name=""/>
        <dsp:cNvSpPr/>
      </dsp:nvSpPr>
      <dsp:spPr>
        <a:xfrm>
          <a:off x="3987537" y="1948467"/>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实验思维</a:t>
          </a:r>
          <a:endParaRPr lang="zh-CN" altLang="en-US" sz="2000" kern="1200" dirty="0">
            <a:latin typeface="仿宋" panose="02010609060101010101" pitchFamily="49" charset="-122"/>
            <a:ea typeface="仿宋" panose="02010609060101010101" pitchFamily="49" charset="-122"/>
          </a:endParaRPr>
        </a:p>
      </dsp:txBody>
      <dsp:txXfrm>
        <a:off x="4010361" y="1971291"/>
        <a:ext cx="1201174" cy="733616"/>
      </dsp:txXfrm>
    </dsp:sp>
    <dsp:sp modelId="{9BDEE2F7-8F31-4FC9-BC47-8AA3A4A080E7}">
      <dsp:nvSpPr>
        <dsp:cNvPr id="0" name=""/>
        <dsp:cNvSpPr/>
      </dsp:nvSpPr>
      <dsp:spPr>
        <a:xfrm>
          <a:off x="3795502" y="779570"/>
          <a:ext cx="192035" cy="2532608"/>
        </a:xfrm>
        <a:custGeom>
          <a:avLst/>
          <a:gdLst/>
          <a:ahLst/>
          <a:cxnLst/>
          <a:rect l="0" t="0" r="0" b="0"/>
          <a:pathLst>
            <a:path>
              <a:moveTo>
                <a:pt x="0" y="0"/>
              </a:moveTo>
              <a:lnTo>
                <a:pt x="0" y="2532608"/>
              </a:lnTo>
              <a:lnTo>
                <a:pt x="192035" y="25326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6BBF1-49C6-4A3A-B438-86772A29DDC0}">
      <dsp:nvSpPr>
        <dsp:cNvPr id="0" name=""/>
        <dsp:cNvSpPr/>
      </dsp:nvSpPr>
      <dsp:spPr>
        <a:xfrm>
          <a:off x="3987537" y="2922547"/>
          <a:ext cx="1246822" cy="77926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 panose="02010609060101010101" pitchFamily="49" charset="-122"/>
              <a:ea typeface="仿宋" panose="02010609060101010101" pitchFamily="49" charset="-122"/>
            </a:rPr>
            <a:t>计算思维</a:t>
          </a:r>
          <a:endParaRPr lang="zh-CN" altLang="en-US" sz="2000" kern="1200" dirty="0">
            <a:latin typeface="仿宋" panose="02010609060101010101" pitchFamily="49" charset="-122"/>
            <a:ea typeface="仿宋" panose="02010609060101010101" pitchFamily="49" charset="-122"/>
          </a:endParaRPr>
        </a:p>
      </dsp:txBody>
      <dsp:txXfrm>
        <a:off x="4010361" y="2945371"/>
        <a:ext cx="1201174" cy="733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9E8C6-CB65-4A63-9702-D46CE9BA116B}">
      <dsp:nvSpPr>
        <dsp:cNvPr id="0" name=""/>
        <dsp:cNvSpPr/>
      </dsp:nvSpPr>
      <dsp:spPr>
        <a:xfrm>
          <a:off x="2875061" y="0"/>
          <a:ext cx="2506794" cy="2506794"/>
        </a:xfrm>
        <a:prstGeom prst="triangl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Heiti SC Light" charset="-122"/>
              <a:ea typeface="Heiti SC Light" charset="-122"/>
              <a:cs typeface="Heiti SC Light" charset="-122"/>
            </a:rPr>
            <a:t>依据学科</a:t>
          </a:r>
        </a:p>
        <a:p>
          <a:pPr lvl="0" algn="ctr" defTabSz="800100">
            <a:lnSpc>
              <a:spcPct val="90000"/>
            </a:lnSpc>
            <a:spcBef>
              <a:spcPct val="0"/>
            </a:spcBef>
            <a:spcAft>
              <a:spcPct val="35000"/>
            </a:spcAft>
          </a:pPr>
          <a:r>
            <a:rPr lang="zh-CN" altLang="en-US" sz="1800" kern="1200" dirty="0" smtClean="0">
              <a:latin typeface="Heiti SC Light" charset="-122"/>
              <a:ea typeface="Heiti SC Light" charset="-122"/>
              <a:cs typeface="Heiti SC Light" charset="-122"/>
            </a:rPr>
            <a:t>实质内涵</a:t>
          </a:r>
        </a:p>
      </dsp:txBody>
      <dsp:txXfrm>
        <a:off x="3501760" y="1253397"/>
        <a:ext cx="1253397" cy="1253397"/>
      </dsp:txXfrm>
    </dsp:sp>
    <dsp:sp modelId="{3C70E89E-C922-4C95-BB39-80A7857A0C1E}">
      <dsp:nvSpPr>
        <dsp:cNvPr id="0" name=""/>
        <dsp:cNvSpPr/>
      </dsp:nvSpPr>
      <dsp:spPr>
        <a:xfrm>
          <a:off x="1621664" y="2506794"/>
          <a:ext cx="2506794" cy="2506794"/>
        </a:xfrm>
        <a:prstGeom prst="triangle">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Heiti SC Light" charset="-122"/>
              <a:ea typeface="Heiti SC Light" charset="-122"/>
              <a:cs typeface="Heiti SC Light" charset="-122"/>
            </a:rPr>
            <a:t>借鉴国际前沿经验</a:t>
          </a:r>
        </a:p>
      </dsp:txBody>
      <dsp:txXfrm>
        <a:off x="2248363" y="3760191"/>
        <a:ext cx="1253397" cy="1253397"/>
      </dsp:txXfrm>
    </dsp:sp>
    <dsp:sp modelId="{3E5D4F90-F50A-4141-BFA5-C9B03E1E34C5}">
      <dsp:nvSpPr>
        <dsp:cNvPr id="0" name=""/>
        <dsp:cNvSpPr/>
      </dsp:nvSpPr>
      <dsp:spPr>
        <a:xfrm rot="10800000">
          <a:off x="2890954" y="2506794"/>
          <a:ext cx="2506794" cy="2506794"/>
        </a:xfrm>
        <a:prstGeom prst="triangle">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Heiti SC Light" charset="-122"/>
              <a:ea typeface="Heiti SC Light" charset="-122"/>
              <a:cs typeface="Heiti SC Light" charset="-122"/>
            </a:rPr>
            <a:t>信息技术学科的核心素养</a:t>
          </a:r>
          <a:endParaRPr lang="zh-CN" altLang="en-US" sz="1800" kern="1200" dirty="0">
            <a:latin typeface="Heiti SC Light" charset="-122"/>
            <a:ea typeface="Heiti SC Light" charset="-122"/>
            <a:cs typeface="Heiti SC Light" charset="-122"/>
          </a:endParaRPr>
        </a:p>
      </dsp:txBody>
      <dsp:txXfrm rot="10800000">
        <a:off x="3517652" y="2506794"/>
        <a:ext cx="1253397" cy="1253397"/>
      </dsp:txXfrm>
    </dsp:sp>
    <dsp:sp modelId="{584B24B8-99C2-4B01-AFEE-D455665CDB94}">
      <dsp:nvSpPr>
        <dsp:cNvPr id="0" name=""/>
        <dsp:cNvSpPr/>
      </dsp:nvSpPr>
      <dsp:spPr>
        <a:xfrm>
          <a:off x="4128458" y="2506794"/>
          <a:ext cx="2506794" cy="2506794"/>
        </a:xfrm>
        <a:prstGeom prst="triangle">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Heiti SC Light" charset="-122"/>
              <a:ea typeface="Heiti SC Light" charset="-122"/>
              <a:cs typeface="Heiti SC Light" charset="-122"/>
            </a:rPr>
            <a:t>紧扣国家课程方案</a:t>
          </a:r>
        </a:p>
      </dsp:txBody>
      <dsp:txXfrm>
        <a:off x="4755157" y="3760191"/>
        <a:ext cx="1253397" cy="1253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FB502-D608-4D56-BEA9-EC364C622A80}">
      <dsp:nvSpPr>
        <dsp:cNvPr id="0" name=""/>
        <dsp:cNvSpPr/>
      </dsp:nvSpPr>
      <dsp:spPr>
        <a:xfrm>
          <a:off x="4039958" y="1880"/>
          <a:ext cx="1521283" cy="9888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solidFill>
              <a:latin typeface="仿宋" panose="02010609060101010101" pitchFamily="49" charset="-122"/>
              <a:ea typeface="仿宋" panose="02010609060101010101" pitchFamily="49" charset="-122"/>
            </a:rPr>
            <a:t>学业要求</a:t>
          </a:r>
          <a:endParaRPr lang="zh-CN" altLang="en-US" sz="2300" kern="1200" dirty="0">
            <a:latin typeface="仿宋" panose="02010609060101010101" pitchFamily="49" charset="-122"/>
            <a:ea typeface="仿宋" panose="02010609060101010101" pitchFamily="49" charset="-122"/>
          </a:endParaRPr>
        </a:p>
      </dsp:txBody>
      <dsp:txXfrm>
        <a:off x="4088229" y="50151"/>
        <a:ext cx="1424741" cy="892292"/>
      </dsp:txXfrm>
    </dsp:sp>
    <dsp:sp modelId="{4641068A-3CFC-4323-B5BA-1B6CB66F847B}">
      <dsp:nvSpPr>
        <dsp:cNvPr id="0" name=""/>
        <dsp:cNvSpPr/>
      </dsp:nvSpPr>
      <dsp:spPr>
        <a:xfrm>
          <a:off x="3482028" y="496297"/>
          <a:ext cx="2637143" cy="2637143"/>
        </a:xfrm>
        <a:custGeom>
          <a:avLst/>
          <a:gdLst/>
          <a:ahLst/>
          <a:cxnLst/>
          <a:rect l="0" t="0" r="0" b="0"/>
          <a:pathLst>
            <a:path>
              <a:moveTo>
                <a:pt x="2090260" y="249399"/>
              </a:moveTo>
              <a:arcTo wR="1318571" hR="1318571" stAng="18349220" swAng="36463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EF201C-B2E9-4E48-A546-A34EA43633E3}">
      <dsp:nvSpPr>
        <dsp:cNvPr id="0" name=""/>
        <dsp:cNvSpPr/>
      </dsp:nvSpPr>
      <dsp:spPr>
        <a:xfrm>
          <a:off x="5181874" y="1979737"/>
          <a:ext cx="1521283" cy="9888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solidFill>
              <a:latin typeface="仿宋" panose="02010609060101010101" pitchFamily="49" charset="-122"/>
              <a:ea typeface="仿宋" panose="02010609060101010101" pitchFamily="49" charset="-122"/>
            </a:rPr>
            <a:t>学业质量水平</a:t>
          </a:r>
          <a:endParaRPr lang="zh-CN" altLang="en-US" sz="2300" kern="1200" dirty="0">
            <a:latin typeface="仿宋" panose="02010609060101010101" pitchFamily="49" charset="-122"/>
            <a:ea typeface="仿宋" panose="02010609060101010101" pitchFamily="49" charset="-122"/>
          </a:endParaRPr>
        </a:p>
      </dsp:txBody>
      <dsp:txXfrm>
        <a:off x="5230145" y="2028008"/>
        <a:ext cx="1424741" cy="892292"/>
      </dsp:txXfrm>
    </dsp:sp>
    <dsp:sp modelId="{2ECCD335-1230-4424-B575-8A9D556C6A37}">
      <dsp:nvSpPr>
        <dsp:cNvPr id="0" name=""/>
        <dsp:cNvSpPr/>
      </dsp:nvSpPr>
      <dsp:spPr>
        <a:xfrm>
          <a:off x="3482028" y="496297"/>
          <a:ext cx="2637143" cy="2637143"/>
        </a:xfrm>
        <a:custGeom>
          <a:avLst/>
          <a:gdLst/>
          <a:ahLst/>
          <a:cxnLst/>
          <a:rect l="0" t="0" r="0" b="0"/>
          <a:pathLst>
            <a:path>
              <a:moveTo>
                <a:pt x="1945805" y="2478403"/>
              </a:moveTo>
              <a:arcTo wR="1318571" hR="1318571" stAng="3695735" swAng="34085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A51D0C-6147-4232-9AE8-C038E9003051}">
      <dsp:nvSpPr>
        <dsp:cNvPr id="0" name=""/>
        <dsp:cNvSpPr/>
      </dsp:nvSpPr>
      <dsp:spPr>
        <a:xfrm>
          <a:off x="2898041" y="1979737"/>
          <a:ext cx="1521283" cy="9888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solidFill>
              <a:latin typeface="仿宋" panose="02010609060101010101" pitchFamily="49" charset="-122"/>
              <a:ea typeface="仿宋" panose="02010609060101010101" pitchFamily="49" charset="-122"/>
            </a:rPr>
            <a:t>学科核心素养水平</a:t>
          </a:r>
          <a:endParaRPr lang="zh-CN" altLang="en-US" sz="2300" kern="1200" dirty="0">
            <a:latin typeface="仿宋" panose="02010609060101010101" pitchFamily="49" charset="-122"/>
            <a:ea typeface="仿宋" panose="02010609060101010101" pitchFamily="49" charset="-122"/>
          </a:endParaRPr>
        </a:p>
      </dsp:txBody>
      <dsp:txXfrm>
        <a:off x="2946312" y="2028008"/>
        <a:ext cx="1424741" cy="892292"/>
      </dsp:txXfrm>
    </dsp:sp>
    <dsp:sp modelId="{5F61A083-0AAC-41E2-87AA-EDD1978E57A3}">
      <dsp:nvSpPr>
        <dsp:cNvPr id="0" name=""/>
        <dsp:cNvSpPr/>
      </dsp:nvSpPr>
      <dsp:spPr>
        <a:xfrm>
          <a:off x="3482028" y="496297"/>
          <a:ext cx="2637143" cy="2637143"/>
        </a:xfrm>
        <a:custGeom>
          <a:avLst/>
          <a:gdLst/>
          <a:ahLst/>
          <a:cxnLst/>
          <a:rect l="0" t="0" r="0" b="0"/>
          <a:pathLst>
            <a:path>
              <a:moveTo>
                <a:pt x="8720" y="1469965"/>
              </a:moveTo>
              <a:arcTo wR="1318571" hR="1318571" stAng="10404418" swAng="36463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91C31-6F4D-4158-8716-94EE5E7258CF}">
      <dsp:nvSpPr>
        <dsp:cNvPr id="0" name=""/>
        <dsp:cNvSpPr/>
      </dsp:nvSpPr>
      <dsp:spPr>
        <a:xfrm>
          <a:off x="3233" y="215431"/>
          <a:ext cx="315264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anose="02010609060101010101" pitchFamily="49" charset="-122"/>
              <a:ea typeface="黑体" panose="02010609060101010101" pitchFamily="49" charset="-122"/>
            </a:rPr>
            <a:t>学业要求</a:t>
          </a:r>
          <a:endParaRPr lang="zh-CN" altLang="en-US" sz="1600" kern="1200" dirty="0">
            <a:latin typeface="黑体" panose="02010609060101010101" pitchFamily="49" charset="-122"/>
            <a:ea typeface="黑体" panose="02010609060101010101" pitchFamily="49" charset="-122"/>
          </a:endParaRPr>
        </a:p>
      </dsp:txBody>
      <dsp:txXfrm>
        <a:off x="3233" y="215431"/>
        <a:ext cx="3152649" cy="460800"/>
      </dsp:txXfrm>
    </dsp:sp>
    <dsp:sp modelId="{84C7F55F-D04C-4CA0-9234-BA06348F5F64}">
      <dsp:nvSpPr>
        <dsp:cNvPr id="0" name=""/>
        <dsp:cNvSpPr/>
      </dsp:nvSpPr>
      <dsp:spPr>
        <a:xfrm>
          <a:off x="3233" y="676231"/>
          <a:ext cx="3152649" cy="45676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必修 数据与计算：</a:t>
          </a:r>
          <a:r>
            <a:rPr lang="zh-CN" altLang="zh-CN" sz="1600" kern="1200" dirty="0" smtClean="0">
              <a:effectLst/>
              <a:latin typeface="仿宋" panose="02010609060101010101" pitchFamily="49" charset="-122"/>
              <a:ea typeface="仿宋" panose="02010609060101010101" pitchFamily="49" charset="-122"/>
              <a:cs typeface="+mn-cs"/>
            </a:rPr>
            <a:t>依据解决问题的需要，设计和表示简单算法；掌握一种程序设计语言的基本知识，利用程序设计语言实现简单算法，解决实际问题</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100000"/>
            </a:lnSpc>
            <a:spcBef>
              <a:spcPct val="0"/>
            </a:spcBef>
            <a:spcAft>
              <a:spcPct val="15000"/>
            </a:spcAft>
            <a:buChar char="••"/>
          </a:pPr>
          <a:r>
            <a:rPr lang="zh-CN" altLang="en-US" sz="1600" kern="1200" dirty="0" smtClean="0">
              <a:effectLst/>
              <a:latin typeface="仿宋" panose="02010609060101010101" pitchFamily="49" charset="-122"/>
              <a:ea typeface="仿宋" panose="02010609060101010101" pitchFamily="49" charset="-122"/>
              <a:cs typeface="+mn-cs"/>
            </a:rPr>
            <a:t>选修 算法初步：</a:t>
          </a:r>
          <a:r>
            <a:rPr lang="zh-CN" altLang="zh-CN" sz="1600" kern="1200" dirty="0" smtClean="0">
              <a:effectLst/>
              <a:latin typeface="仿宋" panose="02010609060101010101" pitchFamily="49" charset="-122"/>
              <a:ea typeface="仿宋" panose="02010609060101010101" pitchFamily="49" charset="-122"/>
              <a:cs typeface="+mn-cs"/>
            </a:rPr>
            <a:t>能够分析、描述实际问题，能够用自然语言、伪代码、流程图等描述算法并利用符号语言将其形式化；初步掌握二叉树在搜索算法中的应用，掌握贪心、分治、动态规划和回溯等常见算法及其编程应用；掌握算法分析的一般方法和过程，能够计算算法的时空复杂度</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100000"/>
            </a:lnSpc>
            <a:spcBef>
              <a:spcPct val="0"/>
            </a:spcBef>
            <a:spcAft>
              <a:spcPct val="15000"/>
            </a:spcAft>
            <a:buChar char="••"/>
          </a:pPr>
          <a:r>
            <a:rPr lang="en-US" altLang="zh-CN" sz="1600" kern="1200" dirty="0" smtClean="0">
              <a:latin typeface="仿宋" panose="02010609060101010101" pitchFamily="49" charset="-122"/>
              <a:ea typeface="仿宋" panose="02010609060101010101" pitchFamily="49" charset="-122"/>
            </a:rPr>
            <a:t>……</a:t>
          </a:r>
          <a:endParaRPr lang="zh-CN" altLang="en-US" sz="1600" kern="1200" dirty="0">
            <a:latin typeface="仿宋" panose="02010609060101010101" pitchFamily="49" charset="-122"/>
            <a:ea typeface="仿宋" panose="02010609060101010101" pitchFamily="49" charset="-122"/>
          </a:endParaRPr>
        </a:p>
      </dsp:txBody>
      <dsp:txXfrm>
        <a:off x="3233" y="676231"/>
        <a:ext cx="3152649" cy="4567680"/>
      </dsp:txXfrm>
    </dsp:sp>
    <dsp:sp modelId="{92C35661-B7CE-4478-AA67-694B2BACD47C}">
      <dsp:nvSpPr>
        <dsp:cNvPr id="0" name=""/>
        <dsp:cNvSpPr/>
      </dsp:nvSpPr>
      <dsp:spPr>
        <a:xfrm>
          <a:off x="3597254" y="215431"/>
          <a:ext cx="315264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anose="02010609060101010101" pitchFamily="49" charset="-122"/>
              <a:ea typeface="黑体" panose="02010609060101010101" pitchFamily="49" charset="-122"/>
            </a:rPr>
            <a:t>学业质量要求</a:t>
          </a:r>
          <a:endParaRPr lang="zh-CN" altLang="en-US" sz="1600" kern="1200" dirty="0">
            <a:latin typeface="黑体" panose="02010609060101010101" pitchFamily="49" charset="-122"/>
            <a:ea typeface="黑体" panose="02010609060101010101" pitchFamily="49" charset="-122"/>
          </a:endParaRPr>
        </a:p>
      </dsp:txBody>
      <dsp:txXfrm>
        <a:off x="3597254" y="215431"/>
        <a:ext cx="3152649" cy="460800"/>
      </dsp:txXfrm>
    </dsp:sp>
    <dsp:sp modelId="{D0390AF9-3DCD-4F3D-B11C-BEDA0BA0E6B9}">
      <dsp:nvSpPr>
        <dsp:cNvPr id="0" name=""/>
        <dsp:cNvSpPr/>
      </dsp:nvSpPr>
      <dsp:spPr>
        <a:xfrm>
          <a:off x="3597254" y="676231"/>
          <a:ext cx="3152649" cy="45676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水平</a:t>
          </a:r>
          <a:r>
            <a:rPr lang="en-US" altLang="zh-CN" sz="1600" kern="1200" dirty="0" smtClean="0">
              <a:latin typeface="仿宋" panose="02010609060101010101" pitchFamily="49" charset="-122"/>
              <a:ea typeface="仿宋" panose="02010609060101010101" pitchFamily="49" charset="-122"/>
            </a:rPr>
            <a:t>1</a:t>
          </a:r>
          <a:r>
            <a:rPr lang="zh-CN" altLang="en-US" sz="1600" kern="1200" dirty="0" smtClean="0">
              <a:latin typeface="仿宋" panose="02010609060101010101" pitchFamily="49" charset="-122"/>
              <a:ea typeface="仿宋" panose="02010609060101010101" pitchFamily="49" charset="-122"/>
            </a:rPr>
            <a:t>：</a:t>
          </a:r>
          <a:r>
            <a:rPr lang="zh-CN" sz="1600" kern="1200" dirty="0" smtClean="0">
              <a:latin typeface="仿宋" panose="02010609060101010101" pitchFamily="49" charset="-122"/>
              <a:ea typeface="仿宋" panose="02010609060101010101" pitchFamily="49" charset="-122"/>
            </a:rPr>
            <a:t>依据解决问题的需要设计算法，采用流程图的方式描述算法，掌握一种程序设计语言的基本知识，能编写简单程序用以解决问题；</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水平</a:t>
          </a:r>
          <a:r>
            <a:rPr lang="en-US" altLang="zh-CN" sz="1600" kern="1200" dirty="0" smtClean="0">
              <a:latin typeface="仿宋" panose="02010609060101010101" pitchFamily="49" charset="-122"/>
              <a:ea typeface="仿宋" panose="02010609060101010101" pitchFamily="49" charset="-122"/>
            </a:rPr>
            <a:t>2</a:t>
          </a:r>
          <a:r>
            <a:rPr lang="zh-CN" altLang="en-US" sz="1600" kern="1200" dirty="0" smtClean="0">
              <a:latin typeface="仿宋" panose="02010609060101010101" pitchFamily="49" charset="-122"/>
              <a:ea typeface="仿宋" panose="02010609060101010101" pitchFamily="49" charset="-122"/>
            </a:rPr>
            <a:t>：</a:t>
          </a:r>
          <a:r>
            <a:rPr lang="zh-CN" sz="1600" kern="1200" dirty="0" smtClean="0">
              <a:latin typeface="仿宋" panose="02010609060101010101" pitchFamily="49" charset="-122"/>
              <a:ea typeface="仿宋" panose="02010609060101010101" pitchFamily="49" charset="-122"/>
            </a:rPr>
            <a:t>依据问题解决的需要设计算法，运用算法描述方法和三种控制结构合理表示算法，利用一种程序设计语言实现简单算法，解决问题</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90000"/>
            </a:lnSpc>
            <a:spcBef>
              <a:spcPct val="0"/>
            </a:spcBef>
            <a:spcAft>
              <a:spcPct val="15000"/>
            </a:spcAft>
            <a:buChar char="••"/>
          </a:pPr>
          <a:r>
            <a:rPr lang="en-US" altLang="zh-CN" sz="1600" kern="1200" dirty="0" smtClean="0">
              <a:latin typeface="仿宋" panose="02010609060101010101" pitchFamily="49" charset="-122"/>
              <a:ea typeface="仿宋" panose="02010609060101010101" pitchFamily="49" charset="-122"/>
            </a:rPr>
            <a:t>……</a:t>
          </a:r>
          <a:endParaRPr lang="zh-CN" altLang="en-US" sz="1600" kern="1200" dirty="0">
            <a:latin typeface="仿宋" panose="02010609060101010101" pitchFamily="49" charset="-122"/>
            <a:ea typeface="仿宋" panose="02010609060101010101" pitchFamily="49" charset="-122"/>
          </a:endParaRPr>
        </a:p>
      </dsp:txBody>
      <dsp:txXfrm>
        <a:off x="3597254" y="676231"/>
        <a:ext cx="3152649" cy="4567680"/>
      </dsp:txXfrm>
    </dsp:sp>
    <dsp:sp modelId="{5AD368B9-193E-42F2-B01C-26842555CBEE}">
      <dsp:nvSpPr>
        <dsp:cNvPr id="0" name=""/>
        <dsp:cNvSpPr/>
      </dsp:nvSpPr>
      <dsp:spPr>
        <a:xfrm>
          <a:off x="7191274" y="215431"/>
          <a:ext cx="315264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anose="02010609060101010101" pitchFamily="49" charset="-122"/>
              <a:ea typeface="黑体" panose="02010609060101010101" pitchFamily="49" charset="-122"/>
            </a:rPr>
            <a:t>核心素养水平</a:t>
          </a:r>
          <a:endParaRPr lang="zh-CN" altLang="en-US" sz="1600" kern="1200" dirty="0">
            <a:latin typeface="黑体" panose="02010609060101010101" pitchFamily="49" charset="-122"/>
            <a:ea typeface="黑体" panose="02010609060101010101" pitchFamily="49" charset="-122"/>
          </a:endParaRPr>
        </a:p>
      </dsp:txBody>
      <dsp:txXfrm>
        <a:off x="7191274" y="215431"/>
        <a:ext cx="3152649" cy="460800"/>
      </dsp:txXfrm>
    </dsp:sp>
    <dsp:sp modelId="{4A588EEB-2A2D-4DF4-8BF9-B1BA469934EB}">
      <dsp:nvSpPr>
        <dsp:cNvPr id="0" name=""/>
        <dsp:cNvSpPr/>
      </dsp:nvSpPr>
      <dsp:spPr>
        <a:xfrm>
          <a:off x="7191274" y="676231"/>
          <a:ext cx="3152649" cy="45676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预备级：</a:t>
          </a:r>
          <a:r>
            <a:rPr lang="en-US" altLang="zh-CN" sz="1600" kern="1200" dirty="0" smtClean="0">
              <a:latin typeface="仿宋" panose="02010609060101010101" pitchFamily="49" charset="-122"/>
              <a:ea typeface="仿宋" panose="02010609060101010101" pitchFamily="49" charset="-122"/>
            </a:rPr>
            <a:t>……</a:t>
          </a:r>
        </a:p>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水平</a:t>
          </a:r>
          <a:r>
            <a:rPr lang="en-US" altLang="zh-CN" sz="1600" kern="1200" dirty="0" smtClean="0">
              <a:latin typeface="仿宋" panose="02010609060101010101" pitchFamily="49" charset="-122"/>
              <a:ea typeface="仿宋" panose="02010609060101010101" pitchFamily="49" charset="-122"/>
            </a:rPr>
            <a:t>1</a:t>
          </a:r>
          <a:r>
            <a:rPr lang="zh-CN" altLang="en-US" sz="1600" kern="1200" dirty="0" smtClean="0">
              <a:latin typeface="仿宋" panose="02010609060101010101" pitchFamily="49" charset="-122"/>
              <a:ea typeface="仿宋" panose="02010609060101010101" pitchFamily="49" charset="-122"/>
            </a:rPr>
            <a:t>：</a:t>
          </a:r>
          <a:r>
            <a:rPr lang="zh-CN" sz="1600" kern="1200" dirty="0" smtClean="0">
              <a:latin typeface="仿宋" panose="02010609060101010101" pitchFamily="49" charset="-122"/>
              <a:ea typeface="仿宋" panose="02010609060101010101" pitchFamily="49" charset="-122"/>
            </a:rPr>
            <a:t>运用基本算法设计解决问题的方案，能使用编程语言或其他数字化工具实现这一方案。</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水平</a:t>
          </a:r>
          <a:r>
            <a:rPr lang="en-US" altLang="zh-CN" sz="1600" kern="1200" dirty="0" smtClean="0">
              <a:latin typeface="仿宋" panose="02010609060101010101" pitchFamily="49" charset="-122"/>
              <a:ea typeface="仿宋" panose="02010609060101010101" pitchFamily="49" charset="-122"/>
            </a:rPr>
            <a:t>2</a:t>
          </a:r>
          <a:r>
            <a:rPr lang="zh-CN" altLang="en-US" sz="1600" kern="1200" dirty="0" smtClean="0">
              <a:latin typeface="仿宋" panose="02010609060101010101" pitchFamily="49" charset="-122"/>
              <a:ea typeface="仿宋" panose="02010609060101010101" pitchFamily="49" charset="-122"/>
            </a:rPr>
            <a:t>：</a:t>
          </a:r>
          <a:r>
            <a:rPr lang="zh-CN" sz="1600" kern="1200" dirty="0" smtClean="0">
              <a:latin typeface="仿宋" panose="02010609060101010101" pitchFamily="49" charset="-122"/>
              <a:ea typeface="仿宋" panose="02010609060101010101" pitchFamily="49" charset="-122"/>
            </a:rPr>
            <a:t>针对较为复杂的任务，能运用形式化方法描述问题，并采用模块化和系统化方法设计解决问题的方案。</a:t>
          </a:r>
          <a:r>
            <a:rPr lang="en-US" altLang="zh-CN" sz="1600" kern="1200" dirty="0" smtClean="0">
              <a:latin typeface="仿宋" panose="02010609060101010101" pitchFamily="49" charset="-122"/>
              <a:ea typeface="仿宋" panose="02010609060101010101" pitchFamily="49" charset="-122"/>
            </a:rPr>
            <a:t>    </a:t>
          </a:r>
          <a:r>
            <a:rPr lang="zh-CN" sz="1600" kern="1200" dirty="0" smtClean="0">
              <a:latin typeface="仿宋" panose="02010609060101010101" pitchFamily="49" charset="-122"/>
              <a:ea typeface="仿宋" panose="02010609060101010101" pitchFamily="49" charset="-122"/>
            </a:rPr>
            <a:t>针对不同模块，设计或选择合适的算法，利用编程语言或其他数字化工具实现各模块功能。</a:t>
          </a:r>
          <a:endParaRPr lang="zh-CN" altLang="en-US" sz="1600" kern="1200" dirty="0">
            <a:latin typeface="仿宋" panose="02010609060101010101" pitchFamily="49" charset="-122"/>
            <a:ea typeface="仿宋" panose="02010609060101010101" pitchFamily="49" charset="-122"/>
          </a:endParaRPr>
        </a:p>
        <a:p>
          <a:pPr marL="171450" lvl="1" indent="-171450" algn="l" defTabSz="711200">
            <a:lnSpc>
              <a:spcPct val="90000"/>
            </a:lnSpc>
            <a:spcBef>
              <a:spcPct val="0"/>
            </a:spcBef>
            <a:spcAft>
              <a:spcPct val="15000"/>
            </a:spcAft>
            <a:buChar char="••"/>
          </a:pPr>
          <a:r>
            <a:rPr lang="zh-CN" altLang="en-US" sz="1600" kern="1200" dirty="0" smtClean="0">
              <a:latin typeface="仿宋" panose="02010609060101010101" pitchFamily="49" charset="-122"/>
              <a:ea typeface="仿宋" panose="02010609060101010101" pitchFamily="49" charset="-122"/>
            </a:rPr>
            <a:t>水平</a:t>
          </a:r>
          <a:r>
            <a:rPr lang="en-US" altLang="zh-CN" sz="1600" kern="1200" dirty="0" smtClean="0">
              <a:latin typeface="仿宋" panose="02010609060101010101" pitchFamily="49" charset="-122"/>
              <a:ea typeface="仿宋" panose="02010609060101010101" pitchFamily="49" charset="-122"/>
            </a:rPr>
            <a:t>3</a:t>
          </a:r>
          <a:r>
            <a:rPr lang="zh-CN" altLang="en-US" sz="1600" kern="1200" dirty="0" smtClean="0">
              <a:latin typeface="仿宋" panose="02010609060101010101" pitchFamily="49" charset="-122"/>
              <a:ea typeface="仿宋" panose="02010609060101010101" pitchFamily="49" charset="-122"/>
            </a:rPr>
            <a:t>：</a:t>
          </a:r>
          <a:r>
            <a:rPr lang="en-US" altLang="zh-CN" sz="1600" kern="1200" dirty="0" smtClean="0">
              <a:latin typeface="仿宋" panose="02010609060101010101" pitchFamily="49" charset="-122"/>
              <a:ea typeface="仿宋" panose="02010609060101010101" pitchFamily="49" charset="-122"/>
            </a:rPr>
            <a:t>……</a:t>
          </a:r>
          <a:endParaRPr lang="zh-CN" altLang="en-US" sz="1600" kern="1200" dirty="0">
            <a:latin typeface="仿宋" panose="02010609060101010101" pitchFamily="49" charset="-122"/>
            <a:ea typeface="仿宋" panose="02010609060101010101" pitchFamily="49" charset="-122"/>
          </a:endParaRPr>
        </a:p>
      </dsp:txBody>
      <dsp:txXfrm>
        <a:off x="7191274" y="676231"/>
        <a:ext cx="3152649" cy="45676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6#2">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54048-2927-404B-AD5A-FE5DA18C640B}" type="datetimeFigureOut">
              <a:rPr lang="zh-CN" altLang="en-US" smtClean="0"/>
              <a:t>2018/3/18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6477D-5A0F-46CB-BD9C-D8F3B5FC29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8E2C25-90B1-45B9-8DA4-E3213BFA21B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7ECE4D-308B-4584-946B-23982D78F02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7ECE4D-308B-4584-946B-23982D78F02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7ECE4D-308B-4584-946B-23982D78F024}"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7ECE4D-308B-4584-946B-23982D78F02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50DF8A-DA66-4E2E-A5B3-13A7C4D45DCA}" type="slidenum">
              <a:rPr lang="zh-CN" altLang="en-US" smtClean="0">
                <a:solidFill>
                  <a:prstClr val="black"/>
                </a:solidFill>
                <a:latin typeface="Calibri" panose="020F0502020204030204"/>
                <a:ea typeface="宋体" panose="02010600030101010101" pitchFamily="2" charset="-122"/>
              </a:rPr>
              <a:t>22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29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1" dirty="0" smtClean="0">
              <a:solidFill>
                <a:schemeClr val="tx1"/>
              </a:solidFill>
            </a:endParaRPr>
          </a:p>
        </p:txBody>
      </p:sp>
      <p:sp>
        <p:nvSpPr>
          <p:cNvPr id="4" name="灯片编号占位符 3"/>
          <p:cNvSpPr>
            <a:spLocks noGrp="1"/>
          </p:cNvSpPr>
          <p:nvPr>
            <p:ph type="sldNum" sz="quarter" idx="10"/>
          </p:nvPr>
        </p:nvSpPr>
        <p:spPr/>
        <p:txBody>
          <a:bodyPr/>
          <a:lstStyle/>
          <a:p>
            <a:fld id="{7FE6477D-5A0F-46CB-BD9C-D8F3B5FC29C1}" type="slidenum">
              <a:rPr lang="zh-CN" altLang="en-US" smtClean="0"/>
              <a:t>46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50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51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spcBef>
                <a:spcPts val="600"/>
              </a:spcBef>
            </a:pPr>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7FE6477D-5A0F-46CB-BD9C-D8F3B5FC29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7ECE4D-308B-4584-946B-23982D78F0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lvl="3"/>
            <a:endParaRPr lang="zh-CN" altLang="en-US" dirty="0"/>
          </a:p>
        </p:txBody>
      </p:sp>
      <p:sp>
        <p:nvSpPr>
          <p:cNvPr id="4" name="灯片编号占位符 3"/>
          <p:cNvSpPr>
            <a:spLocks noGrp="1"/>
          </p:cNvSpPr>
          <p:nvPr>
            <p:ph type="sldNum" sz="quarter" idx="10"/>
          </p:nvPr>
        </p:nvSpPr>
        <p:spPr/>
        <p:txBody>
          <a:bodyPr/>
          <a:lstStyle/>
          <a:p>
            <a:fld id="{7FE6477D-5A0F-46CB-BD9C-D8F3B5FC29C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dirty="0" smtClean="0"/>
              <a:t>单击此处编辑母版标题样式</a:t>
            </a:r>
            <a:endParaRPr lang="en-US" dirty="0"/>
          </a:p>
        </p:txBody>
      </p:sp>
      <p:sp>
        <p:nvSpPr>
          <p:cNvPr id="3" name="Content Placeholder 2"/>
          <p:cNvSpPr>
            <a:spLocks noGrp="1"/>
          </p:cNvSpPr>
          <p:nvPr>
            <p:ph idx="1" hasCustomPrompt="1"/>
          </p:nvPr>
        </p:nvSpPr>
        <p:spPr/>
        <p:txBody>
          <a:bodyPr/>
          <a:lstStyle>
            <a:lvl1pPr>
              <a:defRPr>
                <a:latin typeface="仿宋" panose="02010609060101010101" pitchFamily="49" charset="-122"/>
                <a:ea typeface="仿宋" panose="02010609060101010101" pitchFamily="49" charset="-122"/>
              </a:defRPr>
            </a:lvl1pPr>
            <a:lvl2pPr>
              <a:defRPr>
                <a:latin typeface="仿宋" panose="02010609060101010101" pitchFamily="49" charset="-122"/>
                <a:ea typeface="仿宋" panose="02010609060101010101" pitchFamily="49" charset="-122"/>
              </a:defRPr>
            </a:lvl2pPr>
            <a:lvl3pPr>
              <a:defRPr>
                <a:latin typeface="仿宋" panose="02010609060101010101" pitchFamily="49" charset="-122"/>
                <a:ea typeface="仿宋" panose="02010609060101010101" pitchFamily="49" charset="-122"/>
              </a:defRPr>
            </a:lvl3pPr>
            <a:lvl4pPr>
              <a:defRPr>
                <a:latin typeface="仿宋" panose="02010609060101010101" pitchFamily="49" charset="-122"/>
                <a:ea typeface="仿宋" panose="02010609060101010101" pitchFamily="49" charset="-122"/>
              </a:defRPr>
            </a:lvl4pPr>
            <a:lvl5pPr>
              <a:defRPr>
                <a:latin typeface="仿宋" panose="02010609060101010101" pitchFamily="49" charset="-122"/>
                <a:ea typeface="仿宋" panose="02010609060101010101" pitchFamily="49"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dirty="0" smtClean="0"/>
              <a:t>单击此处编辑母版标题样式</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dirty="0" smtClean="0"/>
              <a:t>单击此处编辑母版标题样式</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lvl1pPr>
              <a:defRPr>
                <a:latin typeface="仿宋" panose="02010609060101010101" pitchFamily="49" charset="-122"/>
                <a:ea typeface="仿宋" panose="02010609060101010101" pitchFamily="49" charset="-122"/>
              </a:defRPr>
            </a:lvl1pPr>
            <a:lvl2pPr>
              <a:defRPr>
                <a:latin typeface="仿宋" panose="02010609060101010101" pitchFamily="49" charset="-122"/>
                <a:ea typeface="仿宋" panose="02010609060101010101" pitchFamily="49" charset="-122"/>
              </a:defRPr>
            </a:lvl2pPr>
            <a:lvl3pPr>
              <a:defRPr>
                <a:latin typeface="仿宋" panose="02010609060101010101" pitchFamily="49" charset="-122"/>
                <a:ea typeface="仿宋" panose="02010609060101010101" pitchFamily="49" charset="-122"/>
              </a:defRPr>
            </a:lvl3pPr>
            <a:lvl4pPr>
              <a:defRPr>
                <a:latin typeface="仿宋" panose="02010609060101010101" pitchFamily="49" charset="-122"/>
                <a:ea typeface="仿宋" panose="02010609060101010101" pitchFamily="49" charset="-122"/>
              </a:defRPr>
            </a:lvl4pPr>
            <a:lvl5pPr>
              <a:defRPr>
                <a:latin typeface="仿宋" panose="02010609060101010101" pitchFamily="49" charset="-122"/>
                <a:ea typeface="仿宋" panose="02010609060101010101" pitchFamily="49"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lvl1pPr>
              <a:defRPr>
                <a:latin typeface="仿宋" panose="02010609060101010101" pitchFamily="49" charset="-122"/>
                <a:ea typeface="仿宋" panose="02010609060101010101" pitchFamily="49" charset="-122"/>
              </a:defRPr>
            </a:lvl1pPr>
            <a:lvl2pPr>
              <a:defRPr>
                <a:latin typeface="仿宋" panose="02010609060101010101" pitchFamily="49" charset="-122"/>
                <a:ea typeface="仿宋" panose="02010609060101010101" pitchFamily="49" charset="-122"/>
              </a:defRPr>
            </a:lvl2pPr>
            <a:lvl3pPr>
              <a:defRPr>
                <a:latin typeface="仿宋" panose="02010609060101010101" pitchFamily="49" charset="-122"/>
                <a:ea typeface="仿宋" panose="02010609060101010101" pitchFamily="49" charset="-122"/>
              </a:defRPr>
            </a:lvl3pPr>
            <a:lvl4pPr>
              <a:defRPr>
                <a:latin typeface="仿宋" panose="02010609060101010101" pitchFamily="49" charset="-122"/>
                <a:ea typeface="仿宋" panose="02010609060101010101" pitchFamily="49" charset="-122"/>
              </a:defRPr>
            </a:lvl4pPr>
            <a:lvl5pPr>
              <a:defRPr>
                <a:latin typeface="仿宋" panose="02010609060101010101" pitchFamily="49" charset="-122"/>
                <a:ea typeface="仿宋" panose="02010609060101010101" pitchFamily="49"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 </a:t>
            </a:r>
            <a:r>
              <a:rPr lang="zh-CN" altLang="en-US" dirty="0" smtClean="0"/>
              <a:t>对普通高中信息技术</a:t>
            </a:r>
            <a:r>
              <a:rPr lang="en-US" altLang="zh-CN" dirty="0" smtClean="0"/>
              <a:t/>
            </a:r>
            <a:br>
              <a:rPr lang="en-US" altLang="zh-CN" dirty="0" smtClean="0"/>
            </a:br>
            <a:r>
              <a:rPr lang="zh-CN" altLang="en-US" dirty="0" smtClean="0"/>
              <a:t>课程标准的一些理解</a:t>
            </a:r>
            <a:endParaRPr lang="zh-CN" altLang="en-US" dirty="0"/>
          </a:p>
        </p:txBody>
      </p:sp>
      <p:sp>
        <p:nvSpPr>
          <p:cNvPr id="3" name="副标题 2"/>
          <p:cNvSpPr>
            <a:spLocks noGrp="1"/>
          </p:cNvSpPr>
          <p:nvPr>
            <p:ph type="subTitle" idx="1"/>
          </p:nvPr>
        </p:nvSpPr>
        <p:spPr/>
        <p:txBody>
          <a:bodyPr/>
          <a:lstStyle/>
          <a:p>
            <a:r>
              <a:rPr lang="zh-CN" altLang="en-US" dirty="0" smtClean="0">
                <a:latin typeface="仿宋" panose="02010609060101010101" pitchFamily="49" charset="-122"/>
                <a:ea typeface="仿宋" panose="02010609060101010101" pitchFamily="49" charset="-122"/>
              </a:rPr>
              <a:t>丁婧</a:t>
            </a:r>
            <a:endParaRPr lang="zh-CN" altLang="en-US"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课程标准组成</a:t>
            </a:r>
            <a:endParaRPr lang="zh-CN" altLang="en-US" dirty="0"/>
          </a:p>
        </p:txBody>
      </p:sp>
      <p:sp>
        <p:nvSpPr>
          <p:cNvPr id="5" name="内容占位符 4"/>
          <p:cNvSpPr>
            <a:spLocks noGrp="1"/>
          </p:cNvSpPr>
          <p:nvPr>
            <p:ph sz="half" idx="1"/>
          </p:nvPr>
        </p:nvSpPr>
        <p:spPr>
          <a:xfrm>
            <a:off x="1295402" y="2431983"/>
            <a:ext cx="4718304" cy="4572001"/>
          </a:xfrm>
        </p:spPr>
        <p:txBody>
          <a:bodyPr>
            <a:noAutofit/>
          </a:bodyPr>
          <a:lstStyle/>
          <a:p>
            <a:pPr marL="0" indent="0">
              <a:buNone/>
            </a:pPr>
            <a:r>
              <a:rPr lang="zh-CN" altLang="en-US" dirty="0" smtClean="0"/>
              <a:t>一、课程性质与基本理念</a:t>
            </a:r>
            <a:endParaRPr lang="en-US" altLang="zh-CN" dirty="0" smtClean="0"/>
          </a:p>
          <a:p>
            <a:pPr marL="0" indent="0">
              <a:buNone/>
            </a:pPr>
            <a:r>
              <a:rPr lang="zh-CN" altLang="en-US" dirty="0" smtClean="0"/>
              <a:t>二、学科核心素养与课程目标</a:t>
            </a:r>
            <a:endParaRPr lang="en-US" altLang="zh-CN" dirty="0" smtClean="0"/>
          </a:p>
          <a:p>
            <a:pPr marL="0" indent="0">
              <a:buNone/>
            </a:pPr>
            <a:r>
              <a:rPr lang="zh-CN" altLang="en-US" dirty="0" smtClean="0"/>
              <a:t>三、课程结构</a:t>
            </a:r>
            <a:endParaRPr lang="en-US" altLang="zh-CN" dirty="0" smtClean="0"/>
          </a:p>
          <a:p>
            <a:pPr marL="0" indent="0">
              <a:buNone/>
            </a:pPr>
            <a:r>
              <a:rPr lang="zh-CN" altLang="en-US" dirty="0" smtClean="0"/>
              <a:t>四、课程内容</a:t>
            </a:r>
            <a:endParaRPr lang="en-US" altLang="zh-CN" dirty="0" smtClean="0"/>
          </a:p>
          <a:p>
            <a:pPr marL="0" indent="0">
              <a:buNone/>
            </a:pPr>
            <a:r>
              <a:rPr lang="zh-CN" altLang="en-US" dirty="0" smtClean="0"/>
              <a:t>五、学业质量</a:t>
            </a:r>
            <a:endParaRPr lang="en-US" altLang="zh-CN" dirty="0" smtClean="0"/>
          </a:p>
          <a:p>
            <a:pPr marL="0" indent="0">
              <a:buNone/>
            </a:pPr>
            <a:r>
              <a:rPr lang="zh-CN" altLang="en-US" dirty="0" smtClean="0"/>
              <a:t>六、实施建议</a:t>
            </a:r>
            <a:endParaRPr lang="en-US" altLang="zh-CN" dirty="0" smtClean="0"/>
          </a:p>
          <a:p>
            <a:pPr marL="0" indent="0">
              <a:buNone/>
            </a:pPr>
            <a:r>
              <a:rPr lang="zh-CN" altLang="en-US" dirty="0" smtClean="0"/>
              <a:t>附录：</a:t>
            </a:r>
            <a:r>
              <a:rPr lang="zh-CN" altLang="en-US" sz="2400" dirty="0" smtClean="0"/>
              <a:t>学科核心素养水平划分</a:t>
            </a:r>
            <a:r>
              <a:rPr lang="en-US" altLang="zh-CN" sz="2400" dirty="0" smtClean="0"/>
              <a:t>	</a:t>
            </a:r>
            <a:r>
              <a:rPr lang="zh-CN" altLang="en-US" sz="2400" dirty="0" smtClean="0"/>
              <a:t>           </a:t>
            </a:r>
            <a:r>
              <a:rPr lang="en-US" altLang="zh-CN" sz="2400" dirty="0" smtClean="0"/>
              <a:t>		</a:t>
            </a:r>
            <a:r>
              <a:rPr lang="zh-CN" altLang="en-US" sz="2400" dirty="0" smtClean="0"/>
              <a:t>项目教学案例</a:t>
            </a:r>
            <a:endParaRPr lang="en-US" altLang="zh-CN" sz="2400" dirty="0" smtClean="0"/>
          </a:p>
          <a:p>
            <a:pPr marL="0" indent="0">
              <a:buNone/>
            </a:pPr>
            <a:endParaRPr lang="zh-CN" altLang="en-US" dirty="0"/>
          </a:p>
        </p:txBody>
      </p:sp>
      <p:sp>
        <p:nvSpPr>
          <p:cNvPr id="6" name="内容占位符 5"/>
          <p:cNvSpPr>
            <a:spLocks noGrp="1"/>
          </p:cNvSpPr>
          <p:nvPr>
            <p:ph sz="half" idx="2"/>
          </p:nvPr>
        </p:nvSpPr>
        <p:spPr>
          <a:xfrm>
            <a:off x="6755810" y="2431983"/>
            <a:ext cx="4718304" cy="3310128"/>
          </a:xfrm>
        </p:spPr>
        <p:txBody>
          <a:bodyPr>
            <a:noAutofit/>
          </a:bodyPr>
          <a:lstStyle/>
          <a:p>
            <a:pPr marL="0" indent="0">
              <a:buNone/>
            </a:pPr>
            <a:r>
              <a:rPr lang="zh-CN" altLang="en-US" dirty="0" smtClean="0"/>
              <a:t>一、课程性质</a:t>
            </a:r>
            <a:endParaRPr lang="en-US" altLang="zh-CN" dirty="0" smtClean="0"/>
          </a:p>
          <a:p>
            <a:pPr marL="0" indent="0">
              <a:buNone/>
            </a:pPr>
            <a:r>
              <a:rPr lang="zh-CN" altLang="en-US" dirty="0" smtClean="0"/>
              <a:t>二、课程价值</a:t>
            </a:r>
            <a:endParaRPr lang="en-US" altLang="zh-CN" dirty="0" smtClean="0"/>
          </a:p>
          <a:p>
            <a:pPr marL="0" indent="0">
              <a:buNone/>
            </a:pPr>
            <a:r>
              <a:rPr lang="zh-CN" altLang="en-US" dirty="0" smtClean="0"/>
              <a:t>课程基本理念</a:t>
            </a:r>
            <a:endParaRPr lang="en-US" altLang="zh-CN" dirty="0" smtClean="0"/>
          </a:p>
          <a:p>
            <a:pPr marL="0" indent="0">
              <a:buNone/>
            </a:pPr>
            <a:r>
              <a:rPr lang="zh-CN" altLang="en-US" dirty="0" smtClean="0"/>
              <a:t>课程设计思路</a:t>
            </a:r>
            <a:endParaRPr lang="en-US" altLang="zh-CN" dirty="0" smtClean="0"/>
          </a:p>
          <a:p>
            <a:pPr marL="0" indent="0">
              <a:buNone/>
            </a:pPr>
            <a:r>
              <a:rPr lang="zh-CN" altLang="en-US" dirty="0" smtClean="0"/>
              <a:t>课程目标</a:t>
            </a:r>
            <a:endParaRPr lang="en-US" altLang="zh-CN" dirty="0" smtClean="0"/>
          </a:p>
          <a:p>
            <a:pPr marL="0" indent="0">
              <a:buNone/>
            </a:pPr>
            <a:r>
              <a:rPr lang="zh-CN" altLang="en-US" dirty="0" smtClean="0"/>
              <a:t>内容标准</a:t>
            </a:r>
            <a:endParaRPr lang="en-US" altLang="zh-CN" dirty="0" smtClean="0"/>
          </a:p>
          <a:p>
            <a:pPr marL="0" indent="0">
              <a:buNone/>
            </a:pPr>
            <a:r>
              <a:rPr lang="zh-CN" altLang="en-US" dirty="0" smtClean="0"/>
              <a:t>实施建议</a:t>
            </a:r>
            <a:endParaRPr lang="en-US" altLang="zh-CN" dirty="0" smtClean="0"/>
          </a:p>
          <a:p>
            <a:pPr marL="0" indent="0">
              <a:buNone/>
            </a:pPr>
            <a:r>
              <a:rPr lang="zh-CN" altLang="en-US" dirty="0"/>
              <a:t>案例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r>
              <a:rPr lang="zh-CN" altLang="en-US" dirty="0" smtClean="0"/>
              <a:t>课程性质</a:t>
            </a:r>
            <a:endParaRPr lang="zh-CN" altLang="en-US" dirty="0"/>
          </a:p>
        </p:txBody>
      </p:sp>
      <p:sp>
        <p:nvSpPr>
          <p:cNvPr id="3" name="内容占位符 2"/>
          <p:cNvSpPr>
            <a:spLocks noGrp="1"/>
          </p:cNvSpPr>
          <p:nvPr>
            <p:ph sz="half" idx="1"/>
          </p:nvPr>
        </p:nvSpPr>
        <p:spPr/>
        <p:txBody>
          <a:bodyPr>
            <a:normAutofit/>
          </a:bodyPr>
          <a:lstStyle/>
          <a:p>
            <a:r>
              <a:rPr lang="zh-CN" altLang="zh-CN" dirty="0" smtClean="0"/>
              <a:t>普通</a:t>
            </a:r>
            <a:r>
              <a:rPr lang="zh-CN" altLang="zh-CN" dirty="0"/>
              <a:t>高中信息技术</a:t>
            </a:r>
            <a:r>
              <a:rPr lang="zh-CN" altLang="zh-CN" dirty="0" smtClean="0"/>
              <a:t>课程</a:t>
            </a:r>
            <a:r>
              <a:rPr lang="zh-CN" altLang="en-US" dirty="0" smtClean="0"/>
              <a:t>：</a:t>
            </a:r>
            <a:r>
              <a:rPr lang="zh-CN" altLang="zh-CN" dirty="0" smtClean="0"/>
              <a:t>是</a:t>
            </a:r>
            <a:r>
              <a:rPr lang="zh-CN" altLang="zh-CN" dirty="0"/>
              <a:t>一门旨在全面提升学生信息素养，帮助学生掌握信息技术基础知识与技能、增强信息意识、发展计算思维、提高数字化学习与创新能力、树立正确的信息社会价值观和责任感的基础课程。</a:t>
            </a:r>
            <a:endParaRPr lang="zh-CN" altLang="en-US" dirty="0"/>
          </a:p>
        </p:txBody>
      </p:sp>
      <p:sp>
        <p:nvSpPr>
          <p:cNvPr id="4" name="内容占位符 3"/>
          <p:cNvSpPr>
            <a:spLocks noGrp="1"/>
          </p:cNvSpPr>
          <p:nvPr>
            <p:ph sz="half" idx="2"/>
          </p:nvPr>
        </p:nvSpPr>
        <p:spPr/>
        <p:txBody>
          <a:bodyPr>
            <a:normAutofit/>
          </a:bodyPr>
          <a:lstStyle/>
          <a:p>
            <a:r>
              <a:rPr lang="zh-CN" altLang="en-US" dirty="0" smtClean="0"/>
              <a:t>普通高中技术课程：以提高</a:t>
            </a:r>
            <a:r>
              <a:rPr lang="zh-CN" altLang="en-US" dirty="0"/>
              <a:t>学生的技术素养为主旨</a:t>
            </a:r>
            <a:r>
              <a:rPr lang="zh-CN" altLang="en-US" dirty="0" smtClean="0"/>
              <a:t>，以</a:t>
            </a:r>
            <a:r>
              <a:rPr lang="zh-CN" altLang="en-US" dirty="0"/>
              <a:t>设计学习</a:t>
            </a:r>
            <a:r>
              <a:rPr lang="zh-CN" altLang="en-US" dirty="0" smtClean="0"/>
              <a:t>、操作</a:t>
            </a:r>
            <a:r>
              <a:rPr lang="zh-CN" altLang="en-US" dirty="0"/>
              <a:t>学习为主要特征的基础教育</a:t>
            </a:r>
            <a:r>
              <a:rPr lang="zh-CN" altLang="en-US" dirty="0" smtClean="0"/>
              <a:t>课程</a:t>
            </a:r>
            <a:r>
              <a:rPr lang="zh-CN" altLang="en-US" dirty="0"/>
              <a:t>。</a:t>
            </a:r>
            <a:br>
              <a:rPr lang="zh-CN" altLang="en-US" dirty="0"/>
            </a:b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基本理念</a:t>
            </a:r>
            <a:endParaRPr lang="zh-CN" altLang="en-US" dirty="0"/>
          </a:p>
        </p:txBody>
      </p:sp>
      <p:sp>
        <p:nvSpPr>
          <p:cNvPr id="3" name="内容占位符 2"/>
          <p:cNvSpPr>
            <a:spLocks noGrp="1"/>
          </p:cNvSpPr>
          <p:nvPr>
            <p:ph sz="half" idx="1"/>
          </p:nvPr>
        </p:nvSpPr>
        <p:spPr/>
        <p:txBody>
          <a:bodyPr>
            <a:noAutofit/>
          </a:bodyPr>
          <a:lstStyle/>
          <a:p>
            <a:pPr marL="457200" indent="-457200">
              <a:buFont typeface="+mj-lt"/>
              <a:buAutoNum type="arabicPeriod"/>
            </a:pPr>
            <a:r>
              <a:rPr lang="zh-CN" altLang="zh-CN" sz="2000" dirty="0" smtClean="0"/>
              <a:t>坚持</a:t>
            </a:r>
            <a:r>
              <a:rPr lang="zh-CN" altLang="zh-CN" sz="2000" dirty="0"/>
              <a:t>立德树人的课程价值观，培养具备信息素养的公民</a:t>
            </a:r>
          </a:p>
          <a:p>
            <a:pPr marL="457200" indent="-457200">
              <a:buFont typeface="+mj-lt"/>
              <a:buAutoNum type="arabicPeriod"/>
            </a:pPr>
            <a:r>
              <a:rPr lang="zh-CN" altLang="zh-CN" sz="2000" dirty="0" smtClean="0"/>
              <a:t>设置</a:t>
            </a:r>
            <a:r>
              <a:rPr lang="zh-CN" altLang="zh-CN" sz="2000" dirty="0"/>
              <a:t>满足学生多元需求的课程结构，促进学生的个性化发展</a:t>
            </a:r>
          </a:p>
          <a:p>
            <a:pPr marL="457200" indent="-457200">
              <a:buFont typeface="+mj-lt"/>
              <a:buAutoNum type="arabicPeriod"/>
            </a:pPr>
            <a:r>
              <a:rPr lang="zh-CN" altLang="zh-CN" sz="2000" dirty="0" smtClean="0"/>
              <a:t>选择</a:t>
            </a:r>
            <a:r>
              <a:rPr lang="zh-CN" altLang="zh-CN" sz="2000" dirty="0"/>
              <a:t>体现时代性和基础性的课程内容，支撑学生信息素养的发展</a:t>
            </a:r>
          </a:p>
          <a:p>
            <a:pPr marL="457200" indent="-457200">
              <a:buFont typeface="+mj-lt"/>
              <a:buAutoNum type="arabicPeriod"/>
            </a:pPr>
            <a:r>
              <a:rPr lang="zh-CN" altLang="zh-CN" sz="2000" dirty="0" smtClean="0"/>
              <a:t>培育</a:t>
            </a:r>
            <a:r>
              <a:rPr lang="zh-CN" altLang="zh-CN" sz="2000" dirty="0"/>
              <a:t>以学习为中心的教与学关系，在问题解决过程中提升信息素养</a:t>
            </a:r>
          </a:p>
          <a:p>
            <a:pPr marL="457200" indent="-457200">
              <a:buFont typeface="+mj-lt"/>
              <a:buAutoNum type="arabicPeriod"/>
            </a:pPr>
            <a:r>
              <a:rPr lang="zh-CN" altLang="zh-CN" sz="2000" dirty="0" smtClean="0"/>
              <a:t>构建</a:t>
            </a:r>
            <a:r>
              <a:rPr lang="zh-CN" altLang="zh-CN" sz="2000" dirty="0"/>
              <a:t>基于学科核心素养的评价体系，推动数字化时代的学习创新</a:t>
            </a:r>
          </a:p>
          <a:p>
            <a:endParaRPr lang="zh-CN" altLang="en-US" sz="2000" dirty="0"/>
          </a:p>
        </p:txBody>
      </p:sp>
      <p:sp>
        <p:nvSpPr>
          <p:cNvPr id="4" name="内容占位符 3"/>
          <p:cNvSpPr>
            <a:spLocks noGrp="1"/>
          </p:cNvSpPr>
          <p:nvPr>
            <p:ph sz="half" idx="2"/>
          </p:nvPr>
        </p:nvSpPr>
        <p:spPr/>
        <p:txBody>
          <a:bodyPr>
            <a:noAutofit/>
          </a:bodyPr>
          <a:lstStyle/>
          <a:p>
            <a:pPr marL="457200" indent="-457200">
              <a:buFont typeface="+mj-lt"/>
              <a:buAutoNum type="arabicPeriod"/>
            </a:pPr>
            <a:r>
              <a:rPr lang="zh-CN" altLang="en-US" sz="2000" dirty="0" smtClean="0"/>
              <a:t>提升</a:t>
            </a:r>
            <a:r>
              <a:rPr lang="zh-CN" altLang="en-US" sz="2000" dirty="0"/>
              <a:t>信息素养，培养信息时代的合格公民</a:t>
            </a:r>
          </a:p>
          <a:p>
            <a:pPr marL="457200" indent="-457200">
              <a:buFont typeface="+mj-lt"/>
              <a:buAutoNum type="arabicPeriod"/>
            </a:pPr>
            <a:r>
              <a:rPr lang="zh-CN" altLang="en-US" sz="2000" dirty="0"/>
              <a:t>营造良好的信息环境，打造终身学习的</a:t>
            </a:r>
            <a:r>
              <a:rPr lang="zh-CN" altLang="en-US" sz="2000" dirty="0" smtClean="0"/>
              <a:t>平台</a:t>
            </a:r>
            <a:endParaRPr lang="en-US" altLang="zh-CN" sz="2000" dirty="0" smtClean="0"/>
          </a:p>
          <a:p>
            <a:pPr marL="457200" indent="-457200">
              <a:buFont typeface="+mj-lt"/>
              <a:buAutoNum type="arabicPeriod"/>
            </a:pPr>
            <a:r>
              <a:rPr lang="zh-CN" altLang="en-US" sz="2000" dirty="0"/>
              <a:t>关照全体学生，建设有特色的信息技术</a:t>
            </a:r>
            <a:r>
              <a:rPr lang="zh-CN" altLang="en-US" sz="2000" dirty="0" smtClean="0"/>
              <a:t>课程</a:t>
            </a:r>
            <a:endParaRPr lang="en-US" altLang="zh-CN" sz="2000" dirty="0" smtClean="0"/>
          </a:p>
          <a:p>
            <a:pPr marL="457200" indent="-457200">
              <a:buFont typeface="+mj-lt"/>
              <a:buAutoNum type="arabicPeriod"/>
            </a:pPr>
            <a:r>
              <a:rPr lang="zh-CN" altLang="en-US" sz="2000" dirty="0" smtClean="0"/>
              <a:t>强调</a:t>
            </a:r>
            <a:r>
              <a:rPr lang="zh-CN" altLang="en-US" sz="2000" dirty="0"/>
              <a:t>问题解决，倡导运用信息技术进行创新</a:t>
            </a:r>
            <a:r>
              <a:rPr lang="zh-CN" altLang="en-US" sz="2000" dirty="0" smtClean="0"/>
              <a:t>实践</a:t>
            </a:r>
            <a:endParaRPr lang="en-US" altLang="zh-CN" sz="2000" dirty="0" smtClean="0"/>
          </a:p>
          <a:p>
            <a:pPr marL="457200" indent="-457200">
              <a:buFont typeface="+mj-lt"/>
              <a:buAutoNum type="arabicPeriod"/>
            </a:pPr>
            <a:r>
              <a:rPr lang="zh-CN" altLang="en-US" sz="2000" dirty="0" smtClean="0"/>
              <a:t>注重</a:t>
            </a:r>
            <a:r>
              <a:rPr lang="zh-CN" altLang="en-US" sz="2000" dirty="0"/>
              <a:t>交流与合作，共同建构健康的信息</a:t>
            </a:r>
            <a:r>
              <a:rPr lang="zh-CN" altLang="en-US" sz="2000" dirty="0" smtClean="0"/>
              <a:t>文化</a:t>
            </a:r>
            <a:r>
              <a:rPr lang="zh-CN" altLang="en-US" sz="2000" dirty="0"/>
              <a:t/>
            </a:r>
            <a:br>
              <a:rPr lang="zh-CN" altLang="en-US" sz="2000" dirty="0"/>
            </a:b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p:cNvSpPr>
            <a:spLocks noEditPoints="1"/>
          </p:cNvSpPr>
          <p:nvPr/>
        </p:nvSpPr>
        <p:spPr bwMode="auto">
          <a:xfrm>
            <a:off x="6667619" y="2258056"/>
            <a:ext cx="2541587" cy="2541588"/>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8" rIns="91428" bIns="45718"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15" name="Freeform 6"/>
          <p:cNvSpPr/>
          <p:nvPr/>
        </p:nvSpPr>
        <p:spPr bwMode="auto">
          <a:xfrm>
            <a:off x="5378572" y="984505"/>
            <a:ext cx="2444751" cy="2444751"/>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8" rIns="91428" bIns="45718"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24" name="Freeform 7"/>
          <p:cNvSpPr/>
          <p:nvPr/>
        </p:nvSpPr>
        <p:spPr bwMode="auto">
          <a:xfrm>
            <a:off x="5378572" y="3670556"/>
            <a:ext cx="2444751" cy="2444751"/>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8" rIns="91428" bIns="45718"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26" name="Freeform 8"/>
          <p:cNvSpPr/>
          <p:nvPr/>
        </p:nvSpPr>
        <p:spPr bwMode="auto">
          <a:xfrm>
            <a:off x="8064618" y="984505"/>
            <a:ext cx="2433637" cy="2444751"/>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8" rIns="91428" bIns="45718"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27" name="Freeform 9"/>
          <p:cNvSpPr/>
          <p:nvPr/>
        </p:nvSpPr>
        <p:spPr bwMode="auto">
          <a:xfrm>
            <a:off x="8064618" y="3670556"/>
            <a:ext cx="2433637" cy="2444751"/>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8" rIns="91428" bIns="45718"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42" name="文本框 41"/>
          <p:cNvSpPr txBox="1"/>
          <p:nvPr/>
        </p:nvSpPr>
        <p:spPr>
          <a:xfrm>
            <a:off x="9387054" y="1041103"/>
            <a:ext cx="2373296" cy="420625"/>
          </a:xfrm>
          <a:prstGeom prst="rect">
            <a:avLst/>
          </a:prstGeom>
          <a:noFill/>
        </p:spPr>
        <p:txBody>
          <a:bodyPr wrap="none" lIns="91428" tIns="45718" rIns="91428" bIns="45718" rtlCol="0">
            <a:spAutoFit/>
          </a:bodyPr>
          <a:lstStyle/>
          <a:p>
            <a:pPr defTabSz="1217930"/>
            <a:r>
              <a:rPr lang="zh-CN" altLang="en-US" sz="2100" dirty="0">
                <a:solidFill>
                  <a:srgbClr val="605E5E"/>
                </a:solidFill>
                <a:latin typeface="Arial Unicode MS" panose="020B0604020202020204" charset="-122"/>
                <a:ea typeface="Arial Unicode MS" panose="020B0604020202020204" charset="-122"/>
                <a:cs typeface="Arial Unicode MS" panose="020B0604020202020204" charset="-122"/>
              </a:rPr>
              <a:t>数字化学习与创新</a:t>
            </a:r>
            <a:endParaRPr lang="en-US" altLang="zh-CN" sz="2100" dirty="0">
              <a:solidFill>
                <a:srgbClr val="605E5E"/>
              </a:solidFill>
              <a:latin typeface="Arial Unicode MS" panose="020B0604020202020204" charset="-122"/>
              <a:ea typeface="Arial Unicode MS" panose="020B0604020202020204" charset="-122"/>
              <a:cs typeface="Arial Unicode MS" panose="020B0604020202020204" charset="-122"/>
            </a:endParaRPr>
          </a:p>
        </p:txBody>
      </p:sp>
      <p:sp>
        <p:nvSpPr>
          <p:cNvPr id="43" name="文本框 42"/>
          <p:cNvSpPr txBox="1"/>
          <p:nvPr/>
        </p:nvSpPr>
        <p:spPr>
          <a:xfrm>
            <a:off x="9659001" y="5776801"/>
            <a:ext cx="1159284" cy="384717"/>
          </a:xfrm>
          <a:prstGeom prst="rect">
            <a:avLst/>
          </a:prstGeom>
          <a:noFill/>
        </p:spPr>
        <p:txBody>
          <a:bodyPr wrap="none" lIns="91428" tIns="45718" rIns="91428" bIns="45718" rtlCol="0">
            <a:spAutoFit/>
          </a:bodyPr>
          <a:lstStyle/>
          <a:p>
            <a:pPr algn="ctr" defTabSz="1217930"/>
            <a:r>
              <a:rPr lang="zh-CN" altLang="en-US" sz="1900" dirty="0">
                <a:solidFill>
                  <a:srgbClr val="605E5E"/>
                </a:solidFill>
                <a:latin typeface="Arial Unicode MS" panose="020B0604020202020204" charset="-122"/>
                <a:ea typeface="Arial Unicode MS" panose="020B0604020202020204" charset="-122"/>
                <a:cs typeface="Arial Unicode MS" panose="020B0604020202020204" charset="-122"/>
              </a:rPr>
              <a:t>计算思维</a:t>
            </a:r>
            <a:endParaRPr lang="en-US" altLang="zh-CN" sz="1900" dirty="0">
              <a:solidFill>
                <a:srgbClr val="605E5E"/>
              </a:solidFill>
              <a:latin typeface="Arial Unicode MS" panose="020B0604020202020204" charset="-122"/>
              <a:ea typeface="Arial Unicode MS" panose="020B0604020202020204" charset="-122"/>
              <a:cs typeface="Arial Unicode MS" panose="020B0604020202020204" charset="-122"/>
            </a:endParaRPr>
          </a:p>
        </p:txBody>
      </p:sp>
      <p:sp>
        <p:nvSpPr>
          <p:cNvPr id="44" name="文本框 43"/>
          <p:cNvSpPr txBox="1"/>
          <p:nvPr/>
        </p:nvSpPr>
        <p:spPr>
          <a:xfrm>
            <a:off x="4348372" y="1059898"/>
            <a:ext cx="1569636" cy="369328"/>
          </a:xfrm>
          <a:prstGeom prst="rect">
            <a:avLst/>
          </a:prstGeom>
          <a:noFill/>
        </p:spPr>
        <p:txBody>
          <a:bodyPr wrap="none" lIns="91428" tIns="45718" rIns="91428" bIns="45718" rtlCol="0">
            <a:spAutoFit/>
          </a:bodyPr>
          <a:lstStyle/>
          <a:p>
            <a:pPr algn="ctr" defTabSz="1217930"/>
            <a:r>
              <a:rPr lang="zh-CN" altLang="en-US" dirty="0" smtClean="0">
                <a:solidFill>
                  <a:srgbClr val="605E5E"/>
                </a:solidFill>
                <a:latin typeface="Arial Unicode MS" panose="020B0604020202020204" charset="-122"/>
                <a:ea typeface="Arial Unicode MS" panose="020B0604020202020204" charset="-122"/>
                <a:cs typeface="Arial Unicode MS" panose="020B0604020202020204" charset="-122"/>
              </a:rPr>
              <a:t>信息社会责任</a:t>
            </a:r>
            <a:endParaRPr lang="en-US" altLang="zh-CN" dirty="0" smtClean="0">
              <a:solidFill>
                <a:srgbClr val="605E5E"/>
              </a:solidFill>
              <a:latin typeface="Arial Unicode MS" panose="020B0604020202020204" charset="-122"/>
              <a:ea typeface="Arial Unicode MS" panose="020B0604020202020204" charset="-122"/>
              <a:cs typeface="Arial Unicode MS" panose="020B0604020202020204" charset="-122"/>
            </a:endParaRPr>
          </a:p>
        </p:txBody>
      </p:sp>
      <p:sp>
        <p:nvSpPr>
          <p:cNvPr id="45" name="文本框 44"/>
          <p:cNvSpPr txBox="1"/>
          <p:nvPr/>
        </p:nvSpPr>
        <p:spPr>
          <a:xfrm>
            <a:off x="5083236" y="5709641"/>
            <a:ext cx="1278980" cy="420625"/>
          </a:xfrm>
          <a:prstGeom prst="rect">
            <a:avLst/>
          </a:prstGeom>
          <a:noFill/>
        </p:spPr>
        <p:txBody>
          <a:bodyPr wrap="none" lIns="91428" tIns="45718" rIns="91428" bIns="45718" rtlCol="0">
            <a:spAutoFit/>
          </a:bodyPr>
          <a:lstStyle/>
          <a:p>
            <a:pPr defTabSz="1217930"/>
            <a:r>
              <a:rPr lang="zh-CN" altLang="en-US" sz="2100" dirty="0">
                <a:solidFill>
                  <a:srgbClr val="605E5E"/>
                </a:solidFill>
                <a:latin typeface="Arial Unicode MS" panose="020B0604020202020204" charset="-122"/>
                <a:ea typeface="Arial Unicode MS" panose="020B0604020202020204" charset="-122"/>
                <a:cs typeface="Arial Unicode MS" panose="020B0604020202020204" charset="-122"/>
              </a:rPr>
              <a:t>信息意识</a:t>
            </a:r>
          </a:p>
        </p:txBody>
      </p:sp>
      <p:sp>
        <p:nvSpPr>
          <p:cNvPr id="61" name="Freeform 144"/>
          <p:cNvSpPr/>
          <p:nvPr/>
        </p:nvSpPr>
        <p:spPr bwMode="auto">
          <a:xfrm>
            <a:off x="7217947" y="2551696"/>
            <a:ext cx="1440160" cy="1347772"/>
          </a:xfrm>
          <a:custGeom>
            <a:avLst/>
            <a:gdLst>
              <a:gd name="T0" fmla="*/ 9 w 499"/>
              <a:gd name="T1" fmla="*/ 467 h 467"/>
              <a:gd name="T2" fmla="*/ 16 w 499"/>
              <a:gd name="T3" fmla="*/ 354 h 467"/>
              <a:gd name="T4" fmla="*/ 91 w 499"/>
              <a:gd name="T5" fmla="*/ 296 h 467"/>
              <a:gd name="T6" fmla="*/ 174 w 499"/>
              <a:gd name="T7" fmla="*/ 263 h 467"/>
              <a:gd name="T8" fmla="*/ 199 w 499"/>
              <a:gd name="T9" fmla="*/ 247 h 467"/>
              <a:gd name="T10" fmla="*/ 173 w 499"/>
              <a:gd name="T11" fmla="*/ 168 h 467"/>
              <a:gd name="T12" fmla="*/ 162 w 499"/>
              <a:gd name="T13" fmla="*/ 158 h 467"/>
              <a:gd name="T14" fmla="*/ 163 w 499"/>
              <a:gd name="T15" fmla="*/ 110 h 467"/>
              <a:gd name="T16" fmla="*/ 167 w 499"/>
              <a:gd name="T17" fmla="*/ 101 h 467"/>
              <a:gd name="T18" fmla="*/ 194 w 499"/>
              <a:gd name="T19" fmla="*/ 30 h 467"/>
              <a:gd name="T20" fmla="*/ 180 w 499"/>
              <a:gd name="T21" fmla="*/ 12 h 467"/>
              <a:gd name="T22" fmla="*/ 207 w 499"/>
              <a:gd name="T23" fmla="*/ 15 h 467"/>
              <a:gd name="T24" fmla="*/ 211 w 499"/>
              <a:gd name="T25" fmla="*/ 0 h 467"/>
              <a:gd name="T26" fmla="*/ 223 w 499"/>
              <a:gd name="T27" fmla="*/ 10 h 467"/>
              <a:gd name="T28" fmla="*/ 281 w 499"/>
              <a:gd name="T29" fmla="*/ 6 h 467"/>
              <a:gd name="T30" fmla="*/ 322 w 499"/>
              <a:gd name="T31" fmla="*/ 22 h 467"/>
              <a:gd name="T32" fmla="*/ 351 w 499"/>
              <a:gd name="T33" fmla="*/ 60 h 467"/>
              <a:gd name="T34" fmla="*/ 354 w 499"/>
              <a:gd name="T35" fmla="*/ 115 h 467"/>
              <a:gd name="T36" fmla="*/ 358 w 499"/>
              <a:gd name="T37" fmla="*/ 134 h 467"/>
              <a:gd name="T38" fmla="*/ 344 w 499"/>
              <a:gd name="T39" fmla="*/ 170 h 467"/>
              <a:gd name="T40" fmla="*/ 336 w 499"/>
              <a:gd name="T41" fmla="*/ 175 h 467"/>
              <a:gd name="T42" fmla="*/ 323 w 499"/>
              <a:gd name="T43" fmla="*/ 224 h 467"/>
              <a:gd name="T44" fmla="*/ 334 w 499"/>
              <a:gd name="T45" fmla="*/ 253 h 467"/>
              <a:gd name="T46" fmla="*/ 363 w 499"/>
              <a:gd name="T47" fmla="*/ 281 h 467"/>
              <a:gd name="T48" fmla="*/ 437 w 499"/>
              <a:gd name="T49" fmla="*/ 309 h 467"/>
              <a:gd name="T50" fmla="*/ 477 w 499"/>
              <a:gd name="T51" fmla="*/ 357 h 467"/>
              <a:gd name="T52" fmla="*/ 499 w 499"/>
              <a:gd name="T53" fmla="*/ 467 h 467"/>
              <a:gd name="T54" fmla="*/ 9 w 499"/>
              <a:gd name="T5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467">
                <a:moveTo>
                  <a:pt x="9" y="467"/>
                </a:moveTo>
                <a:cubicBezTo>
                  <a:pt x="9" y="467"/>
                  <a:pt x="0" y="395"/>
                  <a:pt x="16" y="354"/>
                </a:cubicBezTo>
                <a:cubicBezTo>
                  <a:pt x="32" y="312"/>
                  <a:pt x="42" y="303"/>
                  <a:pt x="91" y="296"/>
                </a:cubicBezTo>
                <a:cubicBezTo>
                  <a:pt x="141" y="289"/>
                  <a:pt x="168" y="269"/>
                  <a:pt x="174" y="263"/>
                </a:cubicBezTo>
                <a:cubicBezTo>
                  <a:pt x="181" y="257"/>
                  <a:pt x="192" y="250"/>
                  <a:pt x="199" y="247"/>
                </a:cubicBezTo>
                <a:cubicBezTo>
                  <a:pt x="199" y="247"/>
                  <a:pt x="197" y="197"/>
                  <a:pt x="173" y="168"/>
                </a:cubicBezTo>
                <a:cubicBezTo>
                  <a:pt x="173" y="168"/>
                  <a:pt x="164" y="165"/>
                  <a:pt x="162" y="158"/>
                </a:cubicBezTo>
                <a:cubicBezTo>
                  <a:pt x="161" y="152"/>
                  <a:pt x="156" y="123"/>
                  <a:pt x="163" y="110"/>
                </a:cubicBezTo>
                <a:cubicBezTo>
                  <a:pt x="163" y="110"/>
                  <a:pt x="167" y="105"/>
                  <a:pt x="167" y="101"/>
                </a:cubicBezTo>
                <a:cubicBezTo>
                  <a:pt x="166" y="96"/>
                  <a:pt x="161" y="60"/>
                  <a:pt x="194" y="30"/>
                </a:cubicBezTo>
                <a:cubicBezTo>
                  <a:pt x="194" y="30"/>
                  <a:pt x="203" y="15"/>
                  <a:pt x="180" y="12"/>
                </a:cubicBezTo>
                <a:cubicBezTo>
                  <a:pt x="180" y="12"/>
                  <a:pt x="191" y="7"/>
                  <a:pt x="207" y="15"/>
                </a:cubicBezTo>
                <a:cubicBezTo>
                  <a:pt x="207" y="15"/>
                  <a:pt x="200" y="5"/>
                  <a:pt x="211" y="0"/>
                </a:cubicBezTo>
                <a:cubicBezTo>
                  <a:pt x="211" y="0"/>
                  <a:pt x="206" y="15"/>
                  <a:pt x="223" y="10"/>
                </a:cubicBezTo>
                <a:cubicBezTo>
                  <a:pt x="241" y="5"/>
                  <a:pt x="265" y="0"/>
                  <a:pt x="281" y="6"/>
                </a:cubicBezTo>
                <a:cubicBezTo>
                  <a:pt x="297" y="12"/>
                  <a:pt x="301" y="21"/>
                  <a:pt x="322" y="22"/>
                </a:cubicBezTo>
                <a:cubicBezTo>
                  <a:pt x="343" y="23"/>
                  <a:pt x="350" y="50"/>
                  <a:pt x="351" y="60"/>
                </a:cubicBezTo>
                <a:cubicBezTo>
                  <a:pt x="351" y="69"/>
                  <a:pt x="350" y="110"/>
                  <a:pt x="354" y="115"/>
                </a:cubicBezTo>
                <a:cubicBezTo>
                  <a:pt x="358" y="121"/>
                  <a:pt x="359" y="125"/>
                  <a:pt x="358" y="134"/>
                </a:cubicBezTo>
                <a:cubicBezTo>
                  <a:pt x="356" y="144"/>
                  <a:pt x="349" y="169"/>
                  <a:pt x="344" y="170"/>
                </a:cubicBezTo>
                <a:cubicBezTo>
                  <a:pt x="340" y="170"/>
                  <a:pt x="336" y="174"/>
                  <a:pt x="336" y="175"/>
                </a:cubicBezTo>
                <a:cubicBezTo>
                  <a:pt x="336" y="177"/>
                  <a:pt x="323" y="212"/>
                  <a:pt x="323" y="224"/>
                </a:cubicBezTo>
                <a:cubicBezTo>
                  <a:pt x="324" y="236"/>
                  <a:pt x="324" y="250"/>
                  <a:pt x="334" y="253"/>
                </a:cubicBezTo>
                <a:cubicBezTo>
                  <a:pt x="343" y="256"/>
                  <a:pt x="356" y="273"/>
                  <a:pt x="363" y="281"/>
                </a:cubicBezTo>
                <a:cubicBezTo>
                  <a:pt x="371" y="289"/>
                  <a:pt x="416" y="299"/>
                  <a:pt x="437" y="309"/>
                </a:cubicBezTo>
                <a:cubicBezTo>
                  <a:pt x="457" y="318"/>
                  <a:pt x="465" y="317"/>
                  <a:pt x="477" y="357"/>
                </a:cubicBezTo>
                <a:cubicBezTo>
                  <a:pt x="489" y="397"/>
                  <a:pt x="499" y="438"/>
                  <a:pt x="499" y="467"/>
                </a:cubicBezTo>
                <a:lnTo>
                  <a:pt x="9" y="467"/>
                </a:lnTo>
                <a:close/>
              </a:path>
            </a:pathLst>
          </a:custGeom>
          <a:solidFill>
            <a:schemeClr val="tx2">
              <a:lumMod val="50000"/>
            </a:schemeClr>
          </a:solidFill>
          <a:ln>
            <a:noFill/>
          </a:ln>
        </p:spPr>
        <p:txBody>
          <a:bodyPr vert="horz" wrap="square" lIns="121901" tIns="60950" rIns="121901" bIns="60950"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68" name="Freeform 307"/>
          <p:cNvSpPr>
            <a:spLocks noChangeAspect="1" noEditPoints="1"/>
          </p:cNvSpPr>
          <p:nvPr/>
        </p:nvSpPr>
        <p:spPr bwMode="auto">
          <a:xfrm>
            <a:off x="6161830" y="4349295"/>
            <a:ext cx="611440" cy="893255"/>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121904" tIns="60952" rIns="121904" bIns="60952"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grpSp>
        <p:nvGrpSpPr>
          <p:cNvPr id="69" name="组合 30"/>
          <p:cNvGrpSpPr/>
          <p:nvPr/>
        </p:nvGrpSpPr>
        <p:grpSpPr>
          <a:xfrm>
            <a:off x="6065820" y="1659021"/>
            <a:ext cx="960107" cy="962077"/>
            <a:chOff x="-1355725" y="3125788"/>
            <a:chExt cx="773113" cy="774700"/>
          </a:xfrm>
          <a:solidFill>
            <a:srgbClr val="FFFFFF"/>
          </a:solidFill>
        </p:grpSpPr>
        <p:sp>
          <p:nvSpPr>
            <p:cNvPr id="85" name="Freeform 15"/>
            <p:cNvSpPr>
              <a:spLocks noEditPoints="1"/>
            </p:cNvSpPr>
            <p:nvPr/>
          </p:nvSpPr>
          <p:spPr bwMode="auto">
            <a:xfrm>
              <a:off x="-1066800" y="3235326"/>
              <a:ext cx="165100" cy="552450"/>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86" name="Freeform 16"/>
            <p:cNvSpPr>
              <a:spLocks noEditPoints="1"/>
            </p:cNvSpPr>
            <p:nvPr/>
          </p:nvSpPr>
          <p:spPr bwMode="auto">
            <a:xfrm>
              <a:off x="-1355725" y="3125788"/>
              <a:ext cx="773113" cy="774700"/>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87" name="Oval 17"/>
            <p:cNvSpPr>
              <a:spLocks noChangeArrowheads="1"/>
            </p:cNvSpPr>
            <p:nvPr/>
          </p:nvSpPr>
          <p:spPr bwMode="auto">
            <a:xfrm>
              <a:off x="-973138" y="3505201"/>
              <a:ext cx="7938"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grpSp>
      <p:sp>
        <p:nvSpPr>
          <p:cNvPr id="88" name="Freeform 34"/>
          <p:cNvSpPr>
            <a:spLocks noEditPoints="1"/>
          </p:cNvSpPr>
          <p:nvPr/>
        </p:nvSpPr>
        <p:spPr bwMode="auto">
          <a:xfrm>
            <a:off x="8946147" y="1710886"/>
            <a:ext cx="887545" cy="936825"/>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121904" tIns="60952" rIns="121904" bIns="60952"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90" name="Freeform 35"/>
          <p:cNvSpPr>
            <a:spLocks noEditPoints="1"/>
          </p:cNvSpPr>
          <p:nvPr/>
        </p:nvSpPr>
        <p:spPr bwMode="auto">
          <a:xfrm>
            <a:off x="8562099" y="4527096"/>
            <a:ext cx="1248139" cy="97432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121904" tIns="60952" rIns="121904" bIns="60952" numCol="1" anchor="t" anchorCtr="0" compatLnSpc="1"/>
          <a:lstStyle/>
          <a:p>
            <a:pPr defTabSz="1217930"/>
            <a:endParaRPr lang="zh-CN" altLang="en-US">
              <a:solidFill>
                <a:prstClr val="black"/>
              </a:solidFill>
              <a:latin typeface="Calibri" panose="020F0502020204030204"/>
              <a:ea typeface="微软雅黑" panose="020B0503020204020204" charset="-122"/>
            </a:endParaRPr>
          </a:p>
        </p:txBody>
      </p:sp>
      <p:sp>
        <p:nvSpPr>
          <p:cNvPr id="92" name="文本框 91"/>
          <p:cNvSpPr txBox="1"/>
          <p:nvPr/>
        </p:nvSpPr>
        <p:spPr>
          <a:xfrm>
            <a:off x="6907910" y="3856585"/>
            <a:ext cx="2133909" cy="384717"/>
          </a:xfrm>
          <a:prstGeom prst="rect">
            <a:avLst/>
          </a:prstGeom>
          <a:noFill/>
        </p:spPr>
        <p:txBody>
          <a:bodyPr wrap="none" lIns="91428" tIns="45718" rIns="91428" bIns="45718" rtlCol="0">
            <a:spAutoFit/>
          </a:bodyPr>
          <a:lstStyle/>
          <a:p>
            <a:pPr algn="ctr" defTabSz="1217930"/>
            <a:r>
              <a:rPr lang="zh-CN" altLang="en-US" sz="1900" dirty="0">
                <a:solidFill>
                  <a:srgbClr val="605E5E"/>
                </a:solidFill>
                <a:latin typeface="Arial Unicode MS" panose="020B0604020202020204" charset="-122"/>
                <a:ea typeface="Arial Unicode MS" panose="020B0604020202020204" charset="-122"/>
                <a:cs typeface="Arial Unicode MS" panose="020B0604020202020204" charset="-122"/>
              </a:rPr>
              <a:t>具备信息素养的人</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5" name="灯片编号占位符 2"/>
          <p:cNvSpPr txBox="1"/>
          <p:nvPr/>
        </p:nvSpPr>
        <p:spPr>
          <a:xfrm>
            <a:off x="9434905" y="6431319"/>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z="2400" smtClean="0">
                <a:solidFill>
                  <a:srgbClr val="000000"/>
                </a:solidFill>
                <a:latin typeface="Heiti SC Light" charset="-122"/>
                <a:ea typeface="Heiti SC Light" charset="-122"/>
                <a:cs typeface="Heiti SC Light" charset="-122"/>
              </a:rPr>
              <a:t>13</a:t>
            </a:fld>
            <a:endParaRPr lang="zh-CN" altLang="en-US" sz="2400" dirty="0">
              <a:solidFill>
                <a:srgbClr val="000000"/>
              </a:solidFill>
              <a:latin typeface="Heiti SC Light" charset="-122"/>
              <a:ea typeface="Heiti SC Light" charset="-122"/>
              <a:cs typeface="Heiti SC Light" charset="-122"/>
            </a:endParaRPr>
          </a:p>
        </p:txBody>
      </p:sp>
      <p:sp>
        <p:nvSpPr>
          <p:cNvPr id="2" name="标题 1"/>
          <p:cNvSpPr>
            <a:spLocks noGrp="1"/>
          </p:cNvSpPr>
          <p:nvPr>
            <p:ph type="title"/>
          </p:nvPr>
        </p:nvSpPr>
        <p:spPr>
          <a:xfrm>
            <a:off x="-2383249" y="875431"/>
            <a:ext cx="9601196" cy="1303867"/>
          </a:xfrm>
        </p:spPr>
        <p:txBody>
          <a:bodyPr/>
          <a:lstStyle/>
          <a:p>
            <a:r>
              <a:rPr lang="zh-CN" altLang="en-US" dirty="0">
                <a:latin typeface="黑体" panose="02010609060101010101" pitchFamily="49" charset="-122"/>
                <a:ea typeface="黑体" panose="02010609060101010101" pitchFamily="49" charset="-122"/>
              </a:rPr>
              <a:t>核心素养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871532" y="740702"/>
          <a:ext cx="8256917" cy="501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239349" y="4116221"/>
            <a:ext cx="2880320" cy="721555"/>
          </a:xfrm>
          <a:prstGeom prst="rect">
            <a:avLst/>
          </a:prstGeom>
          <a:noFill/>
        </p:spPr>
        <p:txBody>
          <a:bodyPr wrap="square" lIns="121906" tIns="60953" rIns="121906" bIns="60953" rtlCol="0">
            <a:spAutoFit/>
          </a:bodyPr>
          <a:lstStyle/>
          <a:p>
            <a:pPr algn="r">
              <a:lnSpc>
                <a:spcPct val="150000"/>
              </a:lnSpc>
            </a:pPr>
            <a:r>
              <a:rPr lang="zh-CN" altLang="en-US" sz="1300" dirty="0">
                <a:latin typeface="Heiti SC Light" charset="-122"/>
                <a:ea typeface="Heiti SC Light" charset="-122"/>
                <a:cs typeface="Heiti SC Light" charset="-122"/>
              </a:rPr>
              <a:t>借鉴美国、英国、澳大利亚欧盟等国家与地区相关核心素养研究成果</a:t>
            </a:r>
            <a:endParaRPr lang="en-US" altLang="zh-CN" sz="1300" dirty="0">
              <a:latin typeface="Heiti SC Light" charset="-122"/>
              <a:ea typeface="Heiti SC Light" charset="-122"/>
              <a:cs typeface="Heiti SC Light" charset="-122"/>
            </a:endParaRPr>
          </a:p>
        </p:txBody>
      </p:sp>
      <p:sp>
        <p:nvSpPr>
          <p:cNvPr id="12" name="文本框 11"/>
          <p:cNvSpPr txBox="1"/>
          <p:nvPr/>
        </p:nvSpPr>
        <p:spPr>
          <a:xfrm>
            <a:off x="8756052" y="4193873"/>
            <a:ext cx="3407701" cy="815594"/>
          </a:xfrm>
          <a:prstGeom prst="rect">
            <a:avLst/>
          </a:prstGeom>
          <a:noFill/>
        </p:spPr>
        <p:txBody>
          <a:bodyPr wrap="square" lIns="121906" tIns="60953" rIns="121906" bIns="60953" rtlCol="0">
            <a:spAutoFit/>
          </a:bodyPr>
          <a:lstStyle/>
          <a:p>
            <a:pPr>
              <a:lnSpc>
                <a:spcPct val="150000"/>
              </a:lnSpc>
            </a:pPr>
            <a:r>
              <a:rPr lang="zh-CN" altLang="en-US" sz="1500" dirty="0">
                <a:latin typeface="Heiti SC Light" charset="-122"/>
                <a:ea typeface="Heiti SC Light" charset="-122"/>
                <a:cs typeface="Heiti SC Light" charset="-122"/>
              </a:rPr>
              <a:t>紧扣国家课程方案</a:t>
            </a:r>
            <a:endParaRPr lang="en-US" altLang="zh-CN" sz="1500" dirty="0">
              <a:latin typeface="Heiti SC Light" charset="-122"/>
              <a:ea typeface="Heiti SC Light" charset="-122"/>
              <a:cs typeface="Heiti SC Light" charset="-122"/>
            </a:endParaRPr>
          </a:p>
          <a:p>
            <a:pPr>
              <a:lnSpc>
                <a:spcPct val="150000"/>
              </a:lnSpc>
            </a:pPr>
            <a:r>
              <a:rPr lang="zh-CN" altLang="en-US" sz="1500" dirty="0">
                <a:latin typeface="Heiti SC Light" charset="-122"/>
                <a:ea typeface="Heiti SC Light" charset="-122"/>
                <a:cs typeface="Heiti SC Light" charset="-122"/>
              </a:rPr>
              <a:t>应用国内最新核心素养的研究成果</a:t>
            </a:r>
            <a:endParaRPr lang="en-US" altLang="zh-CN" sz="1500" dirty="0">
              <a:latin typeface="Heiti SC Light" charset="-122"/>
              <a:ea typeface="Heiti SC Light" charset="-122"/>
              <a:cs typeface="Heiti SC Light" charset="-122"/>
            </a:endParaRPr>
          </a:p>
        </p:txBody>
      </p:sp>
      <p:sp>
        <p:nvSpPr>
          <p:cNvPr id="17" name="文本框 16"/>
          <p:cNvSpPr txBox="1"/>
          <p:nvPr/>
        </p:nvSpPr>
        <p:spPr>
          <a:xfrm>
            <a:off x="7536160" y="1412776"/>
            <a:ext cx="4512501" cy="861760"/>
          </a:xfrm>
          <a:prstGeom prst="rect">
            <a:avLst/>
          </a:prstGeom>
          <a:noFill/>
        </p:spPr>
        <p:txBody>
          <a:bodyPr wrap="square" lIns="121906" tIns="60953" rIns="121906" bIns="60953" rtlCol="0">
            <a:spAutoFit/>
          </a:bodyPr>
          <a:lstStyle/>
          <a:p>
            <a:pPr>
              <a:lnSpc>
                <a:spcPct val="150000"/>
              </a:lnSpc>
            </a:pPr>
            <a:r>
              <a:rPr lang="zh-CN" altLang="en-US" sz="1600" dirty="0">
                <a:latin typeface="Heiti SC Light" charset="-122"/>
                <a:ea typeface="Heiti SC Light" charset="-122"/>
                <a:cs typeface="Heiti SC Light" charset="-122"/>
              </a:rPr>
              <a:t>依据学科中特有的思维方式</a:t>
            </a:r>
            <a:endParaRPr lang="en-US" altLang="zh-CN" sz="1600" dirty="0">
              <a:latin typeface="Heiti SC Light" charset="-122"/>
              <a:ea typeface="Heiti SC Light" charset="-122"/>
              <a:cs typeface="Heiti SC Light" charset="-122"/>
            </a:endParaRPr>
          </a:p>
          <a:p>
            <a:pPr>
              <a:lnSpc>
                <a:spcPct val="150000"/>
              </a:lnSpc>
            </a:pPr>
            <a:r>
              <a:rPr lang="zh-CN" altLang="en-US" sz="1600" dirty="0">
                <a:latin typeface="Heiti SC Light" charset="-122"/>
                <a:ea typeface="Heiti SC Light" charset="-122"/>
                <a:cs typeface="Heiti SC Light" charset="-122"/>
              </a:rPr>
              <a:t>解决问题方法和社会需求特征</a:t>
            </a:r>
            <a:endParaRPr lang="zh-CN" altLang="en-US" sz="2100" dirty="0">
              <a:latin typeface="Heiti SC Light" charset="-122"/>
              <a:ea typeface="Heiti SC Light" charset="-122"/>
              <a:cs typeface="Heiti SC Light" charset="-122"/>
            </a:endParaRPr>
          </a:p>
        </p:txBody>
      </p:sp>
      <p:sp>
        <p:nvSpPr>
          <p:cNvPr id="19" name="矩形 18"/>
          <p:cNvSpPr/>
          <p:nvPr/>
        </p:nvSpPr>
        <p:spPr>
          <a:xfrm>
            <a:off x="3524232" y="5748397"/>
            <a:ext cx="5048285" cy="6446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121906" tIns="60953" rIns="121906" bIns="60953" rtlCol="0" anchor="ctr"/>
          <a:lstStyle/>
          <a:p>
            <a:pPr algn="ctr"/>
            <a:r>
              <a:rPr lang="zh-CN" altLang="en-US" sz="1300" dirty="0">
                <a:latin typeface="Heiti SC Light" charset="-122"/>
                <a:ea typeface="Heiti SC Light" charset="-122"/>
                <a:cs typeface="Heiti SC Light" charset="-122"/>
              </a:rPr>
              <a:t>综合思考：信息技术、人、社会的关系</a:t>
            </a:r>
          </a:p>
        </p:txBody>
      </p:sp>
      <p:cxnSp>
        <p:nvCxnSpPr>
          <p:cNvPr id="6" name="直线箭头连接符 5"/>
          <p:cNvCxnSpPr/>
          <p:nvPr/>
        </p:nvCxnSpPr>
        <p:spPr>
          <a:xfrm>
            <a:off x="6768077" y="1907971"/>
            <a:ext cx="6720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线箭头连接符 13"/>
          <p:cNvCxnSpPr/>
          <p:nvPr/>
        </p:nvCxnSpPr>
        <p:spPr>
          <a:xfrm>
            <a:off x="8160909" y="5153975"/>
            <a:ext cx="6720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线箭头连接符 14"/>
          <p:cNvCxnSpPr/>
          <p:nvPr/>
        </p:nvCxnSpPr>
        <p:spPr>
          <a:xfrm flipH="1">
            <a:off x="3119672" y="5076323"/>
            <a:ext cx="76808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灯片编号占位符 3"/>
          <p:cNvSpPr txBox="1"/>
          <p:nvPr/>
        </p:nvSpPr>
        <p:spPr>
          <a:xfrm>
            <a:off x="9508661" y="6309320"/>
            <a:ext cx="2540000" cy="457200"/>
          </a:xfrm>
          <a:prstGeom prst="rect">
            <a:avLst/>
          </a:prstGeom>
        </p:spPr>
        <p:txBody>
          <a:bodyPr lIns="121906" tIns="60953" rIns="121906" bIns="60953"/>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defRPr/>
            </a:pPr>
            <a:fld id="{C8D70BB7-72DC-4801-BB04-890B028D6279}" type="slidenum">
              <a:rPr lang="zh-CN" altLang="en-US" smtClean="0">
                <a:latin typeface="Heiti SC Light" charset="-122"/>
                <a:ea typeface="Heiti SC Light" charset="-122"/>
                <a:cs typeface="Heiti SC Light" charset="-122"/>
              </a:rPr>
              <a:t>14</a:t>
            </a:fld>
            <a:endParaRPr lang="en-US" altLang="zh-CN" dirty="0">
              <a:latin typeface="Heiti SC Light" charset="-122"/>
              <a:ea typeface="Heiti SC Light" charset="-122"/>
              <a:cs typeface="Heiti SC Light" charset="-122"/>
            </a:endParaRPr>
          </a:p>
        </p:txBody>
      </p:sp>
      <p:sp>
        <p:nvSpPr>
          <p:cNvPr id="16" name="文本框 1"/>
          <p:cNvSpPr txBox="1"/>
          <p:nvPr/>
        </p:nvSpPr>
        <p:spPr>
          <a:xfrm>
            <a:off x="658989" y="1150476"/>
            <a:ext cx="4525140" cy="2062089"/>
          </a:xfrm>
          <a:prstGeom prst="rect">
            <a:avLst/>
          </a:prstGeom>
          <a:noFill/>
        </p:spPr>
        <p:txBody>
          <a:bodyPr wrap="square" lIns="121906" tIns="60953" rIns="121906" bIns="60953" rtlCol="0">
            <a:spAutoFit/>
          </a:bodyPr>
          <a:lstStyle/>
          <a:p>
            <a:r>
              <a:rPr lang="zh-CN" altLang="en-US" sz="2100" b="1" dirty="0">
                <a:solidFill>
                  <a:srgbClr val="FF0000"/>
                </a:solidFill>
                <a:latin typeface="Heiti SC Light" charset="-122"/>
                <a:ea typeface="Heiti SC Light" charset="-122"/>
                <a:cs typeface="Heiti SC Light" charset="-122"/>
              </a:rPr>
              <a:t>   信息技术学科核心素养直接指向的是“人”的素养</a:t>
            </a:r>
            <a:r>
              <a:rPr lang="zh-CN" altLang="en-US" sz="2100" b="1" dirty="0" smtClean="0">
                <a:solidFill>
                  <a:srgbClr val="FF0000"/>
                </a:solidFill>
                <a:latin typeface="Heiti SC Light" charset="-122"/>
                <a:ea typeface="Heiti SC Light" charset="-122"/>
                <a:cs typeface="Heiti SC Light" charset="-122"/>
              </a:rPr>
              <a:t>，人们在信息技术方面的核心能力和必备品质。</a:t>
            </a:r>
            <a:endParaRPr lang="en-US" altLang="zh-CN" sz="2100" b="1" dirty="0" smtClean="0">
              <a:solidFill>
                <a:srgbClr val="FF0000"/>
              </a:solidFill>
              <a:latin typeface="Heiti SC Light" charset="-122"/>
              <a:ea typeface="Heiti SC Light" charset="-122"/>
              <a:cs typeface="Heiti SC Light" charset="-122"/>
            </a:endParaRPr>
          </a:p>
          <a:p>
            <a:r>
              <a:rPr lang="zh-CN" altLang="en-US" sz="2100" b="1" dirty="0" smtClean="0">
                <a:solidFill>
                  <a:srgbClr val="FF0000"/>
                </a:solidFill>
                <a:latin typeface="Heiti SC Light" charset="-122"/>
                <a:ea typeface="Heiti SC Light" charset="-122"/>
                <a:cs typeface="Heiti SC Light" charset="-122"/>
              </a:rPr>
              <a:t>强调</a:t>
            </a:r>
            <a:r>
              <a:rPr lang="zh-CN" altLang="en-US" sz="2100" b="1" dirty="0">
                <a:solidFill>
                  <a:srgbClr val="FF0000"/>
                </a:solidFill>
                <a:latin typeface="Heiti SC Light" charset="-122"/>
                <a:ea typeface="Heiti SC Light" charset="-122"/>
                <a:cs typeface="Heiti SC Light" charset="-122"/>
              </a:rPr>
              <a:t>的是：人、技术、社会之间的关系，通过这种素养，人们可以更好地生存在信息社会中。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sp>
        <p:nvSpPr>
          <p:cNvPr id="4" name="内容占位符 3"/>
          <p:cNvSpPr>
            <a:spLocks noGrp="1"/>
          </p:cNvSpPr>
          <p:nvPr>
            <p:ph idx="1"/>
          </p:nvPr>
        </p:nvSpPr>
        <p:spPr>
          <a:xfrm>
            <a:off x="1295401" y="2556932"/>
            <a:ext cx="9601196" cy="3757604"/>
          </a:xfrm>
        </p:spPr>
        <p:txBody>
          <a:bodyPr>
            <a:normAutofit fontScale="92500"/>
          </a:bodyPr>
          <a:lstStyle/>
          <a:p>
            <a:r>
              <a:rPr lang="zh-CN" altLang="zh-CN" b="1" dirty="0" smtClean="0">
                <a:solidFill>
                  <a:schemeClr val="tx1"/>
                </a:solidFill>
              </a:rPr>
              <a:t>信息意识</a:t>
            </a:r>
            <a:r>
              <a:rPr lang="zh-CN" altLang="en-US" dirty="0">
                <a:solidFill>
                  <a:schemeClr val="tx1"/>
                </a:solidFill>
              </a:rPr>
              <a:t>：</a:t>
            </a:r>
            <a:r>
              <a:rPr lang="zh-CN" altLang="zh-CN" dirty="0" smtClean="0">
                <a:solidFill>
                  <a:schemeClr val="tx1"/>
                </a:solidFill>
              </a:rPr>
              <a:t>个体</a:t>
            </a:r>
            <a:r>
              <a:rPr lang="zh-CN" altLang="zh-CN" dirty="0">
                <a:solidFill>
                  <a:schemeClr val="tx1"/>
                </a:solidFill>
              </a:rPr>
              <a:t>对信息的敏感度和对信息价值的判断力</a:t>
            </a:r>
            <a:r>
              <a:rPr lang="zh-CN" altLang="zh-CN" dirty="0" smtClean="0">
                <a:solidFill>
                  <a:schemeClr val="tx1"/>
                </a:solidFill>
              </a:rPr>
              <a:t>。</a:t>
            </a:r>
            <a:r>
              <a:rPr lang="en-US" altLang="zh-CN" dirty="0" smtClean="0">
                <a:solidFill>
                  <a:schemeClr val="tx1"/>
                </a:solidFill>
              </a:rPr>
              <a:t>——</a:t>
            </a:r>
            <a:r>
              <a:rPr lang="zh-CN" altLang="en-US" b="1" dirty="0">
                <a:solidFill>
                  <a:schemeClr val="tx1">
                    <a:lumMod val="75000"/>
                    <a:lumOff val="25000"/>
                  </a:schemeClr>
                </a:solidFill>
              </a:rPr>
              <a:t>提高人们的信息社会生存力</a:t>
            </a:r>
            <a:endParaRPr lang="en-US" altLang="zh-CN" dirty="0" smtClean="0">
              <a:solidFill>
                <a:schemeClr val="tx1"/>
              </a:solidFill>
            </a:endParaRPr>
          </a:p>
          <a:p>
            <a:r>
              <a:rPr lang="zh-CN" altLang="zh-CN" b="1" dirty="0" smtClean="0">
                <a:solidFill>
                  <a:schemeClr val="tx1"/>
                </a:solidFill>
              </a:rPr>
              <a:t>计算思维</a:t>
            </a:r>
            <a:r>
              <a:rPr lang="zh-CN" altLang="en-US" dirty="0" smtClean="0">
                <a:solidFill>
                  <a:schemeClr val="tx1"/>
                </a:solidFill>
              </a:rPr>
              <a:t>：</a:t>
            </a:r>
            <a:r>
              <a:rPr lang="zh-CN" altLang="zh-CN" dirty="0" smtClean="0">
                <a:solidFill>
                  <a:schemeClr val="tx1"/>
                </a:solidFill>
              </a:rPr>
              <a:t>个体</a:t>
            </a:r>
            <a:r>
              <a:rPr lang="zh-CN" altLang="zh-CN" dirty="0">
                <a:solidFill>
                  <a:schemeClr val="tx1"/>
                </a:solidFill>
              </a:rPr>
              <a:t>运用计算机科学领域的思想方法，在形成问题解决方案的过程中产生的一系列思维活动</a:t>
            </a:r>
            <a:r>
              <a:rPr lang="zh-CN" altLang="zh-CN" dirty="0" smtClean="0">
                <a:solidFill>
                  <a:schemeClr val="tx1"/>
                </a:solidFill>
              </a:rPr>
              <a:t>。</a:t>
            </a:r>
            <a:r>
              <a:rPr lang="en-US" altLang="zh-CN" dirty="0" smtClean="0">
                <a:solidFill>
                  <a:schemeClr val="tx1"/>
                </a:solidFill>
              </a:rPr>
              <a:t>——</a:t>
            </a:r>
            <a:r>
              <a:rPr lang="zh-CN" altLang="en-US" b="1" dirty="0">
                <a:solidFill>
                  <a:schemeClr val="tx1">
                    <a:lumMod val="75000"/>
                    <a:lumOff val="25000"/>
                  </a:schemeClr>
                </a:solidFill>
              </a:rPr>
              <a:t>提高个人的数字化竞争力</a:t>
            </a:r>
            <a:endParaRPr lang="en-US" altLang="zh-CN" dirty="0" smtClean="0">
              <a:solidFill>
                <a:schemeClr val="tx1"/>
              </a:solidFill>
            </a:endParaRPr>
          </a:p>
          <a:p>
            <a:r>
              <a:rPr lang="zh-CN" altLang="zh-CN" b="1" dirty="0" smtClean="0">
                <a:solidFill>
                  <a:schemeClr val="tx1"/>
                </a:solidFill>
              </a:rPr>
              <a:t>数字化</a:t>
            </a:r>
            <a:r>
              <a:rPr lang="zh-CN" altLang="zh-CN" b="1" dirty="0">
                <a:solidFill>
                  <a:schemeClr val="tx1"/>
                </a:solidFill>
              </a:rPr>
              <a:t>学习与</a:t>
            </a:r>
            <a:r>
              <a:rPr lang="zh-CN" altLang="zh-CN" b="1" dirty="0" smtClean="0">
                <a:solidFill>
                  <a:schemeClr val="tx1"/>
                </a:solidFill>
              </a:rPr>
              <a:t>创新</a:t>
            </a:r>
            <a:r>
              <a:rPr lang="zh-CN" altLang="en-US" b="1" dirty="0" smtClean="0">
                <a:solidFill>
                  <a:schemeClr val="tx1"/>
                </a:solidFill>
              </a:rPr>
              <a:t>：</a:t>
            </a:r>
            <a:r>
              <a:rPr lang="zh-CN" altLang="zh-CN" dirty="0" smtClean="0">
                <a:solidFill>
                  <a:schemeClr val="tx1"/>
                </a:solidFill>
              </a:rPr>
              <a:t>个体</a:t>
            </a:r>
            <a:r>
              <a:rPr lang="zh-CN" altLang="zh-CN" dirty="0">
                <a:solidFill>
                  <a:schemeClr val="tx1"/>
                </a:solidFill>
              </a:rPr>
              <a:t>通过评估并选用常见的数字化资源与工具，有效地管理学习过程与学习资源，创造性地解决问题，从而完成学习任务，形成创新作品的能力</a:t>
            </a:r>
            <a:r>
              <a:rPr lang="zh-CN" altLang="zh-CN" dirty="0" smtClean="0">
                <a:solidFill>
                  <a:schemeClr val="tx1"/>
                </a:solidFill>
              </a:rPr>
              <a:t>。</a:t>
            </a:r>
            <a:r>
              <a:rPr lang="en-US" altLang="zh-CN" dirty="0" smtClean="0">
                <a:solidFill>
                  <a:schemeClr val="tx1"/>
                </a:solidFill>
              </a:rPr>
              <a:t>——</a:t>
            </a:r>
            <a:r>
              <a:rPr lang="zh-CN" altLang="en-US" b="1" dirty="0"/>
              <a:t>数字化时代学习挑战与</a:t>
            </a:r>
            <a:r>
              <a:rPr lang="zh-CN" altLang="en-US" b="1" dirty="0" smtClean="0"/>
              <a:t>机遇</a:t>
            </a:r>
            <a:endParaRPr lang="en-US" altLang="zh-CN" dirty="0" smtClean="0">
              <a:solidFill>
                <a:schemeClr val="tx1"/>
              </a:solidFill>
            </a:endParaRPr>
          </a:p>
          <a:p>
            <a:r>
              <a:rPr lang="zh-CN" altLang="zh-CN" b="1" dirty="0" smtClean="0">
                <a:solidFill>
                  <a:schemeClr val="tx1"/>
                </a:solidFill>
              </a:rPr>
              <a:t>信息社会责任</a:t>
            </a:r>
            <a:r>
              <a:rPr lang="zh-CN" altLang="en-US" b="1" dirty="0" smtClean="0">
                <a:solidFill>
                  <a:schemeClr val="tx1"/>
                </a:solidFill>
              </a:rPr>
              <a:t>：</a:t>
            </a:r>
            <a:r>
              <a:rPr lang="zh-CN" altLang="zh-CN" dirty="0" smtClean="0">
                <a:solidFill>
                  <a:schemeClr val="tx1"/>
                </a:solidFill>
              </a:rPr>
              <a:t>信息社会</a:t>
            </a:r>
            <a:r>
              <a:rPr lang="zh-CN" altLang="zh-CN" dirty="0">
                <a:solidFill>
                  <a:schemeClr val="tx1"/>
                </a:solidFill>
              </a:rPr>
              <a:t>中的个体在文化修养、道德规范和行为自律等方面应尽的责任</a:t>
            </a:r>
            <a:r>
              <a:rPr lang="zh-CN" altLang="zh-CN" dirty="0" smtClean="0">
                <a:solidFill>
                  <a:schemeClr val="tx1"/>
                </a:solidFill>
              </a:rPr>
              <a:t>。</a:t>
            </a:r>
            <a:r>
              <a:rPr lang="en-US" altLang="zh-CN" dirty="0" smtClean="0">
                <a:solidFill>
                  <a:schemeClr val="tx1"/>
                </a:solidFill>
              </a:rPr>
              <a:t>——</a:t>
            </a:r>
            <a:r>
              <a:rPr lang="zh-CN" altLang="en-US" b="1" dirty="0">
                <a:solidFill>
                  <a:schemeClr val="tx1">
                    <a:lumMod val="75000"/>
                    <a:lumOff val="25000"/>
                  </a:schemeClr>
                </a:solidFill>
              </a:rPr>
              <a:t>信息社会更需要负责任的公民</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48026" y="894850"/>
          <a:ext cx="10465160" cy="5526422"/>
        </p:xfrm>
        <a:graphic>
          <a:graphicData uri="http://schemas.openxmlformats.org/drawingml/2006/table">
            <a:tbl>
              <a:tblPr firstRow="1" firstCol="1" bandRow="1">
                <a:tableStyleId>{5C22544A-7EE6-4342-B048-85BDC9FD1C3A}</a:tableStyleId>
              </a:tblPr>
              <a:tblGrid>
                <a:gridCol w="1336436">
                  <a:extLst>
                    <a:ext uri="{9D8B030D-6E8A-4147-A177-3AD203B41FA5}">
                      <a16:colId xmlns:a16="http://schemas.microsoft.com/office/drawing/2014/main" val="20000"/>
                    </a:ext>
                  </a:extLst>
                </a:gridCol>
                <a:gridCol w="2215959">
                  <a:extLst>
                    <a:ext uri="{9D8B030D-6E8A-4147-A177-3AD203B41FA5}">
                      <a16:colId xmlns:a16="http://schemas.microsoft.com/office/drawing/2014/main" val="20001"/>
                    </a:ext>
                  </a:extLst>
                </a:gridCol>
                <a:gridCol w="4052260">
                  <a:extLst>
                    <a:ext uri="{9D8B030D-6E8A-4147-A177-3AD203B41FA5}">
                      <a16:colId xmlns:a16="http://schemas.microsoft.com/office/drawing/2014/main" val="20002"/>
                    </a:ext>
                  </a:extLst>
                </a:gridCol>
                <a:gridCol w="2860505">
                  <a:extLst>
                    <a:ext uri="{9D8B030D-6E8A-4147-A177-3AD203B41FA5}">
                      <a16:colId xmlns:a16="http://schemas.microsoft.com/office/drawing/2014/main" val="20003"/>
                    </a:ext>
                  </a:extLst>
                </a:gridCol>
              </a:tblGrid>
              <a:tr h="497222">
                <a:tc>
                  <a:txBody>
                    <a:bodyPr/>
                    <a:lstStyle/>
                    <a:p>
                      <a:pPr indent="304800" algn="ctr">
                        <a:lnSpc>
                          <a:spcPct val="150000"/>
                        </a:lnSpc>
                        <a:spcBef>
                          <a:spcPts val="780"/>
                        </a:spcBef>
                        <a:spcAft>
                          <a:spcPts val="0"/>
                        </a:spcAft>
                      </a:pPr>
                      <a:r>
                        <a:rPr lang="zh-CN" sz="2000" kern="100" dirty="0">
                          <a:effectLst/>
                          <a:latin typeface="黑体" panose="02010609060101010101" pitchFamily="49" charset="-122"/>
                          <a:ea typeface="黑体" panose="02010609060101010101" pitchFamily="49" charset="-122"/>
                        </a:rPr>
                        <a:t>素养</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50000"/>
                        </a:lnSpc>
                        <a:spcBef>
                          <a:spcPts val="780"/>
                        </a:spcBef>
                        <a:spcAft>
                          <a:spcPts val="0"/>
                        </a:spcAft>
                      </a:pPr>
                      <a:r>
                        <a:rPr lang="zh-CN" altLang="en-US" sz="2000" kern="100" dirty="0" smtClean="0">
                          <a:effectLst/>
                          <a:latin typeface="黑体" panose="02010609060101010101" pitchFamily="49" charset="-122"/>
                          <a:ea typeface="黑体" panose="02010609060101010101" pitchFamily="49" charset="-122"/>
                          <a:cs typeface="Calibri" panose="020F0502020204030204"/>
                        </a:rPr>
                        <a:t>定义</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50000"/>
                        </a:lnSpc>
                        <a:spcBef>
                          <a:spcPts val="780"/>
                        </a:spcBef>
                        <a:spcAft>
                          <a:spcPts val="0"/>
                        </a:spcAft>
                      </a:pPr>
                      <a:r>
                        <a:rPr lang="zh-CN" sz="2000" kern="100" dirty="0">
                          <a:effectLst/>
                          <a:latin typeface="黑体" panose="02010609060101010101" pitchFamily="49" charset="-122"/>
                          <a:ea typeface="黑体" panose="02010609060101010101" pitchFamily="49" charset="-122"/>
                        </a:rPr>
                        <a:t>内涵</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50000"/>
                        </a:lnSpc>
                        <a:spcBef>
                          <a:spcPts val="780"/>
                        </a:spcBef>
                        <a:spcAft>
                          <a:spcPts val="0"/>
                        </a:spcAft>
                      </a:pPr>
                      <a:r>
                        <a:rPr lang="zh-CN" sz="2000" kern="100" dirty="0">
                          <a:effectLst/>
                          <a:latin typeface="黑体" panose="02010609060101010101" pitchFamily="49" charset="-122"/>
                          <a:ea typeface="黑体" panose="02010609060101010101" pitchFamily="49" charset="-122"/>
                        </a:rPr>
                        <a:t>具体表现</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1749">
                <a:tc>
                  <a:txBody>
                    <a:bodyPr/>
                    <a:lstStyle/>
                    <a:p>
                      <a:pPr algn="l">
                        <a:lnSpc>
                          <a:spcPts val="2000"/>
                        </a:lnSpc>
                        <a:spcBef>
                          <a:spcPts val="780"/>
                        </a:spcBef>
                        <a:spcAft>
                          <a:spcPts val="0"/>
                        </a:spcAft>
                      </a:pPr>
                      <a:r>
                        <a:rPr lang="zh-CN" sz="2000" kern="100" dirty="0">
                          <a:effectLst/>
                          <a:latin typeface="黑体" panose="02010609060101010101" pitchFamily="49" charset="-122"/>
                          <a:ea typeface="黑体" panose="02010609060101010101" pitchFamily="49" charset="-122"/>
                        </a:rPr>
                        <a:t>信息意识</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780"/>
                        </a:spcBef>
                        <a:spcAft>
                          <a:spcPts val="0"/>
                        </a:spcAft>
                      </a:pPr>
                      <a:r>
                        <a:rPr lang="zh-CN" altLang="zh-CN" sz="2000" kern="1200" dirty="0" smtClean="0">
                          <a:solidFill>
                            <a:schemeClr val="dk1"/>
                          </a:solidFill>
                          <a:effectLst/>
                          <a:latin typeface="仿宋" panose="02010609060101010101" pitchFamily="49" charset="-122"/>
                          <a:ea typeface="仿宋" panose="02010609060101010101" pitchFamily="49" charset="-122"/>
                          <a:cs typeface="+mn-cs"/>
                        </a:rPr>
                        <a:t>信息意识是指个体对信息的敏感度和对信息价值的判断力。</a:t>
                      </a:r>
                      <a:endParaRPr lang="zh-CN" sz="2000" kern="100" dirty="0">
                        <a:effectLst/>
                        <a:latin typeface="仿宋" panose="02010609060101010101" pitchFamily="49" charset="-122"/>
                        <a:ea typeface="仿宋" panose="02010609060101010101" pitchFamily="49" charset="-122"/>
                        <a:cs typeface="Calibri" panose="020F0502020204030204"/>
                      </a:endParaRPr>
                    </a:p>
                  </a:txBody>
                  <a:tcPr marL="87620" marR="8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0025" algn="just">
                        <a:lnSpc>
                          <a:spcPct val="150000"/>
                        </a:lnSpc>
                        <a:spcBef>
                          <a:spcPts val="780"/>
                        </a:spcBef>
                        <a:spcAft>
                          <a:spcPts val="0"/>
                        </a:spcAft>
                      </a:pPr>
                      <a:r>
                        <a:rPr lang="zh-CN" sz="2000" kern="100" dirty="0">
                          <a:effectLst/>
                          <a:latin typeface="仿宋" panose="02010609060101010101" pitchFamily="49" charset="-122"/>
                          <a:ea typeface="仿宋" panose="02010609060101010101" pitchFamily="49" charset="-122"/>
                        </a:rPr>
                        <a:t>能够根据解决问题的需要，自觉、主动地寻求恰当的方式获取与处理信息；能够敏锐感觉到信息的变化，分析数据中所承载的信息，采用有效策略对信息来源的可靠性、内容的准确性、指向的目的性做出合理判断；对信息可能产生的影响进行预期分析，为解决问题提供参考；在合作解决问题的过程中，愿意与团队成员共享信息，实现信息的最大价值。</a:t>
                      </a:r>
                      <a:endParaRPr lang="zh-CN" sz="2000" kern="100" dirty="0">
                        <a:effectLst/>
                        <a:latin typeface="仿宋" panose="02010609060101010101" pitchFamily="49" charset="-122"/>
                        <a:ea typeface="仿宋"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a:buChar char=""/>
                      </a:pPr>
                      <a:r>
                        <a:rPr lang="zh-CN" sz="2000" kern="100" dirty="0">
                          <a:effectLst/>
                          <a:latin typeface="仿宋" panose="02010609060101010101" pitchFamily="49" charset="-122"/>
                          <a:ea typeface="仿宋" panose="02010609060101010101" pitchFamily="49" charset="-122"/>
                        </a:rPr>
                        <a:t>对信息的敏感度。</a:t>
                      </a:r>
                    </a:p>
                    <a:p>
                      <a:pPr marL="342900" lvl="0" indent="-342900" algn="just">
                        <a:lnSpc>
                          <a:spcPct val="150000"/>
                        </a:lnSpc>
                        <a:spcAft>
                          <a:spcPts val="0"/>
                        </a:spcAft>
                        <a:buFont typeface="Wingdings" panose="05000000000000000000"/>
                        <a:buChar char=""/>
                      </a:pPr>
                      <a:r>
                        <a:rPr lang="zh-CN" sz="2000" kern="100" dirty="0">
                          <a:effectLst/>
                          <a:latin typeface="仿宋" panose="02010609060101010101" pitchFamily="49" charset="-122"/>
                          <a:ea typeface="仿宋" panose="02010609060101010101" pitchFamily="49" charset="-122"/>
                        </a:rPr>
                        <a:t>对信息价值的判断力。</a:t>
                      </a:r>
                      <a:endParaRPr lang="zh-CN" sz="2000" kern="100" dirty="0">
                        <a:effectLst/>
                        <a:latin typeface="仿宋" panose="02010609060101010101" pitchFamily="49" charset="-122"/>
                        <a:ea typeface="仿宋"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文本框 1"/>
          <p:cNvSpPr txBox="1"/>
          <p:nvPr/>
        </p:nvSpPr>
        <p:spPr>
          <a:xfrm>
            <a:off x="940106" y="417809"/>
            <a:ext cx="10681001" cy="477040"/>
          </a:xfrm>
          <a:prstGeom prst="rect">
            <a:avLst/>
          </a:prstGeom>
          <a:noFill/>
        </p:spPr>
        <p:txBody>
          <a:bodyPr wrap="square" lIns="121906" tIns="60953" rIns="121906" bIns="60953" rtlCol="0">
            <a:spAutoFit/>
          </a:bodyPr>
          <a:lstStyle/>
          <a:p>
            <a:r>
              <a:rPr lang="zh-CN" altLang="en-US" sz="2300" b="1" dirty="0" smtClean="0">
                <a:solidFill>
                  <a:schemeClr val="tx1">
                    <a:lumMod val="75000"/>
                    <a:lumOff val="25000"/>
                  </a:schemeClr>
                </a:solidFill>
                <a:latin typeface="Century Gothic" panose="020B0502020202020204" pitchFamily="34" charset="0"/>
                <a:ea typeface="微软雅黑" panose="020B0503020204020204" charset="-122"/>
              </a:rPr>
              <a:t>核心</a:t>
            </a:r>
            <a:r>
              <a:rPr lang="zh-CN" altLang="en-US" sz="2300" b="1" dirty="0">
                <a:solidFill>
                  <a:schemeClr val="tx1">
                    <a:lumMod val="75000"/>
                    <a:lumOff val="25000"/>
                  </a:schemeClr>
                </a:solidFill>
                <a:latin typeface="Century Gothic" panose="020B0502020202020204" pitchFamily="34" charset="0"/>
                <a:ea typeface="微软雅黑" panose="020B0503020204020204" charset="-122"/>
              </a:rPr>
              <a:t>素养的内涵与表现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38200" y="1173707"/>
          <a:ext cx="10465160" cy="4339989"/>
        </p:xfrm>
        <a:graphic>
          <a:graphicData uri="http://schemas.openxmlformats.org/drawingml/2006/table">
            <a:tbl>
              <a:tblPr firstRow="1" firstCol="1" bandRow="1">
                <a:tableStyleId>{5C22544A-7EE6-4342-B048-85BDC9FD1C3A}</a:tableStyleId>
              </a:tblPr>
              <a:tblGrid>
                <a:gridCol w="1336436">
                  <a:extLst>
                    <a:ext uri="{9D8B030D-6E8A-4147-A177-3AD203B41FA5}">
                      <a16:colId xmlns:a16="http://schemas.microsoft.com/office/drawing/2014/main" val="20000"/>
                    </a:ext>
                  </a:extLst>
                </a:gridCol>
                <a:gridCol w="2215959">
                  <a:extLst>
                    <a:ext uri="{9D8B030D-6E8A-4147-A177-3AD203B41FA5}">
                      <a16:colId xmlns:a16="http://schemas.microsoft.com/office/drawing/2014/main" val="20001"/>
                    </a:ext>
                  </a:extLst>
                </a:gridCol>
                <a:gridCol w="3551196">
                  <a:extLst>
                    <a:ext uri="{9D8B030D-6E8A-4147-A177-3AD203B41FA5}">
                      <a16:colId xmlns:a16="http://schemas.microsoft.com/office/drawing/2014/main" val="20002"/>
                    </a:ext>
                  </a:extLst>
                </a:gridCol>
                <a:gridCol w="3361569">
                  <a:extLst>
                    <a:ext uri="{9D8B030D-6E8A-4147-A177-3AD203B41FA5}">
                      <a16:colId xmlns:a16="http://schemas.microsoft.com/office/drawing/2014/main" val="20003"/>
                    </a:ext>
                  </a:extLst>
                </a:gridCol>
              </a:tblGrid>
              <a:tr h="4339989">
                <a:tc>
                  <a:txBody>
                    <a:bodyPr/>
                    <a:lstStyle/>
                    <a:p>
                      <a:pPr algn="l">
                        <a:lnSpc>
                          <a:spcPts val="2000"/>
                        </a:lnSpc>
                        <a:spcBef>
                          <a:spcPts val="780"/>
                        </a:spcBef>
                        <a:spcAft>
                          <a:spcPts val="0"/>
                        </a:spcAft>
                      </a:pPr>
                      <a:r>
                        <a:rPr lang="zh-CN" sz="2000" kern="100" dirty="0">
                          <a:effectLst/>
                          <a:latin typeface="黑体" panose="02010609060101010101" pitchFamily="49" charset="-122"/>
                          <a:ea typeface="黑体" panose="02010609060101010101" pitchFamily="49" charset="-122"/>
                        </a:rPr>
                        <a:t>计算思维</a:t>
                      </a:r>
                      <a:endParaRPr lang="zh-CN" sz="2000" kern="100" dirty="0">
                        <a:effectLst/>
                        <a:latin typeface="黑体" panose="02010609060101010101" pitchFamily="49" charset="-122"/>
                        <a:ea typeface="黑体" panose="02010609060101010101" pitchFamily="49" charset="-122"/>
                        <a:cs typeface="Calibri" panose="020F0502020204030204"/>
                      </a:endParaRPr>
                    </a:p>
                  </a:txBody>
                  <a:tcPr marL="87620" marR="8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Bef>
                          <a:spcPts val="780"/>
                        </a:spcBef>
                        <a:spcAft>
                          <a:spcPts val="0"/>
                        </a:spcAft>
                      </a:pPr>
                      <a:r>
                        <a:rPr lang="zh-CN" altLang="zh-CN" sz="2000" b="0" kern="1200" dirty="0" smtClean="0">
                          <a:solidFill>
                            <a:schemeClr val="dk1"/>
                          </a:solidFill>
                          <a:effectLst/>
                          <a:latin typeface="仿宋" panose="02010609060101010101" pitchFamily="49" charset="-122"/>
                          <a:ea typeface="仿宋" panose="02010609060101010101" pitchFamily="49" charset="-122"/>
                          <a:cs typeface="+mn-cs"/>
                        </a:rPr>
                        <a:t>计算思维是指个体运用计算机科学领域的思想方法，在形成问题解决方案的过程中产生的一系列思维活动。</a:t>
                      </a:r>
                      <a:endParaRPr lang="zh-CN" sz="2000" b="0" kern="100" dirty="0">
                        <a:effectLst/>
                        <a:latin typeface="仿宋" panose="02010609060101010101" pitchFamily="49" charset="-122"/>
                        <a:ea typeface="仿宋" panose="02010609060101010101" pitchFamily="49" charset="-122"/>
                        <a:cs typeface="Calibri" panose="020F0502020204030204"/>
                      </a:endParaRPr>
                    </a:p>
                  </a:txBody>
                  <a:tcPr marL="87620" marR="8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00025" algn="l">
                        <a:lnSpc>
                          <a:spcPct val="150000"/>
                        </a:lnSpc>
                        <a:spcBef>
                          <a:spcPts val="780"/>
                        </a:spcBef>
                        <a:spcAft>
                          <a:spcPts val="0"/>
                        </a:spcAft>
                      </a:pPr>
                      <a:r>
                        <a:rPr lang="zh-CN" sz="2000" b="0" kern="100" dirty="0">
                          <a:solidFill>
                            <a:schemeClr val="tx1"/>
                          </a:solidFill>
                          <a:effectLst/>
                          <a:latin typeface="仿宋" panose="02010609060101010101" pitchFamily="49" charset="-122"/>
                          <a:ea typeface="仿宋" panose="02010609060101010101" pitchFamily="49" charset="-122"/>
                        </a:rPr>
                        <a:t>能够采用计算机可以处理的方式界定问题、抽象特征、建立结构模型、合理组织数据；通过判断、分析与综合各种信息资源，运用合理的算法形成解决问题的方案；总结利用计算机解决问题的过程与方法，并迁移到与之相关的其他问题解决中。</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50000"/>
                        </a:lnSpc>
                        <a:spcAft>
                          <a:spcPts val="0"/>
                        </a:spcAft>
                      </a:pPr>
                      <a:r>
                        <a:rPr lang="zh-CN" sz="2000" b="0" kern="100" dirty="0">
                          <a:solidFill>
                            <a:schemeClr val="tx1"/>
                          </a:solidFill>
                          <a:effectLst/>
                          <a:latin typeface="仿宋" panose="02010609060101010101" pitchFamily="49" charset="-122"/>
                          <a:ea typeface="仿宋" panose="02010609060101010101" pitchFamily="49" charset="-122"/>
                        </a:rPr>
                        <a:t>解决问题过程中的：</a:t>
                      </a:r>
                    </a:p>
                    <a:p>
                      <a:pPr marL="342900" lvl="0" indent="-342900" algn="l">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形式化。</a:t>
                      </a:r>
                    </a:p>
                    <a:p>
                      <a:pPr marL="342900" lvl="0" indent="-342900" algn="l">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模型化。</a:t>
                      </a:r>
                    </a:p>
                    <a:p>
                      <a:pPr marL="342900" lvl="0" indent="-342900" algn="l">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自动化。</a:t>
                      </a:r>
                    </a:p>
                    <a:p>
                      <a:pPr marL="342900" lvl="0" indent="-342900" algn="l">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系统化。</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620" marR="876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15414" y="805218"/>
          <a:ext cx="10273142" cy="5008728"/>
        </p:xfrm>
        <a:graphic>
          <a:graphicData uri="http://schemas.openxmlformats.org/drawingml/2006/table">
            <a:tbl>
              <a:tblPr firstRow="1" firstCol="1" bandRow="1">
                <a:tableStyleId>{5C22544A-7EE6-4342-B048-85BDC9FD1C3A}</a:tableStyleId>
              </a:tblPr>
              <a:tblGrid>
                <a:gridCol w="958795">
                  <a:extLst>
                    <a:ext uri="{9D8B030D-6E8A-4147-A177-3AD203B41FA5}">
                      <a16:colId xmlns:a16="http://schemas.microsoft.com/office/drawing/2014/main" val="20000"/>
                    </a:ext>
                  </a:extLst>
                </a:gridCol>
                <a:gridCol w="2988860">
                  <a:extLst>
                    <a:ext uri="{9D8B030D-6E8A-4147-A177-3AD203B41FA5}">
                      <a16:colId xmlns:a16="http://schemas.microsoft.com/office/drawing/2014/main" val="20001"/>
                    </a:ext>
                  </a:extLst>
                </a:gridCol>
                <a:gridCol w="4326340">
                  <a:extLst>
                    <a:ext uri="{9D8B030D-6E8A-4147-A177-3AD203B41FA5}">
                      <a16:colId xmlns:a16="http://schemas.microsoft.com/office/drawing/2014/main" val="20002"/>
                    </a:ext>
                  </a:extLst>
                </a:gridCol>
                <a:gridCol w="1999147">
                  <a:extLst>
                    <a:ext uri="{9D8B030D-6E8A-4147-A177-3AD203B41FA5}">
                      <a16:colId xmlns:a16="http://schemas.microsoft.com/office/drawing/2014/main" val="20003"/>
                    </a:ext>
                  </a:extLst>
                </a:gridCol>
              </a:tblGrid>
              <a:tr h="5008728">
                <a:tc>
                  <a:txBody>
                    <a:bodyPr/>
                    <a:lstStyle/>
                    <a:p>
                      <a:pPr algn="ctr">
                        <a:lnSpc>
                          <a:spcPct val="150000"/>
                        </a:lnSpc>
                        <a:spcBef>
                          <a:spcPts val="780"/>
                        </a:spcBef>
                        <a:spcAft>
                          <a:spcPts val="0"/>
                        </a:spcAft>
                      </a:pPr>
                      <a:r>
                        <a:rPr lang="zh-CN" sz="2000" b="1" kern="100" dirty="0">
                          <a:solidFill>
                            <a:schemeClr val="bg1"/>
                          </a:solidFill>
                          <a:effectLst/>
                          <a:latin typeface="黑体" panose="02010609060101010101" pitchFamily="49" charset="-122"/>
                          <a:ea typeface="黑体" panose="02010609060101010101" pitchFamily="49" charset="-122"/>
                        </a:rPr>
                        <a:t>数字化学习与创新</a:t>
                      </a:r>
                      <a:endParaRPr lang="zh-CN" sz="2000" b="1" kern="100" dirty="0">
                        <a:solidFill>
                          <a:schemeClr val="bg1"/>
                        </a:solidFill>
                        <a:effectLst/>
                        <a:latin typeface="黑体" panose="02010609060101010101" pitchFamily="49" charset="-122"/>
                        <a:ea typeface="黑体" panose="02010609060101010101" pitchFamily="49" charset="-122"/>
                        <a:cs typeface="Calibri" panose="020F0502020204030204"/>
                      </a:endParaRPr>
                    </a:p>
                  </a:txBody>
                  <a:tcPr marL="87276" marR="8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50000"/>
                        </a:lnSpc>
                        <a:spcBef>
                          <a:spcPts val="780"/>
                        </a:spcBef>
                        <a:spcAft>
                          <a:spcPts val="0"/>
                        </a:spcAft>
                      </a:pPr>
                      <a:r>
                        <a:rPr lang="zh-CN" altLang="zh-CN" sz="2000" b="0" kern="1200" dirty="0" smtClean="0">
                          <a:solidFill>
                            <a:schemeClr val="tx1"/>
                          </a:solidFill>
                          <a:effectLst/>
                          <a:latin typeface="仿宋" panose="02010609060101010101" pitchFamily="49" charset="-122"/>
                          <a:ea typeface="仿宋" panose="02010609060101010101" pitchFamily="49" charset="-122"/>
                          <a:cs typeface="+mn-cs"/>
                        </a:rPr>
                        <a:t>数字化学习与创新是指个体通过评估并选用常见的数字化资源与工具，有效地管理学习过程与学习资源，创造性地解决问题，从而完成学习任务，形成创新作品的能力。</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00025" algn="ctr">
                        <a:lnSpc>
                          <a:spcPct val="150000"/>
                        </a:lnSpc>
                        <a:spcBef>
                          <a:spcPts val="780"/>
                        </a:spcBef>
                        <a:spcAft>
                          <a:spcPts val="0"/>
                        </a:spcAft>
                      </a:pPr>
                      <a:r>
                        <a:rPr lang="zh-CN" sz="2000" b="0" kern="100" dirty="0">
                          <a:solidFill>
                            <a:schemeClr val="tx1"/>
                          </a:solidFill>
                          <a:effectLst/>
                          <a:latin typeface="仿宋" panose="02010609060101010101" pitchFamily="49" charset="-122"/>
                          <a:ea typeface="仿宋" panose="02010609060101010101" pitchFamily="49" charset="-122"/>
                        </a:rPr>
                        <a:t>能够认识数字化学习环境的优势和局限，适应数字化学习环境，养成数字化学习与创新的习惯；掌握数字化学习系统、学习资源与学习工具的操作技能，用于开展自主学习、协同工作、知识分享与创新创造，助力终身学习能力的提高。</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ctr">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数字化学习环境的创设。</a:t>
                      </a:r>
                    </a:p>
                    <a:p>
                      <a:pPr marL="342900" lvl="0" indent="-342900" algn="ctr">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数学化学习资源的收集与管理。</a:t>
                      </a:r>
                    </a:p>
                    <a:p>
                      <a:pPr marL="342900" lvl="0" indent="-342900" algn="ctr">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数学化学习资源应用与创新。</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38200" y="1269243"/>
          <a:ext cx="10273142" cy="4926842"/>
        </p:xfrm>
        <a:graphic>
          <a:graphicData uri="http://schemas.openxmlformats.org/drawingml/2006/table">
            <a:tbl>
              <a:tblPr firstRow="1" firstCol="1" bandRow="1">
                <a:tableStyleId>{5C22544A-7EE6-4342-B048-85BDC9FD1C3A}</a:tableStyleId>
              </a:tblPr>
              <a:tblGrid>
                <a:gridCol w="958795">
                  <a:extLst>
                    <a:ext uri="{9D8B030D-6E8A-4147-A177-3AD203B41FA5}">
                      <a16:colId xmlns:a16="http://schemas.microsoft.com/office/drawing/2014/main" val="20000"/>
                    </a:ext>
                  </a:extLst>
                </a:gridCol>
                <a:gridCol w="2119912">
                  <a:extLst>
                    <a:ext uri="{9D8B030D-6E8A-4147-A177-3AD203B41FA5}">
                      <a16:colId xmlns:a16="http://schemas.microsoft.com/office/drawing/2014/main" val="20001"/>
                    </a:ext>
                  </a:extLst>
                </a:gridCol>
                <a:gridCol w="4967786">
                  <a:extLst>
                    <a:ext uri="{9D8B030D-6E8A-4147-A177-3AD203B41FA5}">
                      <a16:colId xmlns:a16="http://schemas.microsoft.com/office/drawing/2014/main" val="20002"/>
                    </a:ext>
                  </a:extLst>
                </a:gridCol>
                <a:gridCol w="2226649">
                  <a:extLst>
                    <a:ext uri="{9D8B030D-6E8A-4147-A177-3AD203B41FA5}">
                      <a16:colId xmlns:a16="http://schemas.microsoft.com/office/drawing/2014/main" val="20003"/>
                    </a:ext>
                  </a:extLst>
                </a:gridCol>
              </a:tblGrid>
              <a:tr h="4926842">
                <a:tc>
                  <a:txBody>
                    <a:bodyPr/>
                    <a:lstStyle/>
                    <a:p>
                      <a:pPr algn="just">
                        <a:lnSpc>
                          <a:spcPct val="150000"/>
                        </a:lnSpc>
                        <a:spcBef>
                          <a:spcPts val="780"/>
                        </a:spcBef>
                        <a:spcAft>
                          <a:spcPts val="0"/>
                        </a:spcAft>
                      </a:pPr>
                      <a:r>
                        <a:rPr lang="zh-CN" sz="2000" kern="100" dirty="0">
                          <a:solidFill>
                            <a:schemeClr val="bg1"/>
                          </a:solidFill>
                          <a:effectLst/>
                          <a:latin typeface="黑体" panose="02010609060101010101" pitchFamily="49" charset="-122"/>
                          <a:ea typeface="黑体" panose="02010609060101010101" pitchFamily="49" charset="-122"/>
                        </a:rPr>
                        <a:t>信息社会责任</a:t>
                      </a:r>
                      <a:endParaRPr lang="zh-CN" sz="2000" kern="100" dirty="0">
                        <a:solidFill>
                          <a:schemeClr val="bg1"/>
                        </a:solidFill>
                        <a:effectLst/>
                        <a:latin typeface="黑体" panose="02010609060101010101" pitchFamily="49" charset="-122"/>
                        <a:ea typeface="黑体" panose="02010609060101010101" pitchFamily="49" charset="-122"/>
                        <a:cs typeface="Calibri" panose="020F0502020204030204"/>
                      </a:endParaRPr>
                    </a:p>
                  </a:txBody>
                  <a:tcPr marL="87276" marR="8727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lnSpc>
                          <a:spcPct val="150000"/>
                        </a:lnSpc>
                        <a:spcBef>
                          <a:spcPts val="780"/>
                        </a:spcBef>
                        <a:spcAft>
                          <a:spcPts val="0"/>
                        </a:spcAft>
                      </a:pPr>
                      <a:r>
                        <a:rPr lang="zh-CN" altLang="zh-CN" sz="2000" b="0" kern="1200" dirty="0" smtClean="0">
                          <a:solidFill>
                            <a:schemeClr val="tx1"/>
                          </a:solidFill>
                          <a:effectLst/>
                          <a:latin typeface="仿宋" panose="02010609060101010101" pitchFamily="49" charset="-122"/>
                          <a:ea typeface="仿宋" panose="02010609060101010101" pitchFamily="49" charset="-122"/>
                          <a:cs typeface="+mn-cs"/>
                        </a:rPr>
                        <a:t>信息社会责任是指信息社会中的个体在文化修养、道德规范和行为自律等方面应尽的责任。</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780"/>
                        </a:spcBef>
                        <a:spcAft>
                          <a:spcPts val="0"/>
                        </a:spcAft>
                      </a:pPr>
                      <a:r>
                        <a:rPr lang="zh-CN" sz="2000" b="0" kern="100" dirty="0">
                          <a:solidFill>
                            <a:schemeClr val="tx1"/>
                          </a:solidFill>
                          <a:effectLst/>
                          <a:latin typeface="仿宋" panose="02010609060101010101" pitchFamily="49" charset="-122"/>
                          <a:ea typeface="仿宋" panose="02010609060101010101" pitchFamily="49" charset="-122"/>
                        </a:rPr>
                        <a:t>具有一定的信息安全意识与能力，能够遵守信息法律法规，信守信息社会的道德与伦理准则，在现实空间和虚拟空间中遵守公共规范，既能有效维护信息活动中个人的合法权益，又能积极维护他人合法权益和公共信息安全；关注信息技术革命所带来的环境问题与人文问题；对于信息技术创新所产生的新观念和新事物，具有积极学习的态度、理性判断和负责行动的能力。</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信息安全意识与能力。</a:t>
                      </a:r>
                    </a:p>
                    <a:p>
                      <a:pPr marL="342900" lvl="0" indent="-342900" algn="just">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遵守信息法律法规。</a:t>
                      </a:r>
                    </a:p>
                    <a:p>
                      <a:pPr marL="342900" lvl="0" indent="-342900" algn="just">
                        <a:lnSpc>
                          <a:spcPct val="150000"/>
                        </a:lnSpc>
                        <a:spcAft>
                          <a:spcPts val="0"/>
                        </a:spcAft>
                        <a:buFont typeface="Wingdings" panose="05000000000000000000"/>
                        <a:buChar char=""/>
                      </a:pPr>
                      <a:r>
                        <a:rPr lang="zh-CN" sz="2000" b="0" kern="100" dirty="0">
                          <a:solidFill>
                            <a:schemeClr val="tx1"/>
                          </a:solidFill>
                          <a:effectLst/>
                          <a:latin typeface="仿宋" panose="02010609060101010101" pitchFamily="49" charset="-122"/>
                          <a:ea typeface="仿宋" panose="02010609060101010101" pitchFamily="49" charset="-122"/>
                        </a:rPr>
                        <a:t>良好地信息道德与伦理。</a:t>
                      </a:r>
                      <a:endParaRPr lang="zh-CN" sz="2000" b="0" kern="100" dirty="0">
                        <a:solidFill>
                          <a:schemeClr val="tx1"/>
                        </a:solidFill>
                        <a:effectLst/>
                        <a:latin typeface="仿宋" panose="02010609060101010101" pitchFamily="49" charset="-122"/>
                        <a:ea typeface="仿宋" panose="02010609060101010101" pitchFamily="49" charset="-122"/>
                        <a:cs typeface="Calibri" panose="020F0502020204030204"/>
                      </a:endParaRPr>
                    </a:p>
                  </a:txBody>
                  <a:tcPr marL="87276" marR="87276"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11" name="内容占位符 10"/>
          <p:cNvSpPr>
            <a:spLocks noGrp="1"/>
          </p:cNvSpPr>
          <p:nvPr>
            <p:ph idx="1"/>
          </p:nvPr>
        </p:nvSpPr>
        <p:spPr/>
        <p:txBody>
          <a:bodyPr/>
          <a:lstStyle/>
          <a:p>
            <a:r>
              <a:rPr lang="zh-CN" altLang="zh-CN" dirty="0"/>
              <a:t>党的十九大明确提出，</a:t>
            </a:r>
            <a:r>
              <a:rPr lang="en-US" altLang="zh-CN" dirty="0"/>
              <a:t>“</a:t>
            </a:r>
            <a:r>
              <a:rPr lang="zh-CN" altLang="zh-CN" dirty="0"/>
              <a:t>要全面贯彻党的教育方针，</a:t>
            </a:r>
            <a:r>
              <a:rPr lang="zh-CN" altLang="zh-CN" dirty="0">
                <a:solidFill>
                  <a:srgbClr val="FF0000"/>
                </a:solidFill>
              </a:rPr>
              <a:t>落实立德树人根本任务</a:t>
            </a:r>
            <a:r>
              <a:rPr lang="zh-CN" altLang="zh-CN" dirty="0"/>
              <a:t>，发展素质教育，推进教育公平，培养德智体美全面发展的</a:t>
            </a:r>
            <a:r>
              <a:rPr lang="zh-CN" altLang="zh-CN" dirty="0" smtClean="0"/>
              <a:t>社会主义建设者</a:t>
            </a:r>
            <a:r>
              <a:rPr lang="zh-CN" altLang="zh-CN" dirty="0"/>
              <a:t>和接班人</a:t>
            </a:r>
            <a:r>
              <a:rPr lang="en-US" altLang="zh-CN" dirty="0"/>
              <a:t>”</a:t>
            </a:r>
            <a:r>
              <a:rPr lang="zh-CN" altLang="zh-CN" dirty="0" smtClean="0"/>
              <a:t>。</a:t>
            </a:r>
            <a:endParaRPr lang="en-US" altLang="zh-CN" dirty="0" smtClean="0"/>
          </a:p>
          <a:p>
            <a:r>
              <a:rPr lang="zh-CN" altLang="zh-CN" dirty="0"/>
              <a:t>基础教育课程承载着党的教育方针和教育思想，规定了教育目标和教育内容，是国家意志在教育领域的直接体现，在立德树人中发挥着关键作用。</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518651" y="1747396"/>
          <a:ext cx="1483342" cy="4320605"/>
        </p:xfrm>
        <a:graphic>
          <a:graphicData uri="http://schemas.openxmlformats.org/drawingml/2006/table">
            <a:tbl>
              <a:tblPr firstRow="1" firstCol="1" bandRow="1">
                <a:tableStyleId>{5C22544A-7EE6-4342-B048-85BDC9FD1C3A}</a:tableStyleId>
              </a:tblPr>
              <a:tblGrid>
                <a:gridCol w="1483342">
                  <a:extLst>
                    <a:ext uri="{9D8B030D-6E8A-4147-A177-3AD203B41FA5}">
                      <a16:colId xmlns:a16="http://schemas.microsoft.com/office/drawing/2014/main" val="20000"/>
                    </a:ext>
                  </a:extLst>
                </a:gridCol>
              </a:tblGrid>
              <a:tr h="962938">
                <a:tc>
                  <a:txBody>
                    <a:bodyPr/>
                    <a:lstStyle/>
                    <a:p>
                      <a:pPr algn="ctr">
                        <a:lnSpc>
                          <a:spcPct val="150000"/>
                        </a:lnSpc>
                        <a:spcBef>
                          <a:spcPts val="600"/>
                        </a:spcBef>
                        <a:spcAft>
                          <a:spcPts val="0"/>
                        </a:spcAft>
                      </a:pPr>
                      <a:r>
                        <a:rPr lang="en-US" sz="1800" kern="100" dirty="0">
                          <a:solidFill>
                            <a:schemeClr val="tx1"/>
                          </a:solidFill>
                          <a:effectLst/>
                          <a:latin typeface="宋体" panose="02010600030101010101" pitchFamily="2" charset="-122"/>
                          <a:ea typeface="宋体" panose="02010600030101010101" pitchFamily="2" charset="-122"/>
                        </a:rPr>
                        <a:t>ICT</a:t>
                      </a:r>
                      <a:r>
                        <a:rPr lang="zh-CN" sz="1800" kern="100" dirty="0">
                          <a:solidFill>
                            <a:schemeClr val="tx1"/>
                          </a:solidFill>
                          <a:effectLst/>
                          <a:latin typeface="宋体" panose="02010600030101010101" pitchFamily="2" charset="-122"/>
                          <a:ea typeface="宋体" panose="02010600030101010101" pitchFamily="2" charset="-122"/>
                        </a:rPr>
                        <a:t>素养</a:t>
                      </a:r>
                      <a:endParaRPr lang="zh-CN" sz="18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1118522">
                <a:tc>
                  <a:txBody>
                    <a:bodyPr/>
                    <a:lstStyle/>
                    <a:p>
                      <a:pPr algn="ctr">
                        <a:lnSpc>
                          <a:spcPct val="150000"/>
                        </a:lnSpc>
                        <a:spcBef>
                          <a:spcPts val="600"/>
                        </a:spcBef>
                        <a:spcAft>
                          <a:spcPts val="0"/>
                        </a:spcAft>
                      </a:pPr>
                      <a:r>
                        <a:rPr lang="zh-CN" sz="1800" kern="100" dirty="0">
                          <a:solidFill>
                            <a:schemeClr val="tx1"/>
                          </a:solidFill>
                          <a:effectLst/>
                          <a:latin typeface="宋体" panose="02010600030101010101" pitchFamily="2" charset="-122"/>
                          <a:ea typeface="宋体" panose="02010600030101010101" pitchFamily="2" charset="-122"/>
                        </a:rPr>
                        <a:t>信息素养</a:t>
                      </a:r>
                      <a:endParaRPr lang="zh-CN" sz="18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r h="1181596">
                <a:tc>
                  <a:txBody>
                    <a:bodyPr/>
                    <a:lstStyle/>
                    <a:p>
                      <a:pPr algn="ctr">
                        <a:lnSpc>
                          <a:spcPct val="150000"/>
                        </a:lnSpc>
                        <a:spcBef>
                          <a:spcPts val="600"/>
                        </a:spcBef>
                        <a:spcAft>
                          <a:spcPts val="0"/>
                        </a:spcAft>
                      </a:pPr>
                      <a:r>
                        <a:rPr lang="zh-CN" sz="1800" kern="100">
                          <a:solidFill>
                            <a:schemeClr val="tx1"/>
                          </a:solidFill>
                          <a:effectLst/>
                          <a:latin typeface="宋体" panose="02010600030101010101" pitchFamily="2" charset="-122"/>
                          <a:ea typeface="宋体" panose="02010600030101010101" pitchFamily="2" charset="-122"/>
                        </a:rPr>
                        <a:t>媒介素养</a:t>
                      </a:r>
                      <a:endParaRPr lang="zh-CN" sz="180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0002"/>
                  </a:ext>
                </a:extLst>
              </a:tr>
              <a:tr h="1057549">
                <a:tc>
                  <a:txBody>
                    <a:bodyPr/>
                    <a:lstStyle/>
                    <a:p>
                      <a:pPr algn="ctr">
                        <a:lnSpc>
                          <a:spcPct val="150000"/>
                        </a:lnSpc>
                        <a:spcBef>
                          <a:spcPts val="600"/>
                        </a:spcBef>
                        <a:spcAft>
                          <a:spcPts val="0"/>
                        </a:spcAft>
                      </a:pPr>
                      <a:r>
                        <a:rPr lang="zh-CN" sz="1800" kern="100" dirty="0">
                          <a:solidFill>
                            <a:schemeClr val="tx1"/>
                          </a:solidFill>
                          <a:effectLst/>
                          <a:latin typeface="宋体" panose="02010600030101010101" pitchFamily="2" charset="-122"/>
                          <a:ea typeface="宋体" panose="02010600030101010101" pitchFamily="2" charset="-122"/>
                        </a:rPr>
                        <a:t>数字素养</a:t>
                      </a:r>
                      <a:endParaRPr lang="zh-CN" sz="18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oFill/>
                  </a:tcPr>
                </a:tc>
                <a:extLst>
                  <a:ext uri="{0D108BD9-81ED-4DB2-BD59-A6C34878D82A}">
                    <a16:rowId xmlns:a16="http://schemas.microsoft.com/office/drawing/2014/main" val="10003"/>
                  </a:ext>
                </a:extLst>
              </a:tr>
            </a:tbl>
          </a:graphicData>
        </a:graphic>
      </p:graphicFrame>
      <p:pic>
        <p:nvPicPr>
          <p:cNvPr id="5" name="图片 4" descr="C:\Users\windows\AppData\Local\Temp\1499477574(1).png"/>
          <p:cNvPicPr/>
          <p:nvPr/>
        </p:nvPicPr>
        <p:blipFill rotWithShape="1">
          <a:blip r:embed="rId3">
            <a:extLst>
              <a:ext uri="{28A0092B-C50C-407E-A947-70E740481C1C}">
                <a14:useLocalDpi xmlns:a14="http://schemas.microsoft.com/office/drawing/2010/main" val="0"/>
              </a:ext>
            </a:extLst>
          </a:blip>
          <a:srcRect l="7742" b="6019"/>
          <a:stretch>
            <a:fillRect/>
          </a:stretch>
        </p:blipFill>
        <p:spPr>
          <a:xfrm>
            <a:off x="3709357" y="1321070"/>
            <a:ext cx="7401465" cy="45793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8448" y="792351"/>
            <a:ext cx="9601196" cy="1303867"/>
          </a:xfrm>
        </p:spPr>
        <p:txBody>
          <a:bodyPr/>
          <a:lstStyle/>
          <a:p>
            <a:r>
              <a:rPr lang="zh-CN" altLang="en-US" dirty="0" smtClean="0"/>
              <a:t>课程目标</a:t>
            </a:r>
            <a:endParaRPr lang="zh-CN" altLang="en-US" dirty="0"/>
          </a:p>
        </p:txBody>
      </p:sp>
      <p:sp>
        <p:nvSpPr>
          <p:cNvPr id="3" name="内容占位符 2"/>
          <p:cNvSpPr>
            <a:spLocks noGrp="1"/>
          </p:cNvSpPr>
          <p:nvPr>
            <p:ph sz="half" idx="1"/>
          </p:nvPr>
        </p:nvSpPr>
        <p:spPr>
          <a:xfrm>
            <a:off x="1298448" y="1835703"/>
            <a:ext cx="4718304" cy="4358064"/>
          </a:xfrm>
        </p:spPr>
        <p:txBody>
          <a:bodyPr>
            <a:normAutofit lnSpcReduction="10000"/>
          </a:bodyPr>
          <a:lstStyle/>
          <a:p>
            <a:r>
              <a:rPr lang="zh-CN" altLang="zh-CN" sz="2000" dirty="0"/>
              <a:t>高中信息技术课程旨在全面提升全体高中学生的信息素养</a:t>
            </a:r>
            <a:r>
              <a:rPr lang="zh-CN" altLang="zh-CN" sz="2000" dirty="0" smtClean="0"/>
              <a:t>。</a:t>
            </a:r>
            <a:endParaRPr lang="en-US" altLang="zh-CN" sz="2000" dirty="0" smtClean="0"/>
          </a:p>
          <a:p>
            <a:r>
              <a:rPr lang="zh-CN" altLang="zh-CN" sz="2000" dirty="0" smtClean="0"/>
              <a:t>课程</a:t>
            </a:r>
            <a:r>
              <a:rPr lang="zh-CN" altLang="zh-CN" sz="2000" dirty="0"/>
              <a:t>通过提供技术多样、资源丰富的数字化环境，帮助学生掌握</a:t>
            </a:r>
            <a:r>
              <a:rPr lang="zh-CN" altLang="zh-CN" sz="2000" dirty="0">
                <a:solidFill>
                  <a:srgbClr val="FF0000"/>
                </a:solidFill>
              </a:rPr>
              <a:t>数据、算法、信息系统、信息社会</a:t>
            </a:r>
            <a:r>
              <a:rPr lang="zh-CN" altLang="zh-CN" sz="2000" dirty="0"/>
              <a:t>等学科大概念，了解信息系统的基本原理，认识信息系统在人类生产与生活中的重要价值，学会运用</a:t>
            </a:r>
            <a:r>
              <a:rPr lang="zh-CN" altLang="zh-CN" sz="2000" dirty="0">
                <a:solidFill>
                  <a:srgbClr val="FF0000"/>
                </a:solidFill>
              </a:rPr>
              <a:t>计算思维</a:t>
            </a:r>
            <a:r>
              <a:rPr lang="zh-CN" altLang="zh-CN" sz="2000" dirty="0"/>
              <a:t>识别与分析问题，抽象、建模与设计系统性解决方案，理解信息社会特征，自觉遵循</a:t>
            </a:r>
            <a:r>
              <a:rPr lang="zh-CN" altLang="zh-CN" sz="2000" dirty="0">
                <a:solidFill>
                  <a:srgbClr val="FF0000"/>
                </a:solidFill>
              </a:rPr>
              <a:t>信息社会规范</a:t>
            </a:r>
            <a:r>
              <a:rPr lang="zh-CN" altLang="zh-CN" sz="2000" dirty="0"/>
              <a:t>，在</a:t>
            </a:r>
            <a:r>
              <a:rPr lang="zh-CN" altLang="zh-CN" sz="2000" dirty="0">
                <a:solidFill>
                  <a:srgbClr val="FF0000"/>
                </a:solidFill>
              </a:rPr>
              <a:t>数字化学习与创新过程</a:t>
            </a:r>
            <a:r>
              <a:rPr lang="zh-CN" altLang="zh-CN" sz="2000" dirty="0"/>
              <a:t>中形成对人与世界的多元理解力，负责、有效地参与到社会共同体中，成为数字化时代的合格中国公民。</a:t>
            </a:r>
          </a:p>
          <a:p>
            <a:endParaRPr lang="zh-CN" altLang="en-US" sz="2000" dirty="0"/>
          </a:p>
        </p:txBody>
      </p:sp>
      <p:sp>
        <p:nvSpPr>
          <p:cNvPr id="4" name="内容占位符 3"/>
          <p:cNvSpPr>
            <a:spLocks noGrp="1"/>
          </p:cNvSpPr>
          <p:nvPr>
            <p:ph sz="half" idx="2"/>
          </p:nvPr>
        </p:nvSpPr>
        <p:spPr>
          <a:xfrm>
            <a:off x="6181344" y="1766692"/>
            <a:ext cx="4718304" cy="3310128"/>
          </a:xfrm>
        </p:spPr>
        <p:txBody>
          <a:bodyPr>
            <a:noAutofit/>
          </a:bodyPr>
          <a:lstStyle/>
          <a:p>
            <a:r>
              <a:rPr lang="zh-CN" altLang="en-US" sz="2000" dirty="0"/>
              <a:t>普通高中信息技术课程的总目标是提升学生的信息素养。</a:t>
            </a:r>
          </a:p>
          <a:p>
            <a:r>
              <a:rPr lang="zh-CN" altLang="en-US" sz="2000" dirty="0"/>
              <a:t>学生的信息素养</a:t>
            </a:r>
            <a:r>
              <a:rPr lang="zh-CN" altLang="en-US" sz="2000" dirty="0" smtClean="0"/>
              <a:t>表现在</a:t>
            </a:r>
            <a:r>
              <a:rPr lang="zh-CN" altLang="en-US" sz="2000" dirty="0"/>
              <a:t>：对信息的获取、加工、管理、表达与交流的能力；对信息及信息活动的过程、方法、</a:t>
            </a:r>
            <a:r>
              <a:rPr lang="zh-CN" altLang="en-US" sz="2000" dirty="0" smtClean="0"/>
              <a:t>结果</a:t>
            </a:r>
            <a:r>
              <a:rPr lang="zh-CN" altLang="en-US" sz="2000" dirty="0"/>
              <a:t>进行评价的能力；发表观点、交流思想、开展合作并解决学习和生活中实际问题的能力</a:t>
            </a:r>
            <a:r>
              <a:rPr lang="zh-CN" altLang="en-US" sz="2000" dirty="0" smtClean="0"/>
              <a:t>；遵守</a:t>
            </a:r>
            <a:r>
              <a:rPr lang="zh-CN" altLang="en-US" sz="2000" dirty="0"/>
              <a:t>相关的伦理道德与法律法规</a:t>
            </a:r>
            <a:r>
              <a:rPr lang="zh-CN" altLang="en-US" sz="2000" dirty="0" smtClean="0"/>
              <a:t>，形成</a:t>
            </a:r>
            <a:r>
              <a:rPr lang="zh-CN" altLang="en-US" sz="2000" dirty="0"/>
              <a:t>与信息社会相适应的价值观和责任感。</a:t>
            </a:r>
          </a:p>
          <a:p>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60"/>
          <p:cNvSpPr/>
          <p:nvPr/>
        </p:nvSpPr>
        <p:spPr bwMode="auto">
          <a:xfrm>
            <a:off x="689474" y="715918"/>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7" name="文本框 26"/>
          <p:cNvSpPr txBox="1"/>
          <p:nvPr/>
        </p:nvSpPr>
        <p:spPr>
          <a:xfrm>
            <a:off x="692215" y="1463041"/>
            <a:ext cx="4704523" cy="2086721"/>
          </a:xfrm>
          <a:prstGeom prst="rect">
            <a:avLst/>
          </a:prstGeom>
          <a:noFill/>
        </p:spPr>
        <p:txBody>
          <a:bodyPr wrap="square" lIns="91362" tIns="45718" rIns="91362" bIns="45718" rtlCol="0">
            <a:spAutoFit/>
          </a:bodyPr>
          <a:lstStyle/>
          <a:p>
            <a:pPr marL="285750" indent="-285750" defTabSz="913130">
              <a:lnSpc>
                <a:spcPct val="120000"/>
              </a:lnSpc>
              <a:buFont typeface="Wingdings" panose="05000000000000000000" pitchFamily="2" charset="2"/>
              <a:buChar char="n"/>
            </a:pPr>
            <a:r>
              <a:rPr lang="zh-CN" altLang="en-US" sz="2700" dirty="0">
                <a:solidFill>
                  <a:prstClr val="black">
                    <a:lumMod val="65000"/>
                    <a:lumOff val="35000"/>
                  </a:prstClr>
                </a:solidFill>
                <a:latin typeface="Heiti SC Light" charset="-122"/>
                <a:ea typeface="Heiti SC Light" charset="-122"/>
                <a:cs typeface="Heiti SC Light" charset="-122"/>
              </a:rPr>
              <a:t>概念</a:t>
            </a:r>
            <a:r>
              <a:rPr lang="en-US" altLang="zh-CN" sz="2700" dirty="0">
                <a:solidFill>
                  <a:prstClr val="black">
                    <a:lumMod val="65000"/>
                    <a:lumOff val="35000"/>
                  </a:prstClr>
                </a:solidFill>
                <a:latin typeface="Heiti SC Light" charset="-122"/>
                <a:ea typeface="Heiti SC Light" charset="-122"/>
                <a:cs typeface="Heiti SC Light" charset="-122"/>
              </a:rPr>
              <a:t>1</a:t>
            </a:r>
            <a:r>
              <a:rPr lang="zh-CN" altLang="en-US" sz="2700" dirty="0">
                <a:solidFill>
                  <a:prstClr val="black">
                    <a:lumMod val="65000"/>
                    <a:lumOff val="35000"/>
                  </a:prstClr>
                </a:solidFill>
                <a:latin typeface="Heiti SC Light" charset="-122"/>
                <a:ea typeface="Heiti SC Light" charset="-122"/>
                <a:cs typeface="Heiti SC Light" charset="-122"/>
              </a:rPr>
              <a:t>：数据  </a:t>
            </a:r>
            <a:endParaRPr lang="en-US" altLang="zh-CN" sz="2700" dirty="0">
              <a:solidFill>
                <a:prstClr val="black">
                  <a:lumMod val="65000"/>
                  <a:lumOff val="35000"/>
                </a:prstClr>
              </a:solidFill>
              <a:latin typeface="Heiti SC Light" charset="-122"/>
              <a:ea typeface="Heiti SC Light" charset="-122"/>
              <a:cs typeface="Heiti SC Light" charset="-122"/>
            </a:endParaRPr>
          </a:p>
          <a:p>
            <a:pPr marL="285750" indent="-285750" defTabSz="913130">
              <a:lnSpc>
                <a:spcPct val="120000"/>
              </a:lnSpc>
              <a:buFont typeface="Wingdings" panose="05000000000000000000" pitchFamily="2" charset="2"/>
              <a:buChar char="n"/>
            </a:pPr>
            <a:r>
              <a:rPr lang="zh-CN" altLang="en-US" sz="2700" dirty="0">
                <a:solidFill>
                  <a:prstClr val="black">
                    <a:lumMod val="65000"/>
                    <a:lumOff val="35000"/>
                  </a:prstClr>
                </a:solidFill>
                <a:latin typeface="Heiti SC Light" charset="-122"/>
                <a:ea typeface="Heiti SC Light" charset="-122"/>
                <a:cs typeface="Heiti SC Light" charset="-122"/>
              </a:rPr>
              <a:t>概念</a:t>
            </a:r>
            <a:r>
              <a:rPr lang="en-US" altLang="zh-CN" sz="2700" dirty="0">
                <a:solidFill>
                  <a:prstClr val="black">
                    <a:lumMod val="65000"/>
                    <a:lumOff val="35000"/>
                  </a:prstClr>
                </a:solidFill>
                <a:latin typeface="Heiti SC Light" charset="-122"/>
                <a:ea typeface="Heiti SC Light" charset="-122"/>
                <a:cs typeface="Heiti SC Light" charset="-122"/>
              </a:rPr>
              <a:t>2</a:t>
            </a:r>
            <a:r>
              <a:rPr lang="zh-CN" altLang="en-US" sz="2700" dirty="0">
                <a:solidFill>
                  <a:prstClr val="black">
                    <a:lumMod val="65000"/>
                    <a:lumOff val="35000"/>
                  </a:prstClr>
                </a:solidFill>
                <a:latin typeface="Heiti SC Light" charset="-122"/>
                <a:ea typeface="Heiti SC Light" charset="-122"/>
                <a:cs typeface="Heiti SC Light" charset="-122"/>
              </a:rPr>
              <a:t>：算法  </a:t>
            </a:r>
            <a:endParaRPr lang="en-US" altLang="zh-CN" sz="2700" dirty="0">
              <a:solidFill>
                <a:prstClr val="black">
                  <a:lumMod val="65000"/>
                  <a:lumOff val="35000"/>
                </a:prstClr>
              </a:solidFill>
              <a:latin typeface="Heiti SC Light" charset="-122"/>
              <a:ea typeface="Heiti SC Light" charset="-122"/>
              <a:cs typeface="Heiti SC Light" charset="-122"/>
            </a:endParaRPr>
          </a:p>
          <a:p>
            <a:pPr marL="285750" indent="-285750" defTabSz="913130">
              <a:lnSpc>
                <a:spcPct val="120000"/>
              </a:lnSpc>
              <a:buFont typeface="Wingdings" panose="05000000000000000000" pitchFamily="2" charset="2"/>
              <a:buChar char="n"/>
            </a:pPr>
            <a:r>
              <a:rPr lang="zh-CN" altLang="en-US" sz="2700" dirty="0">
                <a:solidFill>
                  <a:prstClr val="black">
                    <a:lumMod val="65000"/>
                    <a:lumOff val="35000"/>
                  </a:prstClr>
                </a:solidFill>
                <a:latin typeface="Heiti SC Light" charset="-122"/>
                <a:ea typeface="Heiti SC Light" charset="-122"/>
                <a:cs typeface="Heiti SC Light" charset="-122"/>
              </a:rPr>
              <a:t>概念</a:t>
            </a:r>
            <a:r>
              <a:rPr lang="en-US" altLang="zh-CN" sz="2700" dirty="0">
                <a:solidFill>
                  <a:prstClr val="black">
                    <a:lumMod val="65000"/>
                    <a:lumOff val="35000"/>
                  </a:prstClr>
                </a:solidFill>
                <a:latin typeface="Heiti SC Light" charset="-122"/>
                <a:ea typeface="Heiti SC Light" charset="-122"/>
                <a:cs typeface="Heiti SC Light" charset="-122"/>
              </a:rPr>
              <a:t>3</a:t>
            </a:r>
            <a:r>
              <a:rPr lang="zh-CN" altLang="en-US" sz="2700" dirty="0">
                <a:solidFill>
                  <a:prstClr val="black">
                    <a:lumMod val="65000"/>
                    <a:lumOff val="35000"/>
                  </a:prstClr>
                </a:solidFill>
                <a:latin typeface="Heiti SC Light" charset="-122"/>
                <a:ea typeface="Heiti SC Light" charset="-122"/>
                <a:cs typeface="Heiti SC Light" charset="-122"/>
              </a:rPr>
              <a:t>：信息系统  </a:t>
            </a:r>
            <a:endParaRPr lang="en-US" altLang="zh-CN" sz="2700" dirty="0">
              <a:solidFill>
                <a:prstClr val="black">
                  <a:lumMod val="65000"/>
                  <a:lumOff val="35000"/>
                </a:prstClr>
              </a:solidFill>
              <a:latin typeface="Heiti SC Light" charset="-122"/>
              <a:ea typeface="Heiti SC Light" charset="-122"/>
              <a:cs typeface="Heiti SC Light" charset="-122"/>
            </a:endParaRPr>
          </a:p>
          <a:p>
            <a:pPr marL="285750" indent="-285750" defTabSz="913130">
              <a:lnSpc>
                <a:spcPct val="120000"/>
              </a:lnSpc>
              <a:buFont typeface="Wingdings" panose="05000000000000000000" pitchFamily="2" charset="2"/>
              <a:buChar char="n"/>
            </a:pPr>
            <a:r>
              <a:rPr lang="zh-CN" altLang="en-US" sz="2700" dirty="0">
                <a:solidFill>
                  <a:prstClr val="black">
                    <a:lumMod val="65000"/>
                    <a:lumOff val="35000"/>
                  </a:prstClr>
                </a:solidFill>
                <a:latin typeface="Heiti SC Light" charset="-122"/>
                <a:ea typeface="Heiti SC Light" charset="-122"/>
                <a:cs typeface="Heiti SC Light" charset="-122"/>
              </a:rPr>
              <a:t>概念</a:t>
            </a:r>
            <a:r>
              <a:rPr lang="en-US" altLang="zh-CN" sz="2700" dirty="0">
                <a:solidFill>
                  <a:prstClr val="black">
                    <a:lumMod val="65000"/>
                    <a:lumOff val="35000"/>
                  </a:prstClr>
                </a:solidFill>
                <a:latin typeface="Heiti SC Light" charset="-122"/>
                <a:ea typeface="Heiti SC Light" charset="-122"/>
                <a:cs typeface="Heiti SC Light" charset="-122"/>
              </a:rPr>
              <a:t>4</a:t>
            </a:r>
            <a:r>
              <a:rPr lang="zh-CN" altLang="en-US" sz="2700" dirty="0">
                <a:solidFill>
                  <a:prstClr val="black">
                    <a:lumMod val="65000"/>
                    <a:lumOff val="35000"/>
                  </a:prstClr>
                </a:solidFill>
                <a:latin typeface="Heiti SC Light" charset="-122"/>
                <a:ea typeface="Heiti SC Light" charset="-122"/>
                <a:cs typeface="Heiti SC Light" charset="-122"/>
              </a:rPr>
              <a:t>：</a:t>
            </a:r>
            <a:r>
              <a:rPr lang="zh-CN" altLang="en-US" sz="2700" dirty="0" smtClean="0">
                <a:solidFill>
                  <a:prstClr val="black">
                    <a:lumMod val="65000"/>
                    <a:lumOff val="35000"/>
                  </a:prstClr>
                </a:solidFill>
                <a:latin typeface="Heiti SC Light" charset="-122"/>
                <a:ea typeface="Heiti SC Light" charset="-122"/>
                <a:cs typeface="Heiti SC Light" charset="-122"/>
              </a:rPr>
              <a:t>信息社会</a:t>
            </a:r>
            <a:endParaRPr lang="en-US" altLang="zh-CN" sz="2700" dirty="0" smtClean="0">
              <a:solidFill>
                <a:prstClr val="black">
                  <a:lumMod val="65000"/>
                  <a:lumOff val="35000"/>
                </a:prstClr>
              </a:solidFill>
              <a:latin typeface="Heiti SC Light" charset="-122"/>
              <a:ea typeface="Heiti SC Light" charset="-122"/>
              <a:cs typeface="Heiti SC Light" charset="-122"/>
            </a:endParaRPr>
          </a:p>
        </p:txBody>
      </p:sp>
      <p:sp>
        <p:nvSpPr>
          <p:cNvPr id="28" name="圆角矩形 27"/>
          <p:cNvSpPr/>
          <p:nvPr/>
        </p:nvSpPr>
        <p:spPr>
          <a:xfrm>
            <a:off x="1357170" y="875255"/>
            <a:ext cx="2309009" cy="436817"/>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130"/>
            <a:r>
              <a:rPr lang="zh-CN" altLang="en-US" sz="1900" dirty="0">
                <a:solidFill>
                  <a:prstClr val="white"/>
                </a:solidFill>
                <a:latin typeface="Heiti SC Light" charset="-122"/>
                <a:ea typeface="Heiti SC Light" charset="-122"/>
                <a:cs typeface="Heiti SC Light" charset="-122"/>
              </a:rPr>
              <a:t>信息技术学科大概念</a:t>
            </a:r>
          </a:p>
        </p:txBody>
      </p:sp>
      <p:sp>
        <p:nvSpPr>
          <p:cNvPr id="29" name="等腰三角形 28"/>
          <p:cNvSpPr/>
          <p:nvPr/>
        </p:nvSpPr>
        <p:spPr>
          <a:xfrm rot="16200000">
            <a:off x="1282539" y="942747"/>
            <a:ext cx="74631" cy="150864"/>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3130"/>
            <a:endParaRPr lang="zh-CN" altLang="en-US" sz="1900">
              <a:solidFill>
                <a:prstClr val="white"/>
              </a:solidFill>
              <a:latin typeface="Heiti SC Light" charset="-122"/>
              <a:ea typeface="Heiti SC Light" charset="-122"/>
              <a:cs typeface="Heiti SC Light" charset="-122"/>
            </a:endParaRPr>
          </a:p>
        </p:txBody>
      </p:sp>
      <p:sp>
        <p:nvSpPr>
          <p:cNvPr id="15" name="Freeform 5"/>
          <p:cNvSpPr/>
          <p:nvPr/>
        </p:nvSpPr>
        <p:spPr bwMode="auto">
          <a:xfrm>
            <a:off x="5925591" y="3623205"/>
            <a:ext cx="5739039" cy="2675315"/>
          </a:xfrm>
          <a:custGeom>
            <a:avLst/>
            <a:gdLst>
              <a:gd name="T0" fmla="*/ 0 w 3162"/>
              <a:gd name="T1" fmla="*/ 1474 h 1474"/>
              <a:gd name="T2" fmla="*/ 0 w 3162"/>
              <a:gd name="T3" fmla="*/ 683 h 1474"/>
              <a:gd name="T4" fmla="*/ 3162 w 3162"/>
              <a:gd name="T5" fmla="*/ 0 h 1474"/>
              <a:gd name="T6" fmla="*/ 3162 w 3162"/>
              <a:gd name="T7" fmla="*/ 1474 h 1474"/>
              <a:gd name="T8" fmla="*/ 0 w 3162"/>
              <a:gd name="T9" fmla="*/ 1474 h 1474"/>
              <a:gd name="T10" fmla="*/ 0 w 3162"/>
              <a:gd name="T11" fmla="*/ 1474 h 1474"/>
            </a:gdLst>
            <a:ahLst/>
            <a:cxnLst>
              <a:cxn ang="0">
                <a:pos x="T0" y="T1"/>
              </a:cxn>
              <a:cxn ang="0">
                <a:pos x="T2" y="T3"/>
              </a:cxn>
              <a:cxn ang="0">
                <a:pos x="T4" y="T5"/>
              </a:cxn>
              <a:cxn ang="0">
                <a:pos x="T6" y="T7"/>
              </a:cxn>
              <a:cxn ang="0">
                <a:pos x="T8" y="T9"/>
              </a:cxn>
              <a:cxn ang="0">
                <a:pos x="T10" y="T11"/>
              </a:cxn>
            </a:cxnLst>
            <a:rect l="0" t="0" r="r" b="b"/>
            <a:pathLst>
              <a:path w="3162" h="1474">
                <a:moveTo>
                  <a:pt x="0" y="1474"/>
                </a:moveTo>
                <a:lnTo>
                  <a:pt x="0" y="683"/>
                </a:lnTo>
                <a:lnTo>
                  <a:pt x="3162" y="0"/>
                </a:lnTo>
                <a:lnTo>
                  <a:pt x="3162" y="1474"/>
                </a:lnTo>
                <a:lnTo>
                  <a:pt x="0" y="1474"/>
                </a:lnTo>
                <a:lnTo>
                  <a:pt x="0" y="1474"/>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16" name="Freeform 6"/>
          <p:cNvSpPr/>
          <p:nvPr/>
        </p:nvSpPr>
        <p:spPr bwMode="auto">
          <a:xfrm>
            <a:off x="9000175" y="559504"/>
            <a:ext cx="2664424" cy="5739039"/>
          </a:xfrm>
          <a:custGeom>
            <a:avLst/>
            <a:gdLst>
              <a:gd name="T0" fmla="*/ 1468 w 1468"/>
              <a:gd name="T1" fmla="*/ 3162 h 3162"/>
              <a:gd name="T2" fmla="*/ 678 w 1468"/>
              <a:gd name="T3" fmla="*/ 3162 h 3162"/>
              <a:gd name="T4" fmla="*/ 0 w 1468"/>
              <a:gd name="T5" fmla="*/ 0 h 3162"/>
              <a:gd name="T6" fmla="*/ 1468 w 1468"/>
              <a:gd name="T7" fmla="*/ 0 h 3162"/>
              <a:gd name="T8" fmla="*/ 1468 w 1468"/>
              <a:gd name="T9" fmla="*/ 3162 h 3162"/>
              <a:gd name="T10" fmla="*/ 1468 w 1468"/>
              <a:gd name="T11" fmla="*/ 3162 h 3162"/>
            </a:gdLst>
            <a:ahLst/>
            <a:cxnLst>
              <a:cxn ang="0">
                <a:pos x="T0" y="T1"/>
              </a:cxn>
              <a:cxn ang="0">
                <a:pos x="T2" y="T3"/>
              </a:cxn>
              <a:cxn ang="0">
                <a:pos x="T4" y="T5"/>
              </a:cxn>
              <a:cxn ang="0">
                <a:pos x="T6" y="T7"/>
              </a:cxn>
              <a:cxn ang="0">
                <a:pos x="T8" y="T9"/>
              </a:cxn>
              <a:cxn ang="0">
                <a:pos x="T10" y="T11"/>
              </a:cxn>
            </a:cxnLst>
            <a:rect l="0" t="0" r="r" b="b"/>
            <a:pathLst>
              <a:path w="1468" h="3162">
                <a:moveTo>
                  <a:pt x="1468" y="3162"/>
                </a:moveTo>
                <a:lnTo>
                  <a:pt x="678" y="3162"/>
                </a:lnTo>
                <a:lnTo>
                  <a:pt x="0" y="0"/>
                </a:lnTo>
                <a:lnTo>
                  <a:pt x="1468" y="0"/>
                </a:lnTo>
                <a:lnTo>
                  <a:pt x="1468" y="3162"/>
                </a:lnTo>
                <a:lnTo>
                  <a:pt x="1468" y="3162"/>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17" name="Freeform 7"/>
          <p:cNvSpPr/>
          <p:nvPr/>
        </p:nvSpPr>
        <p:spPr bwMode="auto">
          <a:xfrm>
            <a:off x="5925591" y="559480"/>
            <a:ext cx="5739039" cy="2664424"/>
          </a:xfrm>
          <a:custGeom>
            <a:avLst/>
            <a:gdLst>
              <a:gd name="T0" fmla="*/ 3162 w 3162"/>
              <a:gd name="T1" fmla="*/ 0 h 1468"/>
              <a:gd name="T2" fmla="*/ 3162 w 3162"/>
              <a:gd name="T3" fmla="*/ 790 h 1468"/>
              <a:gd name="T4" fmla="*/ 0 w 3162"/>
              <a:gd name="T5" fmla="*/ 1468 h 1468"/>
              <a:gd name="T6" fmla="*/ 0 w 3162"/>
              <a:gd name="T7" fmla="*/ 0 h 1468"/>
              <a:gd name="T8" fmla="*/ 3162 w 3162"/>
              <a:gd name="T9" fmla="*/ 0 h 1468"/>
              <a:gd name="T10" fmla="*/ 3162 w 3162"/>
              <a:gd name="T11" fmla="*/ 0 h 1468"/>
            </a:gdLst>
            <a:ahLst/>
            <a:cxnLst>
              <a:cxn ang="0">
                <a:pos x="T0" y="T1"/>
              </a:cxn>
              <a:cxn ang="0">
                <a:pos x="T2" y="T3"/>
              </a:cxn>
              <a:cxn ang="0">
                <a:pos x="T4" y="T5"/>
              </a:cxn>
              <a:cxn ang="0">
                <a:pos x="T6" y="T7"/>
              </a:cxn>
              <a:cxn ang="0">
                <a:pos x="T8" y="T9"/>
              </a:cxn>
              <a:cxn ang="0">
                <a:pos x="T10" y="T11"/>
              </a:cxn>
            </a:cxnLst>
            <a:rect l="0" t="0" r="r" b="b"/>
            <a:pathLst>
              <a:path w="3162" h="1468">
                <a:moveTo>
                  <a:pt x="3162" y="0"/>
                </a:moveTo>
                <a:lnTo>
                  <a:pt x="3162" y="790"/>
                </a:lnTo>
                <a:lnTo>
                  <a:pt x="0" y="1468"/>
                </a:lnTo>
                <a:lnTo>
                  <a:pt x="0" y="0"/>
                </a:lnTo>
                <a:lnTo>
                  <a:pt x="3162" y="0"/>
                </a:lnTo>
                <a:lnTo>
                  <a:pt x="3162"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18" name="Freeform 8"/>
          <p:cNvSpPr/>
          <p:nvPr/>
        </p:nvSpPr>
        <p:spPr bwMode="auto">
          <a:xfrm>
            <a:off x="5925560" y="559504"/>
            <a:ext cx="2664424" cy="5739039"/>
          </a:xfrm>
          <a:custGeom>
            <a:avLst/>
            <a:gdLst>
              <a:gd name="T0" fmla="*/ 0 w 1468"/>
              <a:gd name="T1" fmla="*/ 0 h 3162"/>
              <a:gd name="T2" fmla="*/ 790 w 1468"/>
              <a:gd name="T3" fmla="*/ 0 h 3162"/>
              <a:gd name="T4" fmla="*/ 1468 w 1468"/>
              <a:gd name="T5" fmla="*/ 3162 h 3162"/>
              <a:gd name="T6" fmla="*/ 0 w 1468"/>
              <a:gd name="T7" fmla="*/ 3162 h 3162"/>
              <a:gd name="T8" fmla="*/ 0 w 1468"/>
              <a:gd name="T9" fmla="*/ 0 h 3162"/>
              <a:gd name="T10" fmla="*/ 0 w 1468"/>
              <a:gd name="T11" fmla="*/ 0 h 3162"/>
            </a:gdLst>
            <a:ahLst/>
            <a:cxnLst>
              <a:cxn ang="0">
                <a:pos x="T0" y="T1"/>
              </a:cxn>
              <a:cxn ang="0">
                <a:pos x="T2" y="T3"/>
              </a:cxn>
              <a:cxn ang="0">
                <a:pos x="T4" y="T5"/>
              </a:cxn>
              <a:cxn ang="0">
                <a:pos x="T6" y="T7"/>
              </a:cxn>
              <a:cxn ang="0">
                <a:pos x="T8" y="T9"/>
              </a:cxn>
              <a:cxn ang="0">
                <a:pos x="T10" y="T11"/>
              </a:cxn>
            </a:cxnLst>
            <a:rect l="0" t="0" r="r" b="b"/>
            <a:pathLst>
              <a:path w="1468" h="3162">
                <a:moveTo>
                  <a:pt x="0" y="0"/>
                </a:moveTo>
                <a:lnTo>
                  <a:pt x="790" y="0"/>
                </a:lnTo>
                <a:lnTo>
                  <a:pt x="1468" y="3162"/>
                </a:lnTo>
                <a:lnTo>
                  <a:pt x="0" y="3162"/>
                </a:lnTo>
                <a:lnTo>
                  <a:pt x="0" y="0"/>
                </a:lnTo>
                <a:lnTo>
                  <a:pt x="0" y="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19" name="Freeform 9"/>
          <p:cNvSpPr/>
          <p:nvPr/>
        </p:nvSpPr>
        <p:spPr bwMode="auto">
          <a:xfrm>
            <a:off x="5925591" y="559480"/>
            <a:ext cx="5739039" cy="2664424"/>
          </a:xfrm>
          <a:custGeom>
            <a:avLst/>
            <a:gdLst>
              <a:gd name="T0" fmla="*/ 3162 w 3162"/>
              <a:gd name="T1" fmla="*/ 0 h 1468"/>
              <a:gd name="T2" fmla="*/ 3162 w 3162"/>
              <a:gd name="T3" fmla="*/ 606 h 1468"/>
              <a:gd name="T4" fmla="*/ 0 w 3162"/>
              <a:gd name="T5" fmla="*/ 1468 h 1468"/>
              <a:gd name="T6" fmla="*/ 0 w 3162"/>
              <a:gd name="T7" fmla="*/ 0 h 1468"/>
              <a:gd name="T8" fmla="*/ 3162 w 3162"/>
              <a:gd name="T9" fmla="*/ 0 h 1468"/>
              <a:gd name="T10" fmla="*/ 3162 w 3162"/>
              <a:gd name="T11" fmla="*/ 0 h 1468"/>
            </a:gdLst>
            <a:ahLst/>
            <a:cxnLst>
              <a:cxn ang="0">
                <a:pos x="T0" y="T1"/>
              </a:cxn>
              <a:cxn ang="0">
                <a:pos x="T2" y="T3"/>
              </a:cxn>
              <a:cxn ang="0">
                <a:pos x="T4" y="T5"/>
              </a:cxn>
              <a:cxn ang="0">
                <a:pos x="T6" y="T7"/>
              </a:cxn>
              <a:cxn ang="0">
                <a:pos x="T8" y="T9"/>
              </a:cxn>
              <a:cxn ang="0">
                <a:pos x="T10" y="T11"/>
              </a:cxn>
            </a:cxnLst>
            <a:rect l="0" t="0" r="r" b="b"/>
            <a:pathLst>
              <a:path w="3162" h="1468">
                <a:moveTo>
                  <a:pt x="3162" y="0"/>
                </a:moveTo>
                <a:lnTo>
                  <a:pt x="3162" y="606"/>
                </a:lnTo>
                <a:lnTo>
                  <a:pt x="0" y="1468"/>
                </a:lnTo>
                <a:lnTo>
                  <a:pt x="0" y="0"/>
                </a:lnTo>
                <a:lnTo>
                  <a:pt x="3162" y="0"/>
                </a:lnTo>
                <a:lnTo>
                  <a:pt x="3162" y="0"/>
                </a:lnTo>
                <a:close/>
              </a:path>
            </a:pathLst>
          </a:custGeom>
          <a:solidFill>
            <a:srgbClr val="EA502C"/>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0" name="Freeform 10"/>
          <p:cNvSpPr/>
          <p:nvPr/>
        </p:nvSpPr>
        <p:spPr bwMode="auto">
          <a:xfrm>
            <a:off x="9000175" y="559483"/>
            <a:ext cx="2664424" cy="1726068"/>
          </a:xfrm>
          <a:custGeom>
            <a:avLst/>
            <a:gdLst>
              <a:gd name="T0" fmla="*/ 1468 w 1468"/>
              <a:gd name="T1" fmla="*/ 0 h 951"/>
              <a:gd name="T2" fmla="*/ 1468 w 1468"/>
              <a:gd name="T3" fmla="*/ 606 h 951"/>
              <a:gd name="T4" fmla="*/ 202 w 1468"/>
              <a:gd name="T5" fmla="*/ 951 h 951"/>
              <a:gd name="T6" fmla="*/ 0 w 1468"/>
              <a:gd name="T7" fmla="*/ 0 h 951"/>
              <a:gd name="T8" fmla="*/ 1468 w 1468"/>
              <a:gd name="T9" fmla="*/ 0 h 951"/>
              <a:gd name="T10" fmla="*/ 1468 w 1468"/>
              <a:gd name="T11" fmla="*/ 0 h 951"/>
            </a:gdLst>
            <a:ahLst/>
            <a:cxnLst>
              <a:cxn ang="0">
                <a:pos x="T0" y="T1"/>
              </a:cxn>
              <a:cxn ang="0">
                <a:pos x="T2" y="T3"/>
              </a:cxn>
              <a:cxn ang="0">
                <a:pos x="T4" y="T5"/>
              </a:cxn>
              <a:cxn ang="0">
                <a:pos x="T6" y="T7"/>
              </a:cxn>
              <a:cxn ang="0">
                <a:pos x="T8" y="T9"/>
              </a:cxn>
              <a:cxn ang="0">
                <a:pos x="T10" y="T11"/>
              </a:cxn>
            </a:cxnLst>
            <a:rect l="0" t="0" r="r" b="b"/>
            <a:pathLst>
              <a:path w="1468" h="951">
                <a:moveTo>
                  <a:pt x="1468" y="0"/>
                </a:moveTo>
                <a:lnTo>
                  <a:pt x="1468" y="606"/>
                </a:lnTo>
                <a:lnTo>
                  <a:pt x="202" y="951"/>
                </a:lnTo>
                <a:lnTo>
                  <a:pt x="0" y="0"/>
                </a:lnTo>
                <a:lnTo>
                  <a:pt x="1468" y="0"/>
                </a:lnTo>
                <a:lnTo>
                  <a:pt x="1468" y="0"/>
                </a:lnTo>
                <a:close/>
              </a:path>
            </a:pathLst>
          </a:custGeom>
          <a:solidFill>
            <a:srgbClr val="D5331C"/>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1" name="Freeform 11"/>
          <p:cNvSpPr/>
          <p:nvPr/>
        </p:nvSpPr>
        <p:spPr bwMode="auto">
          <a:xfrm>
            <a:off x="9000175" y="559504"/>
            <a:ext cx="2664424" cy="5739039"/>
          </a:xfrm>
          <a:custGeom>
            <a:avLst/>
            <a:gdLst>
              <a:gd name="T0" fmla="*/ 1468 w 1468"/>
              <a:gd name="T1" fmla="*/ 3162 h 3162"/>
              <a:gd name="T2" fmla="*/ 862 w 1468"/>
              <a:gd name="T3" fmla="*/ 3162 h 3162"/>
              <a:gd name="T4" fmla="*/ 0 w 1468"/>
              <a:gd name="T5" fmla="*/ 0 h 3162"/>
              <a:gd name="T6" fmla="*/ 1468 w 1468"/>
              <a:gd name="T7" fmla="*/ 0 h 3162"/>
              <a:gd name="T8" fmla="*/ 1468 w 1468"/>
              <a:gd name="T9" fmla="*/ 3162 h 3162"/>
              <a:gd name="T10" fmla="*/ 1468 w 1468"/>
              <a:gd name="T11" fmla="*/ 3162 h 3162"/>
            </a:gdLst>
            <a:ahLst/>
            <a:cxnLst>
              <a:cxn ang="0">
                <a:pos x="T0" y="T1"/>
              </a:cxn>
              <a:cxn ang="0">
                <a:pos x="T2" y="T3"/>
              </a:cxn>
              <a:cxn ang="0">
                <a:pos x="T4" y="T5"/>
              </a:cxn>
              <a:cxn ang="0">
                <a:pos x="T6" y="T7"/>
              </a:cxn>
              <a:cxn ang="0">
                <a:pos x="T8" y="T9"/>
              </a:cxn>
              <a:cxn ang="0">
                <a:pos x="T10" y="T11"/>
              </a:cxn>
            </a:cxnLst>
            <a:rect l="0" t="0" r="r" b="b"/>
            <a:pathLst>
              <a:path w="1468" h="3162">
                <a:moveTo>
                  <a:pt x="1468" y="3162"/>
                </a:moveTo>
                <a:lnTo>
                  <a:pt x="862" y="3162"/>
                </a:lnTo>
                <a:lnTo>
                  <a:pt x="0" y="0"/>
                </a:lnTo>
                <a:lnTo>
                  <a:pt x="1468" y="0"/>
                </a:lnTo>
                <a:lnTo>
                  <a:pt x="1468" y="3162"/>
                </a:lnTo>
                <a:lnTo>
                  <a:pt x="1468" y="3162"/>
                </a:lnTo>
                <a:close/>
              </a:path>
            </a:pathLst>
          </a:custGeom>
          <a:solidFill>
            <a:srgbClr val="74A7AE"/>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2" name="Freeform 12"/>
          <p:cNvSpPr/>
          <p:nvPr/>
        </p:nvSpPr>
        <p:spPr bwMode="auto">
          <a:xfrm>
            <a:off x="9938535" y="3623205"/>
            <a:ext cx="1726068" cy="2675315"/>
          </a:xfrm>
          <a:custGeom>
            <a:avLst/>
            <a:gdLst>
              <a:gd name="T0" fmla="*/ 951 w 951"/>
              <a:gd name="T1" fmla="*/ 1474 h 1474"/>
              <a:gd name="T2" fmla="*/ 345 w 951"/>
              <a:gd name="T3" fmla="*/ 1474 h 1474"/>
              <a:gd name="T4" fmla="*/ 0 w 951"/>
              <a:gd name="T5" fmla="*/ 208 h 1474"/>
              <a:gd name="T6" fmla="*/ 951 w 951"/>
              <a:gd name="T7" fmla="*/ 0 h 1474"/>
              <a:gd name="T8" fmla="*/ 951 w 951"/>
              <a:gd name="T9" fmla="*/ 1474 h 1474"/>
              <a:gd name="T10" fmla="*/ 951 w 951"/>
              <a:gd name="T11" fmla="*/ 1474 h 1474"/>
            </a:gdLst>
            <a:ahLst/>
            <a:cxnLst>
              <a:cxn ang="0">
                <a:pos x="T0" y="T1"/>
              </a:cxn>
              <a:cxn ang="0">
                <a:pos x="T2" y="T3"/>
              </a:cxn>
              <a:cxn ang="0">
                <a:pos x="T4" y="T5"/>
              </a:cxn>
              <a:cxn ang="0">
                <a:pos x="T6" y="T7"/>
              </a:cxn>
              <a:cxn ang="0">
                <a:pos x="T8" y="T9"/>
              </a:cxn>
              <a:cxn ang="0">
                <a:pos x="T10" y="T11"/>
              </a:cxn>
            </a:cxnLst>
            <a:rect l="0" t="0" r="r" b="b"/>
            <a:pathLst>
              <a:path w="951" h="1474">
                <a:moveTo>
                  <a:pt x="951" y="1474"/>
                </a:moveTo>
                <a:lnTo>
                  <a:pt x="345" y="1474"/>
                </a:lnTo>
                <a:lnTo>
                  <a:pt x="0" y="208"/>
                </a:lnTo>
                <a:lnTo>
                  <a:pt x="951" y="0"/>
                </a:lnTo>
                <a:lnTo>
                  <a:pt x="951" y="1474"/>
                </a:lnTo>
                <a:lnTo>
                  <a:pt x="951" y="1474"/>
                </a:lnTo>
                <a:close/>
              </a:path>
            </a:pathLst>
          </a:custGeom>
          <a:solidFill>
            <a:srgbClr val="58919A"/>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3" name="Freeform 13"/>
          <p:cNvSpPr/>
          <p:nvPr/>
        </p:nvSpPr>
        <p:spPr bwMode="auto">
          <a:xfrm>
            <a:off x="5925591" y="3623205"/>
            <a:ext cx="5739039" cy="2675315"/>
          </a:xfrm>
          <a:custGeom>
            <a:avLst/>
            <a:gdLst>
              <a:gd name="T0" fmla="*/ 0 w 3162"/>
              <a:gd name="T1" fmla="*/ 1474 h 1474"/>
              <a:gd name="T2" fmla="*/ 0 w 3162"/>
              <a:gd name="T3" fmla="*/ 868 h 1474"/>
              <a:gd name="T4" fmla="*/ 3162 w 3162"/>
              <a:gd name="T5" fmla="*/ 0 h 1474"/>
              <a:gd name="T6" fmla="*/ 3162 w 3162"/>
              <a:gd name="T7" fmla="*/ 1474 h 1474"/>
              <a:gd name="T8" fmla="*/ 0 w 3162"/>
              <a:gd name="T9" fmla="*/ 1474 h 1474"/>
              <a:gd name="T10" fmla="*/ 0 w 3162"/>
              <a:gd name="T11" fmla="*/ 1474 h 1474"/>
            </a:gdLst>
            <a:ahLst/>
            <a:cxnLst>
              <a:cxn ang="0">
                <a:pos x="T0" y="T1"/>
              </a:cxn>
              <a:cxn ang="0">
                <a:pos x="T2" y="T3"/>
              </a:cxn>
              <a:cxn ang="0">
                <a:pos x="T4" y="T5"/>
              </a:cxn>
              <a:cxn ang="0">
                <a:pos x="T6" y="T7"/>
              </a:cxn>
              <a:cxn ang="0">
                <a:pos x="T8" y="T9"/>
              </a:cxn>
              <a:cxn ang="0">
                <a:pos x="T10" y="T11"/>
              </a:cxn>
            </a:cxnLst>
            <a:rect l="0" t="0" r="r" b="b"/>
            <a:pathLst>
              <a:path w="3162" h="1474">
                <a:moveTo>
                  <a:pt x="0" y="1474"/>
                </a:moveTo>
                <a:lnTo>
                  <a:pt x="0" y="868"/>
                </a:lnTo>
                <a:lnTo>
                  <a:pt x="3162" y="0"/>
                </a:lnTo>
                <a:lnTo>
                  <a:pt x="3162" y="1474"/>
                </a:lnTo>
                <a:lnTo>
                  <a:pt x="0" y="1474"/>
                </a:lnTo>
                <a:lnTo>
                  <a:pt x="0" y="1474"/>
                </a:lnTo>
                <a:close/>
              </a:path>
            </a:pathLst>
          </a:custGeom>
          <a:solidFill>
            <a:srgbClr val="CCB77F"/>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4" name="Freeform 14"/>
          <p:cNvSpPr/>
          <p:nvPr/>
        </p:nvSpPr>
        <p:spPr bwMode="auto">
          <a:xfrm>
            <a:off x="5925560" y="4561613"/>
            <a:ext cx="2664424" cy="1736959"/>
          </a:xfrm>
          <a:custGeom>
            <a:avLst/>
            <a:gdLst>
              <a:gd name="T0" fmla="*/ 0 w 1468"/>
              <a:gd name="T1" fmla="*/ 446 h 957"/>
              <a:gd name="T2" fmla="*/ 0 w 1468"/>
              <a:gd name="T3" fmla="*/ 351 h 957"/>
              <a:gd name="T4" fmla="*/ 1266 w 1468"/>
              <a:gd name="T5" fmla="*/ 0 h 957"/>
              <a:gd name="T6" fmla="*/ 1468 w 1468"/>
              <a:gd name="T7" fmla="*/ 957 h 957"/>
              <a:gd name="T8" fmla="*/ 0 w 1468"/>
              <a:gd name="T9" fmla="*/ 957 h 957"/>
              <a:gd name="T10" fmla="*/ 0 w 1468"/>
              <a:gd name="T11" fmla="*/ 446 h 957"/>
              <a:gd name="T12" fmla="*/ 0 w 1468"/>
              <a:gd name="T13" fmla="*/ 446 h 957"/>
            </a:gdLst>
            <a:ahLst/>
            <a:cxnLst>
              <a:cxn ang="0">
                <a:pos x="T0" y="T1"/>
              </a:cxn>
              <a:cxn ang="0">
                <a:pos x="T2" y="T3"/>
              </a:cxn>
              <a:cxn ang="0">
                <a:pos x="T4" y="T5"/>
              </a:cxn>
              <a:cxn ang="0">
                <a:pos x="T6" y="T7"/>
              </a:cxn>
              <a:cxn ang="0">
                <a:pos x="T8" y="T9"/>
              </a:cxn>
              <a:cxn ang="0">
                <a:pos x="T10" y="T11"/>
              </a:cxn>
              <a:cxn ang="0">
                <a:pos x="T12" y="T13"/>
              </a:cxn>
            </a:cxnLst>
            <a:rect l="0" t="0" r="r" b="b"/>
            <a:pathLst>
              <a:path w="1468" h="957">
                <a:moveTo>
                  <a:pt x="0" y="446"/>
                </a:moveTo>
                <a:lnTo>
                  <a:pt x="0" y="351"/>
                </a:lnTo>
                <a:lnTo>
                  <a:pt x="1266" y="0"/>
                </a:lnTo>
                <a:lnTo>
                  <a:pt x="1468" y="957"/>
                </a:lnTo>
                <a:lnTo>
                  <a:pt x="0" y="957"/>
                </a:lnTo>
                <a:lnTo>
                  <a:pt x="0" y="446"/>
                </a:lnTo>
                <a:lnTo>
                  <a:pt x="0" y="446"/>
                </a:lnTo>
                <a:close/>
              </a:path>
            </a:pathLst>
          </a:custGeom>
          <a:solidFill>
            <a:srgbClr val="AF9B67"/>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25" name="Freeform 15"/>
          <p:cNvSpPr/>
          <p:nvPr/>
        </p:nvSpPr>
        <p:spPr bwMode="auto">
          <a:xfrm>
            <a:off x="5925560" y="559504"/>
            <a:ext cx="2664424" cy="5739039"/>
          </a:xfrm>
          <a:custGeom>
            <a:avLst/>
            <a:gdLst>
              <a:gd name="T0" fmla="*/ 0 w 1468"/>
              <a:gd name="T1" fmla="*/ 0 h 3162"/>
              <a:gd name="T2" fmla="*/ 606 w 1468"/>
              <a:gd name="T3" fmla="*/ 0 h 3162"/>
              <a:gd name="T4" fmla="*/ 1468 w 1468"/>
              <a:gd name="T5" fmla="*/ 3162 h 3162"/>
              <a:gd name="T6" fmla="*/ 0 w 1468"/>
              <a:gd name="T7" fmla="*/ 3162 h 3162"/>
              <a:gd name="T8" fmla="*/ 0 w 1468"/>
              <a:gd name="T9" fmla="*/ 0 h 3162"/>
              <a:gd name="T10" fmla="*/ 0 w 1468"/>
              <a:gd name="T11" fmla="*/ 0 h 3162"/>
            </a:gdLst>
            <a:ahLst/>
            <a:cxnLst>
              <a:cxn ang="0">
                <a:pos x="T0" y="T1"/>
              </a:cxn>
              <a:cxn ang="0">
                <a:pos x="T2" y="T3"/>
              </a:cxn>
              <a:cxn ang="0">
                <a:pos x="T4" y="T5"/>
              </a:cxn>
              <a:cxn ang="0">
                <a:pos x="T6" y="T7"/>
              </a:cxn>
              <a:cxn ang="0">
                <a:pos x="T8" y="T9"/>
              </a:cxn>
              <a:cxn ang="0">
                <a:pos x="T10" y="T11"/>
              </a:cxn>
            </a:cxnLst>
            <a:rect l="0" t="0" r="r" b="b"/>
            <a:pathLst>
              <a:path w="1468" h="3162">
                <a:moveTo>
                  <a:pt x="0" y="0"/>
                </a:moveTo>
                <a:lnTo>
                  <a:pt x="606" y="0"/>
                </a:lnTo>
                <a:lnTo>
                  <a:pt x="1468" y="3162"/>
                </a:lnTo>
                <a:lnTo>
                  <a:pt x="0" y="3162"/>
                </a:lnTo>
                <a:lnTo>
                  <a:pt x="0" y="0"/>
                </a:lnTo>
                <a:lnTo>
                  <a:pt x="0" y="0"/>
                </a:lnTo>
                <a:close/>
              </a:path>
            </a:pathLst>
          </a:custGeom>
          <a:solidFill>
            <a:srgbClr val="7B6057"/>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30" name="Freeform 16"/>
          <p:cNvSpPr/>
          <p:nvPr/>
        </p:nvSpPr>
        <p:spPr bwMode="auto">
          <a:xfrm>
            <a:off x="5925563" y="559480"/>
            <a:ext cx="1726068" cy="2664424"/>
          </a:xfrm>
          <a:custGeom>
            <a:avLst/>
            <a:gdLst>
              <a:gd name="T0" fmla="*/ 511 w 951"/>
              <a:gd name="T1" fmla="*/ 0 h 1468"/>
              <a:gd name="T2" fmla="*/ 606 w 951"/>
              <a:gd name="T3" fmla="*/ 0 h 1468"/>
              <a:gd name="T4" fmla="*/ 951 w 951"/>
              <a:gd name="T5" fmla="*/ 1266 h 1468"/>
              <a:gd name="T6" fmla="*/ 0 w 951"/>
              <a:gd name="T7" fmla="*/ 1468 h 1468"/>
              <a:gd name="T8" fmla="*/ 0 w 951"/>
              <a:gd name="T9" fmla="*/ 0 h 1468"/>
              <a:gd name="T10" fmla="*/ 511 w 951"/>
              <a:gd name="T11" fmla="*/ 0 h 1468"/>
              <a:gd name="T12" fmla="*/ 511 w 951"/>
              <a:gd name="T13" fmla="*/ 0 h 1468"/>
            </a:gdLst>
            <a:ahLst/>
            <a:cxnLst>
              <a:cxn ang="0">
                <a:pos x="T0" y="T1"/>
              </a:cxn>
              <a:cxn ang="0">
                <a:pos x="T2" y="T3"/>
              </a:cxn>
              <a:cxn ang="0">
                <a:pos x="T4" y="T5"/>
              </a:cxn>
              <a:cxn ang="0">
                <a:pos x="T6" y="T7"/>
              </a:cxn>
              <a:cxn ang="0">
                <a:pos x="T8" y="T9"/>
              </a:cxn>
              <a:cxn ang="0">
                <a:pos x="T10" y="T11"/>
              </a:cxn>
              <a:cxn ang="0">
                <a:pos x="T12" y="T13"/>
              </a:cxn>
            </a:cxnLst>
            <a:rect l="0" t="0" r="r" b="b"/>
            <a:pathLst>
              <a:path w="951" h="1468">
                <a:moveTo>
                  <a:pt x="511" y="0"/>
                </a:moveTo>
                <a:lnTo>
                  <a:pt x="606" y="0"/>
                </a:lnTo>
                <a:lnTo>
                  <a:pt x="951" y="1266"/>
                </a:lnTo>
                <a:lnTo>
                  <a:pt x="0" y="1468"/>
                </a:lnTo>
                <a:lnTo>
                  <a:pt x="0" y="0"/>
                </a:lnTo>
                <a:lnTo>
                  <a:pt x="511" y="0"/>
                </a:lnTo>
                <a:lnTo>
                  <a:pt x="511" y="0"/>
                </a:lnTo>
                <a:close/>
              </a:path>
            </a:pathLst>
          </a:custGeom>
          <a:solidFill>
            <a:srgbClr val="655049"/>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31" name="Freeform 17"/>
          <p:cNvSpPr/>
          <p:nvPr/>
        </p:nvSpPr>
        <p:spPr bwMode="auto">
          <a:xfrm>
            <a:off x="5925560" y="559480"/>
            <a:ext cx="2620864" cy="2664424"/>
          </a:xfrm>
          <a:custGeom>
            <a:avLst/>
            <a:gdLst>
              <a:gd name="T0" fmla="*/ 1444 w 1444"/>
              <a:gd name="T1" fmla="*/ 1076 h 1468"/>
              <a:gd name="T2" fmla="*/ 0 w 1444"/>
              <a:gd name="T3" fmla="*/ 1468 h 1468"/>
              <a:gd name="T4" fmla="*/ 0 w 1444"/>
              <a:gd name="T5" fmla="*/ 0 h 1468"/>
              <a:gd name="T6" fmla="*/ 1444 w 1444"/>
              <a:gd name="T7" fmla="*/ 0 h 1468"/>
              <a:gd name="T8" fmla="*/ 1444 w 1444"/>
              <a:gd name="T9" fmla="*/ 1076 h 1468"/>
              <a:gd name="T10" fmla="*/ 1444 w 1444"/>
              <a:gd name="T11" fmla="*/ 1076 h 1468"/>
            </a:gdLst>
            <a:ahLst/>
            <a:cxnLst>
              <a:cxn ang="0">
                <a:pos x="T0" y="T1"/>
              </a:cxn>
              <a:cxn ang="0">
                <a:pos x="T2" y="T3"/>
              </a:cxn>
              <a:cxn ang="0">
                <a:pos x="T4" y="T5"/>
              </a:cxn>
              <a:cxn ang="0">
                <a:pos x="T6" y="T7"/>
              </a:cxn>
              <a:cxn ang="0">
                <a:pos x="T8" y="T9"/>
              </a:cxn>
              <a:cxn ang="0">
                <a:pos x="T10" y="T11"/>
              </a:cxn>
            </a:cxnLst>
            <a:rect l="0" t="0" r="r" b="b"/>
            <a:pathLst>
              <a:path w="1444" h="1468">
                <a:moveTo>
                  <a:pt x="1444" y="1076"/>
                </a:moveTo>
                <a:lnTo>
                  <a:pt x="0" y="1468"/>
                </a:lnTo>
                <a:lnTo>
                  <a:pt x="0" y="0"/>
                </a:lnTo>
                <a:lnTo>
                  <a:pt x="1444" y="0"/>
                </a:lnTo>
                <a:lnTo>
                  <a:pt x="1444" y="1076"/>
                </a:lnTo>
                <a:lnTo>
                  <a:pt x="1444" y="1076"/>
                </a:lnTo>
                <a:close/>
              </a:path>
            </a:pathLst>
          </a:custGeom>
          <a:solidFill>
            <a:srgbClr val="EA502C"/>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54" name="Freeform 18"/>
          <p:cNvSpPr/>
          <p:nvPr/>
        </p:nvSpPr>
        <p:spPr bwMode="auto">
          <a:xfrm>
            <a:off x="6357533" y="2134902"/>
            <a:ext cx="257731" cy="560836"/>
          </a:xfrm>
          <a:custGeom>
            <a:avLst/>
            <a:gdLst>
              <a:gd name="T0" fmla="*/ 83 w 142"/>
              <a:gd name="T1" fmla="*/ 309 h 309"/>
              <a:gd name="T2" fmla="*/ 142 w 142"/>
              <a:gd name="T3" fmla="*/ 309 h 309"/>
              <a:gd name="T4" fmla="*/ 142 w 142"/>
              <a:gd name="T5" fmla="*/ 0 h 309"/>
              <a:gd name="T6" fmla="*/ 89 w 142"/>
              <a:gd name="T7" fmla="*/ 0 h 309"/>
              <a:gd name="T8" fmla="*/ 0 w 142"/>
              <a:gd name="T9" fmla="*/ 71 h 309"/>
              <a:gd name="T10" fmla="*/ 29 w 142"/>
              <a:gd name="T11" fmla="*/ 113 h 309"/>
              <a:gd name="T12" fmla="*/ 83 w 142"/>
              <a:gd name="T13" fmla="*/ 65 h 309"/>
              <a:gd name="T14" fmla="*/ 83 w 142"/>
              <a:gd name="T15" fmla="*/ 309 h 309"/>
              <a:gd name="T16" fmla="*/ 83 w 142"/>
              <a:gd name="T1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09">
                <a:moveTo>
                  <a:pt x="83" y="309"/>
                </a:moveTo>
                <a:lnTo>
                  <a:pt x="142" y="309"/>
                </a:lnTo>
                <a:lnTo>
                  <a:pt x="142" y="0"/>
                </a:lnTo>
                <a:lnTo>
                  <a:pt x="89" y="0"/>
                </a:lnTo>
                <a:lnTo>
                  <a:pt x="0" y="71"/>
                </a:lnTo>
                <a:lnTo>
                  <a:pt x="29" y="113"/>
                </a:lnTo>
                <a:lnTo>
                  <a:pt x="83" y="65"/>
                </a:lnTo>
                <a:lnTo>
                  <a:pt x="83" y="309"/>
                </a:lnTo>
                <a:lnTo>
                  <a:pt x="83"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55" name="Freeform 19"/>
          <p:cNvSpPr/>
          <p:nvPr/>
        </p:nvSpPr>
        <p:spPr bwMode="auto">
          <a:xfrm>
            <a:off x="9495722" y="808187"/>
            <a:ext cx="377521" cy="571727"/>
          </a:xfrm>
          <a:custGeom>
            <a:avLst/>
            <a:gdLst>
              <a:gd name="T0" fmla="*/ 0 w 35"/>
              <a:gd name="T1" fmla="*/ 53 h 53"/>
              <a:gd name="T2" fmla="*/ 35 w 35"/>
              <a:gd name="T3" fmla="*/ 53 h 53"/>
              <a:gd name="T4" fmla="*/ 35 w 35"/>
              <a:gd name="T5" fmla="*/ 45 h 53"/>
              <a:gd name="T6" fmla="*/ 13 w 35"/>
              <a:gd name="T7" fmla="*/ 45 h 53"/>
              <a:gd name="T8" fmla="*/ 25 w 35"/>
              <a:gd name="T9" fmla="*/ 33 h 53"/>
              <a:gd name="T10" fmla="*/ 33 w 35"/>
              <a:gd name="T11" fmla="*/ 15 h 53"/>
              <a:gd name="T12" fmla="*/ 28 w 35"/>
              <a:gd name="T13" fmla="*/ 4 h 53"/>
              <a:gd name="T14" fmla="*/ 17 w 35"/>
              <a:gd name="T15" fmla="*/ 0 h 53"/>
              <a:gd name="T16" fmla="*/ 1 w 35"/>
              <a:gd name="T17" fmla="*/ 4 h 53"/>
              <a:gd name="T18" fmla="*/ 2 w 35"/>
              <a:gd name="T19" fmla="*/ 13 h 53"/>
              <a:gd name="T20" fmla="*/ 14 w 35"/>
              <a:gd name="T21" fmla="*/ 9 h 53"/>
              <a:gd name="T22" fmla="*/ 22 w 35"/>
              <a:gd name="T23" fmla="*/ 16 h 53"/>
              <a:gd name="T24" fmla="*/ 13 w 35"/>
              <a:gd name="T25" fmla="*/ 31 h 53"/>
              <a:gd name="T26" fmla="*/ 0 w 35"/>
              <a:gd name="T27" fmla="*/ 45 h 53"/>
              <a:gd name="T28" fmla="*/ 0 w 35"/>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3">
                <a:moveTo>
                  <a:pt x="0" y="53"/>
                </a:moveTo>
                <a:cubicBezTo>
                  <a:pt x="35" y="53"/>
                  <a:pt x="35" y="53"/>
                  <a:pt x="35" y="53"/>
                </a:cubicBezTo>
                <a:cubicBezTo>
                  <a:pt x="35" y="45"/>
                  <a:pt x="35" y="45"/>
                  <a:pt x="35" y="45"/>
                </a:cubicBezTo>
                <a:cubicBezTo>
                  <a:pt x="13" y="45"/>
                  <a:pt x="13" y="45"/>
                  <a:pt x="13" y="45"/>
                </a:cubicBezTo>
                <a:cubicBezTo>
                  <a:pt x="18" y="41"/>
                  <a:pt x="21" y="37"/>
                  <a:pt x="25" y="33"/>
                </a:cubicBezTo>
                <a:cubicBezTo>
                  <a:pt x="31" y="25"/>
                  <a:pt x="33" y="20"/>
                  <a:pt x="33" y="15"/>
                </a:cubicBezTo>
                <a:cubicBezTo>
                  <a:pt x="33" y="11"/>
                  <a:pt x="31" y="7"/>
                  <a:pt x="28" y="4"/>
                </a:cubicBezTo>
                <a:cubicBezTo>
                  <a:pt x="25" y="1"/>
                  <a:pt x="22" y="0"/>
                  <a:pt x="17" y="0"/>
                </a:cubicBezTo>
                <a:cubicBezTo>
                  <a:pt x="11" y="0"/>
                  <a:pt x="7" y="1"/>
                  <a:pt x="1" y="4"/>
                </a:cubicBezTo>
                <a:cubicBezTo>
                  <a:pt x="2" y="13"/>
                  <a:pt x="2" y="13"/>
                  <a:pt x="2" y="13"/>
                </a:cubicBezTo>
                <a:cubicBezTo>
                  <a:pt x="6" y="10"/>
                  <a:pt x="10" y="9"/>
                  <a:pt x="14" y="9"/>
                </a:cubicBezTo>
                <a:cubicBezTo>
                  <a:pt x="19" y="9"/>
                  <a:pt x="22" y="12"/>
                  <a:pt x="22" y="16"/>
                </a:cubicBezTo>
                <a:cubicBezTo>
                  <a:pt x="22" y="20"/>
                  <a:pt x="19" y="24"/>
                  <a:pt x="13" y="31"/>
                </a:cubicBezTo>
                <a:cubicBezTo>
                  <a:pt x="10" y="35"/>
                  <a:pt x="4" y="40"/>
                  <a:pt x="0" y="45"/>
                </a:cubicBezTo>
                <a:cubicBezTo>
                  <a:pt x="0" y="53"/>
                  <a:pt x="0" y="53"/>
                  <a:pt x="0"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56" name="Freeform 20"/>
          <p:cNvSpPr/>
          <p:nvPr/>
        </p:nvSpPr>
        <p:spPr bwMode="auto">
          <a:xfrm>
            <a:off x="10985839" y="4096921"/>
            <a:ext cx="366631" cy="582616"/>
          </a:xfrm>
          <a:custGeom>
            <a:avLst/>
            <a:gdLst>
              <a:gd name="T0" fmla="*/ 0 w 34"/>
              <a:gd name="T1" fmla="*/ 52 h 54"/>
              <a:gd name="T2" fmla="*/ 14 w 34"/>
              <a:gd name="T3" fmla="*/ 54 h 54"/>
              <a:gd name="T4" fmla="*/ 34 w 34"/>
              <a:gd name="T5" fmla="*/ 39 h 54"/>
              <a:gd name="T6" fmla="*/ 29 w 34"/>
              <a:gd name="T7" fmla="*/ 27 h 54"/>
              <a:gd name="T8" fmla="*/ 24 w 34"/>
              <a:gd name="T9" fmla="*/ 25 h 54"/>
              <a:gd name="T10" fmla="*/ 34 w 34"/>
              <a:gd name="T11" fmla="*/ 13 h 54"/>
              <a:gd name="T12" fmla="*/ 16 w 34"/>
              <a:gd name="T13" fmla="*/ 0 h 54"/>
              <a:gd name="T14" fmla="*/ 2 w 34"/>
              <a:gd name="T15" fmla="*/ 2 h 54"/>
              <a:gd name="T16" fmla="*/ 2 w 34"/>
              <a:gd name="T17" fmla="*/ 11 h 54"/>
              <a:gd name="T18" fmla="*/ 14 w 34"/>
              <a:gd name="T19" fmla="*/ 8 h 54"/>
              <a:gd name="T20" fmla="*/ 23 w 34"/>
              <a:gd name="T21" fmla="*/ 14 h 54"/>
              <a:gd name="T22" fmla="*/ 20 w 34"/>
              <a:gd name="T23" fmla="*/ 20 h 54"/>
              <a:gd name="T24" fmla="*/ 10 w 34"/>
              <a:gd name="T25" fmla="*/ 22 h 54"/>
              <a:gd name="T26" fmla="*/ 7 w 34"/>
              <a:gd name="T27" fmla="*/ 22 h 54"/>
              <a:gd name="T28" fmla="*/ 7 w 34"/>
              <a:gd name="T29" fmla="*/ 30 h 54"/>
              <a:gd name="T30" fmla="*/ 11 w 34"/>
              <a:gd name="T31" fmla="*/ 30 h 54"/>
              <a:gd name="T32" fmla="*/ 23 w 34"/>
              <a:gd name="T33" fmla="*/ 38 h 54"/>
              <a:gd name="T34" fmla="*/ 13 w 34"/>
              <a:gd name="T35" fmla="*/ 45 h 54"/>
              <a:gd name="T36" fmla="*/ 1 w 34"/>
              <a:gd name="T37" fmla="*/ 43 h 54"/>
              <a:gd name="T38" fmla="*/ 0 w 34"/>
              <a:gd name="T3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4">
                <a:moveTo>
                  <a:pt x="0" y="52"/>
                </a:moveTo>
                <a:cubicBezTo>
                  <a:pt x="5" y="53"/>
                  <a:pt x="9" y="54"/>
                  <a:pt x="14" y="54"/>
                </a:cubicBezTo>
                <a:cubicBezTo>
                  <a:pt x="27" y="54"/>
                  <a:pt x="34" y="48"/>
                  <a:pt x="34" y="39"/>
                </a:cubicBezTo>
                <a:cubicBezTo>
                  <a:pt x="34" y="34"/>
                  <a:pt x="32" y="30"/>
                  <a:pt x="29" y="27"/>
                </a:cubicBezTo>
                <a:cubicBezTo>
                  <a:pt x="28" y="27"/>
                  <a:pt x="27" y="26"/>
                  <a:pt x="24" y="25"/>
                </a:cubicBezTo>
                <a:cubicBezTo>
                  <a:pt x="30" y="24"/>
                  <a:pt x="34" y="19"/>
                  <a:pt x="34" y="13"/>
                </a:cubicBezTo>
                <a:cubicBezTo>
                  <a:pt x="34" y="5"/>
                  <a:pt x="27" y="0"/>
                  <a:pt x="16" y="0"/>
                </a:cubicBezTo>
                <a:cubicBezTo>
                  <a:pt x="11" y="0"/>
                  <a:pt x="7" y="0"/>
                  <a:pt x="2" y="2"/>
                </a:cubicBezTo>
                <a:cubicBezTo>
                  <a:pt x="2" y="11"/>
                  <a:pt x="2" y="11"/>
                  <a:pt x="2" y="11"/>
                </a:cubicBezTo>
                <a:cubicBezTo>
                  <a:pt x="6" y="9"/>
                  <a:pt x="10" y="8"/>
                  <a:pt x="14" y="8"/>
                </a:cubicBezTo>
                <a:cubicBezTo>
                  <a:pt x="20" y="8"/>
                  <a:pt x="23" y="10"/>
                  <a:pt x="23" y="14"/>
                </a:cubicBezTo>
                <a:cubicBezTo>
                  <a:pt x="23" y="16"/>
                  <a:pt x="22" y="19"/>
                  <a:pt x="20" y="20"/>
                </a:cubicBezTo>
                <a:cubicBezTo>
                  <a:pt x="17" y="21"/>
                  <a:pt x="14" y="22"/>
                  <a:pt x="10" y="22"/>
                </a:cubicBezTo>
                <a:cubicBezTo>
                  <a:pt x="9" y="22"/>
                  <a:pt x="8" y="22"/>
                  <a:pt x="7" y="22"/>
                </a:cubicBezTo>
                <a:cubicBezTo>
                  <a:pt x="7" y="30"/>
                  <a:pt x="7" y="30"/>
                  <a:pt x="7" y="30"/>
                </a:cubicBezTo>
                <a:cubicBezTo>
                  <a:pt x="9" y="30"/>
                  <a:pt x="9" y="30"/>
                  <a:pt x="11" y="30"/>
                </a:cubicBezTo>
                <a:cubicBezTo>
                  <a:pt x="19" y="30"/>
                  <a:pt x="23" y="32"/>
                  <a:pt x="23" y="38"/>
                </a:cubicBezTo>
                <a:cubicBezTo>
                  <a:pt x="23" y="42"/>
                  <a:pt x="19" y="45"/>
                  <a:pt x="13" y="45"/>
                </a:cubicBezTo>
                <a:cubicBezTo>
                  <a:pt x="9" y="45"/>
                  <a:pt x="5" y="45"/>
                  <a:pt x="1" y="43"/>
                </a:cubicBezTo>
                <a:cubicBezTo>
                  <a:pt x="0" y="52"/>
                  <a:pt x="0" y="52"/>
                  <a:pt x="0"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57" name="Freeform 21"/>
          <p:cNvSpPr>
            <a:spLocks noEditPoints="1"/>
          </p:cNvSpPr>
          <p:nvPr/>
        </p:nvSpPr>
        <p:spPr bwMode="auto">
          <a:xfrm>
            <a:off x="7716969" y="5434579"/>
            <a:ext cx="419267" cy="560836"/>
          </a:xfrm>
          <a:custGeom>
            <a:avLst/>
            <a:gdLst>
              <a:gd name="T0" fmla="*/ 0 w 39"/>
              <a:gd name="T1" fmla="*/ 41 h 52"/>
              <a:gd name="T2" fmla="*/ 22 w 39"/>
              <a:gd name="T3" fmla="*/ 41 h 52"/>
              <a:gd name="T4" fmla="*/ 22 w 39"/>
              <a:gd name="T5" fmla="*/ 52 h 52"/>
              <a:gd name="T6" fmla="*/ 33 w 39"/>
              <a:gd name="T7" fmla="*/ 52 h 52"/>
              <a:gd name="T8" fmla="*/ 33 w 39"/>
              <a:gd name="T9" fmla="*/ 41 h 52"/>
              <a:gd name="T10" fmla="*/ 39 w 39"/>
              <a:gd name="T11" fmla="*/ 41 h 52"/>
              <a:gd name="T12" fmla="*/ 39 w 39"/>
              <a:gd name="T13" fmla="*/ 33 h 52"/>
              <a:gd name="T14" fmla="*/ 33 w 39"/>
              <a:gd name="T15" fmla="*/ 33 h 52"/>
              <a:gd name="T16" fmla="*/ 33 w 39"/>
              <a:gd name="T17" fmla="*/ 0 h 52"/>
              <a:gd name="T18" fmla="*/ 19 w 39"/>
              <a:gd name="T19" fmla="*/ 0 h 52"/>
              <a:gd name="T20" fmla="*/ 0 w 39"/>
              <a:gd name="T21" fmla="*/ 32 h 52"/>
              <a:gd name="T22" fmla="*/ 0 w 39"/>
              <a:gd name="T23" fmla="*/ 41 h 52"/>
              <a:gd name="T24" fmla="*/ 9 w 39"/>
              <a:gd name="T25" fmla="*/ 33 h 52"/>
              <a:gd name="T26" fmla="*/ 22 w 39"/>
              <a:gd name="T27" fmla="*/ 11 h 52"/>
              <a:gd name="T28" fmla="*/ 23 w 39"/>
              <a:gd name="T29" fmla="*/ 8 h 52"/>
              <a:gd name="T30" fmla="*/ 23 w 39"/>
              <a:gd name="T31" fmla="*/ 11 h 52"/>
              <a:gd name="T32" fmla="*/ 22 w 39"/>
              <a:gd name="T33" fmla="*/ 33 h 52"/>
              <a:gd name="T34" fmla="*/ 9 w 39"/>
              <a:gd name="T35"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0" y="41"/>
                </a:moveTo>
                <a:cubicBezTo>
                  <a:pt x="22" y="41"/>
                  <a:pt x="22" y="41"/>
                  <a:pt x="22" y="41"/>
                </a:cubicBezTo>
                <a:cubicBezTo>
                  <a:pt x="22" y="52"/>
                  <a:pt x="22" y="52"/>
                  <a:pt x="22" y="52"/>
                </a:cubicBezTo>
                <a:cubicBezTo>
                  <a:pt x="33" y="52"/>
                  <a:pt x="33" y="52"/>
                  <a:pt x="33" y="52"/>
                </a:cubicBezTo>
                <a:cubicBezTo>
                  <a:pt x="33" y="41"/>
                  <a:pt x="33" y="41"/>
                  <a:pt x="33" y="41"/>
                </a:cubicBezTo>
                <a:cubicBezTo>
                  <a:pt x="39" y="41"/>
                  <a:pt x="39" y="41"/>
                  <a:pt x="39" y="41"/>
                </a:cubicBezTo>
                <a:cubicBezTo>
                  <a:pt x="39" y="33"/>
                  <a:pt x="39" y="33"/>
                  <a:pt x="39" y="33"/>
                </a:cubicBezTo>
                <a:cubicBezTo>
                  <a:pt x="33" y="33"/>
                  <a:pt x="33" y="33"/>
                  <a:pt x="33" y="33"/>
                </a:cubicBezTo>
                <a:cubicBezTo>
                  <a:pt x="33" y="0"/>
                  <a:pt x="33" y="0"/>
                  <a:pt x="33" y="0"/>
                </a:cubicBezTo>
                <a:cubicBezTo>
                  <a:pt x="19" y="0"/>
                  <a:pt x="19" y="0"/>
                  <a:pt x="19" y="0"/>
                </a:cubicBezTo>
                <a:cubicBezTo>
                  <a:pt x="0" y="32"/>
                  <a:pt x="0" y="32"/>
                  <a:pt x="0" y="32"/>
                </a:cubicBezTo>
                <a:cubicBezTo>
                  <a:pt x="0" y="41"/>
                  <a:pt x="0" y="41"/>
                  <a:pt x="0" y="41"/>
                </a:cubicBezTo>
                <a:close/>
                <a:moveTo>
                  <a:pt x="9" y="33"/>
                </a:moveTo>
                <a:cubicBezTo>
                  <a:pt x="22" y="11"/>
                  <a:pt x="22" y="11"/>
                  <a:pt x="22" y="11"/>
                </a:cubicBezTo>
                <a:cubicBezTo>
                  <a:pt x="22" y="10"/>
                  <a:pt x="23" y="9"/>
                  <a:pt x="23" y="8"/>
                </a:cubicBezTo>
                <a:cubicBezTo>
                  <a:pt x="23" y="9"/>
                  <a:pt x="23" y="10"/>
                  <a:pt x="23" y="11"/>
                </a:cubicBezTo>
                <a:cubicBezTo>
                  <a:pt x="22" y="33"/>
                  <a:pt x="22" y="33"/>
                  <a:pt x="22" y="33"/>
                </a:cubicBezTo>
                <a:cubicBezTo>
                  <a:pt x="9" y="33"/>
                  <a:pt x="9" y="33"/>
                  <a:pt x="9"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62" tIns="45718" rIns="91362" bIns="45718" numCol="1" anchor="t" anchorCtr="0" compatLnSpc="1"/>
          <a:lstStyle/>
          <a:p>
            <a:pPr defTabSz="913130"/>
            <a:endParaRPr lang="zh-CN" altLang="en-US" sz="1900">
              <a:solidFill>
                <a:prstClr val="black"/>
              </a:solidFill>
              <a:latin typeface="Heiti SC Light" charset="-122"/>
              <a:ea typeface="Heiti SC Light" charset="-122"/>
              <a:cs typeface="Heiti SC Light" charset="-122"/>
            </a:endParaRPr>
          </a:p>
        </p:txBody>
      </p:sp>
      <p:sp>
        <p:nvSpPr>
          <p:cNvPr id="66" name="文本框 65"/>
          <p:cNvSpPr txBox="1"/>
          <p:nvPr/>
        </p:nvSpPr>
        <p:spPr>
          <a:xfrm>
            <a:off x="6202641" y="932725"/>
            <a:ext cx="2366963" cy="1138771"/>
          </a:xfrm>
          <a:prstGeom prst="rect">
            <a:avLst/>
          </a:prstGeom>
          <a:noFill/>
        </p:spPr>
        <p:txBody>
          <a:bodyPr wrap="square" lIns="91362" tIns="45718" rIns="91362" bIns="45718" rtlCol="0">
            <a:spAutoFit/>
          </a:bodyPr>
          <a:lstStyle/>
          <a:p>
            <a:pPr defTabSz="913130"/>
            <a:r>
              <a:rPr lang="zh-CN" altLang="en-US" sz="3200" dirty="0">
                <a:solidFill>
                  <a:prstClr val="white"/>
                </a:solidFill>
                <a:latin typeface="Heiti SC Light" charset="-122"/>
                <a:ea typeface="Heiti SC Light" charset="-122"/>
                <a:cs typeface="Heiti SC Light" charset="-122"/>
              </a:rPr>
              <a:t>数据</a:t>
            </a:r>
            <a:r>
              <a:rPr lang="zh-CN" altLang="en-US" sz="1200" dirty="0">
                <a:solidFill>
                  <a:prstClr val="white"/>
                </a:solidFill>
                <a:latin typeface="Heiti SC Light" charset="-122"/>
                <a:ea typeface="Heiti SC Light" charset="-122"/>
                <a:cs typeface="Heiti SC Light" charset="-122"/>
              </a:rPr>
              <a:t>是描述事物的符号记录，是信息的载体，是计算工具识别、存储、加工的对象，例如图像、声音、字符、数值等。</a:t>
            </a:r>
          </a:p>
        </p:txBody>
      </p:sp>
      <p:sp>
        <p:nvSpPr>
          <p:cNvPr id="67" name="文本框 66"/>
          <p:cNvSpPr txBox="1"/>
          <p:nvPr/>
        </p:nvSpPr>
        <p:spPr>
          <a:xfrm>
            <a:off x="9851045" y="1153587"/>
            <a:ext cx="1695227" cy="2123654"/>
          </a:xfrm>
          <a:prstGeom prst="rect">
            <a:avLst/>
          </a:prstGeom>
          <a:noFill/>
        </p:spPr>
        <p:txBody>
          <a:bodyPr wrap="square" lIns="91362" tIns="45718" rIns="91362" bIns="45718" rtlCol="0">
            <a:spAutoFit/>
          </a:bodyPr>
          <a:lstStyle/>
          <a:p>
            <a:pPr defTabSz="913130"/>
            <a:r>
              <a:rPr lang="zh-CN" altLang="en-US" sz="2700" dirty="0">
                <a:solidFill>
                  <a:prstClr val="white"/>
                </a:solidFill>
                <a:latin typeface="Heiti SC Light" charset="-122"/>
                <a:ea typeface="Heiti SC Light" charset="-122"/>
                <a:cs typeface="Heiti SC Light" charset="-122"/>
              </a:rPr>
              <a:t>算法</a:t>
            </a:r>
            <a:r>
              <a:rPr lang="zh-CN" altLang="en-US" sz="1500" dirty="0">
                <a:solidFill>
                  <a:prstClr val="white"/>
                </a:solidFill>
                <a:latin typeface="Heiti SC Light" charset="-122"/>
                <a:ea typeface="Heiti SC Light" charset="-122"/>
                <a:cs typeface="Heiti SC Light" charset="-122"/>
              </a:rPr>
              <a:t>是对特定问题求解步骤的一种描述，是一系列解决问题的清晰指令。精确的算法是计算工具有效计算的前提条件。</a:t>
            </a:r>
            <a:endParaRPr lang="zh-CN" altLang="en-US" sz="2000" dirty="0">
              <a:solidFill>
                <a:prstClr val="white"/>
              </a:solidFill>
              <a:latin typeface="Heiti SC Light" charset="-122"/>
              <a:ea typeface="Heiti SC Light" charset="-122"/>
              <a:cs typeface="Heiti SC Light" charset="-122"/>
            </a:endParaRPr>
          </a:p>
        </p:txBody>
      </p:sp>
      <p:sp>
        <p:nvSpPr>
          <p:cNvPr id="68" name="文本框 67"/>
          <p:cNvSpPr txBox="1"/>
          <p:nvPr/>
        </p:nvSpPr>
        <p:spPr>
          <a:xfrm>
            <a:off x="6106628" y="3429001"/>
            <a:ext cx="1632181" cy="2432970"/>
          </a:xfrm>
          <a:prstGeom prst="rect">
            <a:avLst/>
          </a:prstGeom>
          <a:noFill/>
        </p:spPr>
        <p:txBody>
          <a:bodyPr wrap="square" lIns="91362" tIns="45718" rIns="91362" bIns="45718" rtlCol="0">
            <a:spAutoFit/>
          </a:bodyPr>
          <a:lstStyle/>
          <a:p>
            <a:pPr defTabSz="1217930">
              <a:lnSpc>
                <a:spcPct val="130000"/>
              </a:lnSpc>
              <a:defRPr/>
            </a:pPr>
            <a:r>
              <a:rPr lang="zh-CN" altLang="zh-CN" dirty="0">
                <a:solidFill>
                  <a:srgbClr val="FFFFFF"/>
                </a:solidFill>
                <a:latin typeface="Heiti SC Light" charset="-122"/>
                <a:ea typeface="Heiti SC Light" charset="-122"/>
                <a:cs typeface="Heiti SC Light" charset="-122"/>
              </a:rPr>
              <a:t>信息</a:t>
            </a:r>
            <a:r>
              <a:rPr lang="zh-CN" altLang="zh-CN" dirty="0" smtClean="0">
                <a:solidFill>
                  <a:srgbClr val="FFFFFF"/>
                </a:solidFill>
                <a:latin typeface="Heiti SC Light" charset="-122"/>
                <a:ea typeface="Heiti SC Light" charset="-122"/>
                <a:cs typeface="Heiti SC Light" charset="-122"/>
              </a:rPr>
              <a:t>社会</a:t>
            </a:r>
            <a:endParaRPr lang="en-US" altLang="zh-CN" dirty="0" smtClean="0">
              <a:solidFill>
                <a:srgbClr val="FFFFFF"/>
              </a:solidFill>
              <a:latin typeface="Heiti SC Light" charset="-122"/>
              <a:ea typeface="Heiti SC Light" charset="-122"/>
              <a:cs typeface="Heiti SC Light" charset="-122"/>
            </a:endParaRPr>
          </a:p>
          <a:p>
            <a:pPr defTabSz="1217930">
              <a:lnSpc>
                <a:spcPct val="130000"/>
              </a:lnSpc>
              <a:defRPr/>
            </a:pPr>
            <a:r>
              <a:rPr lang="zh-CN" altLang="zh-CN" sz="1100" dirty="0">
                <a:solidFill>
                  <a:srgbClr val="FFFFFF"/>
                </a:solidFill>
                <a:latin typeface="Heiti SC Light" charset="-122"/>
                <a:ea typeface="Heiti SC Light" charset="-122"/>
                <a:cs typeface="Heiti SC Light" charset="-122"/>
              </a:rPr>
              <a:t>是通过创造、</a:t>
            </a:r>
            <a:r>
              <a:rPr lang="en-US" altLang="zh-CN" sz="1100" dirty="0">
                <a:solidFill>
                  <a:srgbClr val="FFFFFF"/>
                </a:solidFill>
                <a:latin typeface="Heiti SC Light" charset="-122"/>
                <a:ea typeface="Heiti SC Light" charset="-122"/>
                <a:cs typeface="Heiti SC Light" charset="-122"/>
              </a:rPr>
              <a:t> </a:t>
            </a:r>
            <a:r>
              <a:rPr lang="zh-CN" altLang="zh-CN" sz="1100" dirty="0">
                <a:solidFill>
                  <a:srgbClr val="FFFFFF"/>
                </a:solidFill>
                <a:latin typeface="Heiti SC Light" charset="-122"/>
                <a:ea typeface="Heiti SC Light" charset="-122"/>
                <a:cs typeface="Heiti SC Light" charset="-122"/>
              </a:rPr>
              <a:t>分配、</a:t>
            </a:r>
            <a:r>
              <a:rPr lang="en-US" altLang="zh-CN" sz="1100" dirty="0">
                <a:solidFill>
                  <a:srgbClr val="FFFFFF"/>
                </a:solidFill>
                <a:latin typeface="Heiti SC Light" charset="-122"/>
                <a:ea typeface="Heiti SC Light" charset="-122"/>
                <a:cs typeface="Heiti SC Light" charset="-122"/>
              </a:rPr>
              <a:t> </a:t>
            </a:r>
          </a:p>
          <a:p>
            <a:pPr defTabSz="1217930">
              <a:lnSpc>
                <a:spcPct val="130000"/>
              </a:lnSpc>
              <a:defRPr/>
            </a:pPr>
            <a:r>
              <a:rPr lang="zh-CN" altLang="zh-CN" sz="1100" dirty="0">
                <a:solidFill>
                  <a:srgbClr val="FFFFFF"/>
                </a:solidFill>
                <a:latin typeface="Heiti SC Light" charset="-122"/>
                <a:ea typeface="Heiti SC Light" charset="-122"/>
                <a:cs typeface="Heiti SC Light" charset="-122"/>
              </a:rPr>
              <a:t>使用、</a:t>
            </a:r>
            <a:r>
              <a:rPr lang="en-US" altLang="zh-CN" sz="1100" dirty="0">
                <a:solidFill>
                  <a:srgbClr val="FFFFFF"/>
                </a:solidFill>
                <a:latin typeface="Heiti SC Light" charset="-122"/>
                <a:ea typeface="Heiti SC Light" charset="-122"/>
                <a:cs typeface="Heiti SC Light" charset="-122"/>
              </a:rPr>
              <a:t> </a:t>
            </a:r>
            <a:r>
              <a:rPr lang="zh-CN" altLang="zh-CN" sz="1100" dirty="0">
                <a:solidFill>
                  <a:srgbClr val="FFFFFF"/>
                </a:solidFill>
                <a:latin typeface="Heiti SC Light" charset="-122"/>
                <a:ea typeface="Heiti SC Light" charset="-122"/>
                <a:cs typeface="Heiti SC Light" charset="-122"/>
              </a:rPr>
              <a:t>整合和处理信息进行社会经济、政治和文化活动的社会</a:t>
            </a:r>
            <a:r>
              <a:rPr lang="zh-CN" altLang="en-US" sz="1100" dirty="0">
                <a:solidFill>
                  <a:srgbClr val="FFFFFF"/>
                </a:solidFill>
                <a:latin typeface="Heiti SC Light" charset="-122"/>
                <a:ea typeface="Heiti SC Light" charset="-122"/>
                <a:cs typeface="Heiti SC Light" charset="-122"/>
              </a:rPr>
              <a:t>形态。其中的社会成员通过</a:t>
            </a:r>
            <a:r>
              <a:rPr lang="zh-CN" altLang="zh-CN" sz="1100" dirty="0">
                <a:solidFill>
                  <a:srgbClr val="FFFFFF"/>
                </a:solidFill>
                <a:latin typeface="Heiti SC Light" charset="-122"/>
                <a:ea typeface="Heiti SC Light" charset="-122"/>
                <a:cs typeface="Heiti SC Light" charset="-122"/>
              </a:rPr>
              <a:t>创新</a:t>
            </a:r>
            <a:r>
              <a:rPr lang="zh-CN" altLang="en-US" sz="1100" dirty="0">
                <a:solidFill>
                  <a:srgbClr val="FFFFFF"/>
                </a:solidFill>
                <a:latin typeface="Heiti SC Light" charset="-122"/>
                <a:ea typeface="Heiti SC Light" charset="-122"/>
                <a:cs typeface="Heiti SC Light" charset="-122"/>
              </a:rPr>
              <a:t>、</a:t>
            </a:r>
            <a:r>
              <a:rPr lang="zh-CN" altLang="zh-CN" sz="1100" dirty="0">
                <a:solidFill>
                  <a:srgbClr val="FFFFFF"/>
                </a:solidFill>
                <a:latin typeface="Heiti SC Light" charset="-122"/>
                <a:ea typeface="Heiti SC Light" charset="-122"/>
                <a:cs typeface="Heiti SC Light" charset="-122"/>
              </a:rPr>
              <a:t>高效使用信息技术</a:t>
            </a:r>
            <a:r>
              <a:rPr lang="zh-CN" altLang="en-US" sz="1100" dirty="0">
                <a:solidFill>
                  <a:srgbClr val="FFFFFF"/>
                </a:solidFill>
                <a:latin typeface="Heiti SC Light" charset="-122"/>
                <a:ea typeface="Heiti SC Light" charset="-122"/>
                <a:cs typeface="Heiti SC Light" charset="-122"/>
              </a:rPr>
              <a:t>为手段</a:t>
            </a:r>
            <a:r>
              <a:rPr lang="zh-CN" altLang="zh-CN" sz="1100" dirty="0">
                <a:solidFill>
                  <a:srgbClr val="FFFFFF"/>
                </a:solidFill>
                <a:latin typeface="Heiti SC Light" charset="-122"/>
                <a:ea typeface="Heiti SC Light" charset="-122"/>
                <a:cs typeface="Heiti SC Light" charset="-122"/>
              </a:rPr>
              <a:t>，</a:t>
            </a:r>
            <a:r>
              <a:rPr lang="zh-CN" altLang="en-US" sz="1100" dirty="0">
                <a:solidFill>
                  <a:srgbClr val="FFFFFF"/>
                </a:solidFill>
                <a:latin typeface="Heiti SC Light" charset="-122"/>
                <a:ea typeface="Heiti SC Light" charset="-122"/>
                <a:cs typeface="Heiti SC Light" charset="-122"/>
              </a:rPr>
              <a:t>以此</a:t>
            </a:r>
            <a:r>
              <a:rPr lang="zh-CN" altLang="zh-CN" sz="1100" dirty="0">
                <a:solidFill>
                  <a:srgbClr val="FFFFFF"/>
                </a:solidFill>
                <a:latin typeface="Heiti SC Light" charset="-122"/>
                <a:ea typeface="Heiti SC Light" charset="-122"/>
                <a:cs typeface="Heiti SC Light" charset="-122"/>
              </a:rPr>
              <a:t>获得</a:t>
            </a:r>
            <a:r>
              <a:rPr lang="zh-CN" altLang="en-US" sz="1100" dirty="0">
                <a:solidFill>
                  <a:srgbClr val="FFFFFF"/>
                </a:solidFill>
                <a:latin typeface="Heiti SC Light" charset="-122"/>
                <a:ea typeface="Heiti SC Light" charset="-122"/>
                <a:cs typeface="Heiti SC Light" charset="-122"/>
              </a:rPr>
              <a:t>较高的个人或组织生存与发展优势</a:t>
            </a:r>
            <a:r>
              <a:rPr lang="zh-CN" altLang="zh-CN" sz="1100" dirty="0">
                <a:solidFill>
                  <a:srgbClr val="FFFFFF"/>
                </a:solidFill>
                <a:latin typeface="Heiti SC Light" charset="-122"/>
                <a:ea typeface="Heiti SC Light" charset="-122"/>
                <a:cs typeface="Heiti SC Light" charset="-122"/>
              </a:rPr>
              <a:t>。</a:t>
            </a:r>
            <a:endParaRPr lang="zh-CN" altLang="en-US" sz="1900" dirty="0">
              <a:solidFill>
                <a:srgbClr val="FFFFFF"/>
              </a:solidFill>
              <a:latin typeface="Heiti SC Light" charset="-122"/>
              <a:ea typeface="Heiti SC Light" charset="-122"/>
              <a:cs typeface="Heiti SC Light" charset="-122"/>
            </a:endParaRPr>
          </a:p>
        </p:txBody>
      </p:sp>
      <p:sp>
        <p:nvSpPr>
          <p:cNvPr id="71" name="文本框 70"/>
          <p:cNvSpPr txBox="1"/>
          <p:nvPr/>
        </p:nvSpPr>
        <p:spPr>
          <a:xfrm>
            <a:off x="9082959" y="4581129"/>
            <a:ext cx="2304256" cy="1412690"/>
          </a:xfrm>
          <a:prstGeom prst="rect">
            <a:avLst/>
          </a:prstGeom>
          <a:noFill/>
        </p:spPr>
        <p:txBody>
          <a:bodyPr wrap="square" lIns="91362" tIns="45718" rIns="91362" bIns="45718" rtlCol="0">
            <a:spAutoFit/>
          </a:bodyPr>
          <a:lstStyle/>
          <a:p>
            <a:pPr defTabSz="1217930">
              <a:lnSpc>
                <a:spcPct val="130000"/>
              </a:lnSpc>
              <a:defRPr/>
            </a:pPr>
            <a:r>
              <a:rPr lang="zh-CN" altLang="zh-CN" dirty="0">
                <a:solidFill>
                  <a:srgbClr val="FFFFFF"/>
                </a:solidFill>
                <a:latin typeface="Heiti SC Light" charset="-122"/>
                <a:ea typeface="Heiti SC Light" charset="-122"/>
                <a:cs typeface="Heiti SC Light" charset="-122"/>
              </a:rPr>
              <a:t>信息系统</a:t>
            </a:r>
            <a:r>
              <a:rPr lang="zh-CN" altLang="zh-CN" sz="1200" dirty="0">
                <a:solidFill>
                  <a:srgbClr val="FFFFFF"/>
                </a:solidFill>
                <a:latin typeface="Heiti SC Light" charset="-122"/>
                <a:ea typeface="Heiti SC Light" charset="-122"/>
                <a:cs typeface="Heiti SC Light" charset="-122"/>
              </a:rPr>
              <a:t>是由用户、硬件</a:t>
            </a:r>
            <a:r>
              <a:rPr lang="en-US" altLang="zh-CN" sz="1200" dirty="0">
                <a:solidFill>
                  <a:srgbClr val="FFFFFF"/>
                </a:solidFill>
                <a:latin typeface="Heiti SC Light" charset="-122"/>
                <a:ea typeface="Heiti SC Light" charset="-122"/>
                <a:cs typeface="Heiti SC Light" charset="-122"/>
              </a:rPr>
              <a:t>/</a:t>
            </a:r>
            <a:r>
              <a:rPr lang="zh-CN" altLang="zh-CN" sz="1200" dirty="0">
                <a:solidFill>
                  <a:srgbClr val="FFFFFF"/>
                </a:solidFill>
                <a:latin typeface="Heiti SC Light" charset="-122"/>
                <a:ea typeface="Heiti SC Light" charset="-122"/>
                <a:cs typeface="Heiti SC Light" charset="-122"/>
              </a:rPr>
              <a:t>软件设施、信息构成的人机交互系统。合理设计和应用信息系统，可以更好地感知、传递、处理和应用信息。</a:t>
            </a:r>
            <a:endParaRPr lang="zh-CN" altLang="en-US" sz="1200" dirty="0">
              <a:solidFill>
                <a:srgbClr val="FFFFFF"/>
              </a:solidFill>
              <a:latin typeface="Heiti SC Light" charset="-122"/>
              <a:ea typeface="Heiti SC Light" charset="-122"/>
              <a:cs typeface="Heiti SC Light" charset="-122"/>
            </a:endParaRPr>
          </a:p>
        </p:txBody>
      </p:sp>
      <p:grpSp>
        <p:nvGrpSpPr>
          <p:cNvPr id="32" name="组合 125"/>
          <p:cNvGrpSpPr/>
          <p:nvPr/>
        </p:nvGrpSpPr>
        <p:grpSpPr>
          <a:xfrm>
            <a:off x="8410884" y="3044967"/>
            <a:ext cx="797984" cy="802217"/>
            <a:chOff x="1475749" y="3052987"/>
            <a:chExt cx="598488" cy="601663"/>
          </a:xfrm>
          <a:solidFill>
            <a:srgbClr val="660066"/>
          </a:solidFill>
        </p:grpSpPr>
        <p:sp>
          <p:nvSpPr>
            <p:cNvPr id="33"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Heiti SC Light" charset="-122"/>
                <a:ea typeface="Heiti SC Light" charset="-122"/>
                <a:cs typeface="Heiti SC Light" charset="-122"/>
              </a:endParaRPr>
            </a:p>
          </p:txBody>
        </p:sp>
        <p:sp>
          <p:nvSpPr>
            <p:cNvPr id="34" name="Freeform 21"/>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Heiti SC Light" charset="-122"/>
                <a:ea typeface="Heiti SC Light" charset="-122"/>
                <a:cs typeface="Heiti SC Light" charset="-122"/>
              </a:endParaRPr>
            </a:p>
          </p:txBody>
        </p:sp>
        <p:sp>
          <p:nvSpPr>
            <p:cNvPr id="35" name="Freeform 22"/>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zh-CN" altLang="en-US">
                <a:solidFill>
                  <a:prstClr val="black"/>
                </a:solidFill>
                <a:latin typeface="Heiti SC Light" charset="-122"/>
                <a:ea typeface="Heiti SC Light" charset="-122"/>
                <a:cs typeface="Heiti SC Light"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0" grpId="0" animBg="1"/>
      <p:bldP spid="31" grpId="0" animBg="1"/>
      <p:bldP spid="54" grpId="0" animBg="1"/>
      <p:bldP spid="55" grpId="0" animBg="1"/>
      <p:bldP spid="56" grpId="0" animBg="1"/>
      <p:bldP spid="57" grpId="0" animBg="1"/>
      <p:bldP spid="66" grpId="0"/>
      <p:bldP spid="67" grpId="0"/>
      <p:bldP spid="68"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课程结构</a:t>
            </a:r>
            <a:endParaRPr lang="zh-CN" altLang="en-US" dirty="0"/>
          </a:p>
        </p:txBody>
      </p:sp>
      <p:graphicFrame>
        <p:nvGraphicFramePr>
          <p:cNvPr id="2" name="内容占位符 1"/>
          <p:cNvGraphicFramePr>
            <a:graphicFrameLocks noGrp="1"/>
          </p:cNvGraphicFramePr>
          <p:nvPr>
            <p:ph idx="1"/>
          </p:nvPr>
        </p:nvGraphicFramePr>
        <p:xfrm>
          <a:off x="1295402" y="2285999"/>
          <a:ext cx="9601196" cy="4023360"/>
        </p:xfrm>
        <a:graphic>
          <a:graphicData uri="http://schemas.openxmlformats.org/drawingml/2006/table">
            <a:tbl>
              <a:tblPr firstRow="1" firstCol="1" bandRow="1">
                <a:tableStyleId>{5C22544A-7EE6-4342-B048-85BDC9FD1C3A}</a:tableStyleId>
              </a:tblPr>
              <a:tblGrid>
                <a:gridCol w="2077409">
                  <a:extLst>
                    <a:ext uri="{9D8B030D-6E8A-4147-A177-3AD203B41FA5}">
                      <a16:colId xmlns:a16="http://schemas.microsoft.com/office/drawing/2014/main" val="20000"/>
                    </a:ext>
                  </a:extLst>
                </a:gridCol>
                <a:gridCol w="3619247">
                  <a:extLst>
                    <a:ext uri="{9D8B030D-6E8A-4147-A177-3AD203B41FA5}">
                      <a16:colId xmlns:a16="http://schemas.microsoft.com/office/drawing/2014/main" val="20001"/>
                    </a:ext>
                  </a:extLst>
                </a:gridCol>
                <a:gridCol w="3904540">
                  <a:extLst>
                    <a:ext uri="{9D8B030D-6E8A-4147-A177-3AD203B41FA5}">
                      <a16:colId xmlns:a16="http://schemas.microsoft.com/office/drawing/2014/main" val="20002"/>
                    </a:ext>
                  </a:extLst>
                </a:gridCol>
              </a:tblGrid>
              <a:tr h="535305">
                <a:tc>
                  <a:txBody>
                    <a:bodyPr/>
                    <a:lstStyle/>
                    <a:p>
                      <a:pPr algn="l">
                        <a:lnSpc>
                          <a:spcPct val="150000"/>
                        </a:lnSpc>
                        <a:spcBef>
                          <a:spcPts val="780"/>
                        </a:spcBef>
                        <a:spcAft>
                          <a:spcPts val="60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anchor="ctr"/>
                </a:tc>
                <a:tc gridSpan="2">
                  <a:txBody>
                    <a:bodyPr/>
                    <a:lstStyle/>
                    <a:p>
                      <a:pPr indent="267970" algn="ctr">
                        <a:lnSpc>
                          <a:spcPct val="150000"/>
                        </a:lnSpc>
                        <a:spcBef>
                          <a:spcPts val="780"/>
                        </a:spcBef>
                        <a:spcAft>
                          <a:spcPts val="600"/>
                        </a:spcAft>
                      </a:pPr>
                      <a:r>
                        <a:rPr lang="zh-CN" sz="2000" kern="100" dirty="0">
                          <a:effectLst/>
                          <a:latin typeface="黑体" panose="02010609060101010101" pitchFamily="49" charset="-122"/>
                          <a:ea typeface="黑体" panose="02010609060101010101" pitchFamily="49" charset="-122"/>
                        </a:rPr>
                        <a:t>模块设计</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anchor="ctr"/>
                </a:tc>
                <a:tc hMerge="1">
                  <a:txBody>
                    <a:bodyPr/>
                    <a:lstStyle/>
                    <a:p>
                      <a:endParaRPr lang="zh-CN"/>
                    </a:p>
                  </a:txBody>
                  <a:tcPr/>
                </a:tc>
                <a:extLst>
                  <a:ext uri="{0D108BD9-81ED-4DB2-BD59-A6C34878D82A}">
                    <a16:rowId xmlns:a16="http://schemas.microsoft.com/office/drawing/2014/main" val="10000"/>
                  </a:ext>
                </a:extLst>
              </a:tr>
              <a:tr h="973282">
                <a:tc>
                  <a:txBody>
                    <a:bodyPr/>
                    <a:lstStyle/>
                    <a:p>
                      <a:pPr algn="ctr">
                        <a:lnSpc>
                          <a:spcPct val="150000"/>
                        </a:lnSpc>
                        <a:spcBef>
                          <a:spcPts val="780"/>
                        </a:spcBef>
                        <a:spcAft>
                          <a:spcPts val="600"/>
                        </a:spcAft>
                      </a:pPr>
                      <a:r>
                        <a:rPr lang="zh-CN" sz="2000" kern="100" dirty="0">
                          <a:effectLst/>
                          <a:latin typeface="黑体" panose="02010609060101010101" pitchFamily="49" charset="-122"/>
                          <a:ea typeface="黑体" panose="02010609060101010101" pitchFamily="49" charset="-122"/>
                        </a:rPr>
                        <a:t>必修</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anchor="ctr"/>
                </a:tc>
                <a:tc gridSpan="2">
                  <a:txBody>
                    <a:bodyPr/>
                    <a:lstStyle/>
                    <a:p>
                      <a:pPr indent="-1270"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1</a:t>
                      </a:r>
                      <a:r>
                        <a:rPr lang="zh-CN" sz="2000" kern="100" dirty="0">
                          <a:effectLst/>
                          <a:latin typeface="仿宋" panose="02010609060101010101" pitchFamily="49" charset="-122"/>
                          <a:ea typeface="仿宋" panose="02010609060101010101" pitchFamily="49" charset="-122"/>
                        </a:rPr>
                        <a:t>：数据与计算</a:t>
                      </a:r>
                    </a:p>
                    <a:p>
                      <a:pPr indent="-1270"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2</a:t>
                      </a:r>
                      <a:r>
                        <a:rPr lang="zh-CN" sz="2000" kern="100" dirty="0">
                          <a:effectLst/>
                          <a:latin typeface="仿宋" panose="02010609060101010101" pitchFamily="49" charset="-122"/>
                          <a:ea typeface="仿宋" panose="02010609060101010101" pitchFamily="49" charset="-122"/>
                        </a:rPr>
                        <a:t>：信息系统与社会</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anchor="ctr"/>
                </a:tc>
                <a:tc hMerge="1">
                  <a:txBody>
                    <a:bodyPr/>
                    <a:lstStyle/>
                    <a:p>
                      <a:endParaRPr lang="zh-CN"/>
                    </a:p>
                  </a:txBody>
                  <a:tcPr/>
                </a:tc>
                <a:extLst>
                  <a:ext uri="{0D108BD9-81ED-4DB2-BD59-A6C34878D82A}">
                    <a16:rowId xmlns:a16="http://schemas.microsoft.com/office/drawing/2014/main" val="10001"/>
                  </a:ext>
                </a:extLst>
              </a:tr>
              <a:tr h="1411259">
                <a:tc>
                  <a:txBody>
                    <a:bodyPr/>
                    <a:lstStyle/>
                    <a:p>
                      <a:pPr algn="ctr">
                        <a:lnSpc>
                          <a:spcPct val="150000"/>
                        </a:lnSpc>
                        <a:spcBef>
                          <a:spcPts val="780"/>
                        </a:spcBef>
                        <a:spcAft>
                          <a:spcPts val="600"/>
                        </a:spcAft>
                      </a:pPr>
                      <a:r>
                        <a:rPr lang="zh-CN" sz="2000" kern="100" dirty="0">
                          <a:effectLst/>
                          <a:latin typeface="黑体" panose="02010609060101010101" pitchFamily="49" charset="-122"/>
                          <a:ea typeface="黑体" panose="02010609060101010101" pitchFamily="49" charset="-122"/>
                        </a:rPr>
                        <a:t>选择性必修</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anchor="ctr"/>
                </a:tc>
                <a:tc>
                  <a:txBody>
                    <a:bodyPr/>
                    <a:lstStyle/>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1</a:t>
                      </a:r>
                      <a:r>
                        <a:rPr lang="zh-CN" sz="2000" kern="100" dirty="0">
                          <a:effectLst/>
                          <a:latin typeface="仿宋" panose="02010609060101010101" pitchFamily="49" charset="-122"/>
                          <a:ea typeface="仿宋" panose="02010609060101010101" pitchFamily="49" charset="-122"/>
                        </a:rPr>
                        <a:t>：数据与数据结构</a:t>
                      </a:r>
                    </a:p>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2</a:t>
                      </a:r>
                      <a:r>
                        <a:rPr lang="zh-CN" sz="2000" kern="100" dirty="0">
                          <a:effectLst/>
                          <a:latin typeface="仿宋" panose="02010609060101010101" pitchFamily="49" charset="-122"/>
                          <a:ea typeface="仿宋" panose="02010609060101010101" pitchFamily="49" charset="-122"/>
                        </a:rPr>
                        <a:t>：网络基础</a:t>
                      </a:r>
                    </a:p>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3</a:t>
                      </a:r>
                      <a:r>
                        <a:rPr lang="zh-CN" sz="2000" kern="100" dirty="0">
                          <a:effectLst/>
                          <a:latin typeface="仿宋" panose="02010609060101010101" pitchFamily="49" charset="-122"/>
                          <a:ea typeface="仿宋" panose="02010609060101010101" pitchFamily="49" charset="-122"/>
                        </a:rPr>
                        <a:t>：数据管理与分析</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anchor="ctr"/>
                </a:tc>
                <a:tc>
                  <a:txBody>
                    <a:bodyPr/>
                    <a:lstStyle/>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4</a:t>
                      </a:r>
                      <a:r>
                        <a:rPr lang="zh-CN" sz="2000" kern="100" dirty="0">
                          <a:effectLst/>
                          <a:latin typeface="仿宋" panose="02010609060101010101" pitchFamily="49" charset="-122"/>
                          <a:ea typeface="仿宋" panose="02010609060101010101" pitchFamily="49" charset="-122"/>
                        </a:rPr>
                        <a:t>：人工智能初步</a:t>
                      </a:r>
                    </a:p>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5</a:t>
                      </a:r>
                      <a:r>
                        <a:rPr lang="zh-CN" sz="2000" kern="100" dirty="0">
                          <a:effectLst/>
                          <a:latin typeface="仿宋" panose="02010609060101010101" pitchFamily="49" charset="-122"/>
                          <a:ea typeface="仿宋" panose="02010609060101010101" pitchFamily="49" charset="-122"/>
                        </a:rPr>
                        <a:t>：三维设计与创意</a:t>
                      </a:r>
                    </a:p>
                    <a:p>
                      <a:pPr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6</a:t>
                      </a:r>
                      <a:r>
                        <a:rPr lang="zh-CN" sz="2000" kern="100" dirty="0">
                          <a:effectLst/>
                          <a:latin typeface="仿宋" panose="02010609060101010101" pitchFamily="49" charset="-122"/>
                          <a:ea typeface="仿宋" panose="02010609060101010101" pitchFamily="49" charset="-122"/>
                        </a:rPr>
                        <a:t>：开源硬件项目设计</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a:tc>
                <a:extLst>
                  <a:ext uri="{0D108BD9-81ED-4DB2-BD59-A6C34878D82A}">
                    <a16:rowId xmlns:a16="http://schemas.microsoft.com/office/drawing/2014/main" val="10002"/>
                  </a:ext>
                </a:extLst>
              </a:tr>
              <a:tr h="973282">
                <a:tc>
                  <a:txBody>
                    <a:bodyPr/>
                    <a:lstStyle/>
                    <a:p>
                      <a:pPr algn="ctr">
                        <a:lnSpc>
                          <a:spcPct val="150000"/>
                        </a:lnSpc>
                        <a:spcBef>
                          <a:spcPts val="780"/>
                        </a:spcBef>
                        <a:spcAft>
                          <a:spcPts val="600"/>
                        </a:spcAft>
                      </a:pPr>
                      <a:r>
                        <a:rPr lang="zh-CN" sz="2000" kern="100" dirty="0">
                          <a:effectLst/>
                          <a:latin typeface="黑体" panose="02010609060101010101" pitchFamily="49" charset="-122"/>
                          <a:ea typeface="黑体" panose="02010609060101010101" pitchFamily="49" charset="-122"/>
                        </a:rPr>
                        <a:t>选修</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anchor="ctr"/>
                </a:tc>
                <a:tc gridSpan="2">
                  <a:txBody>
                    <a:bodyPr/>
                    <a:lstStyle/>
                    <a:p>
                      <a:pPr indent="-1270"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1</a:t>
                      </a:r>
                      <a:r>
                        <a:rPr lang="zh-CN" sz="2000" kern="100" dirty="0">
                          <a:effectLst/>
                          <a:latin typeface="仿宋" panose="02010609060101010101" pitchFamily="49" charset="-122"/>
                          <a:ea typeface="仿宋" panose="02010609060101010101" pitchFamily="49" charset="-122"/>
                        </a:rPr>
                        <a:t>：算法初步</a:t>
                      </a:r>
                    </a:p>
                    <a:p>
                      <a:pPr indent="-1270" algn="just">
                        <a:lnSpc>
                          <a:spcPct val="150000"/>
                        </a:lnSpc>
                        <a:spcAft>
                          <a:spcPts val="0"/>
                        </a:spcAft>
                      </a:pPr>
                      <a:r>
                        <a:rPr lang="zh-CN" sz="2000" kern="100" dirty="0">
                          <a:effectLst/>
                          <a:latin typeface="仿宋" panose="02010609060101010101" pitchFamily="49" charset="-122"/>
                          <a:ea typeface="仿宋" panose="02010609060101010101" pitchFamily="49" charset="-122"/>
                        </a:rPr>
                        <a:t>模块</a:t>
                      </a:r>
                      <a:r>
                        <a:rPr lang="en-US" sz="2000" kern="100" dirty="0">
                          <a:effectLst/>
                          <a:latin typeface="仿宋" panose="02010609060101010101" pitchFamily="49" charset="-122"/>
                          <a:ea typeface="仿宋" panose="02010609060101010101" pitchFamily="49" charset="-122"/>
                        </a:rPr>
                        <a:t>2</a:t>
                      </a:r>
                      <a:r>
                        <a:rPr lang="zh-CN" sz="2000" kern="100" dirty="0">
                          <a:effectLst/>
                          <a:latin typeface="仿宋" panose="02010609060101010101" pitchFamily="49" charset="-122"/>
                          <a:ea typeface="仿宋" panose="02010609060101010101" pitchFamily="49" charset="-122"/>
                        </a:rPr>
                        <a:t>：移动应用设计</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anchor="ctr"/>
                </a:tc>
                <a:tc hMerge="1">
                  <a:txBody>
                    <a:bodyPr/>
                    <a:lstStyle/>
                    <a:p>
                      <a:endParaRPr lang="zh-CN"/>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41871" y="810884"/>
          <a:ext cx="10869283" cy="5457420"/>
        </p:xfrm>
        <a:graphic>
          <a:graphicData uri="http://schemas.openxmlformats.org/drawingml/2006/table">
            <a:tbl>
              <a:tblPr firstRow="1" firstCol="1" bandRow="1">
                <a:tableStyleId>{5C22544A-7EE6-4342-B048-85BDC9FD1C3A}</a:tableStyleId>
              </a:tblPr>
              <a:tblGrid>
                <a:gridCol w="1632691">
                  <a:extLst>
                    <a:ext uri="{9D8B030D-6E8A-4147-A177-3AD203B41FA5}">
                      <a16:colId xmlns:a16="http://schemas.microsoft.com/office/drawing/2014/main" val="20000"/>
                    </a:ext>
                  </a:extLst>
                </a:gridCol>
                <a:gridCol w="3612170">
                  <a:extLst>
                    <a:ext uri="{9D8B030D-6E8A-4147-A177-3AD203B41FA5}">
                      <a16:colId xmlns:a16="http://schemas.microsoft.com/office/drawing/2014/main" val="20001"/>
                    </a:ext>
                  </a:extLst>
                </a:gridCol>
                <a:gridCol w="3226279">
                  <a:extLst>
                    <a:ext uri="{9D8B030D-6E8A-4147-A177-3AD203B41FA5}">
                      <a16:colId xmlns:a16="http://schemas.microsoft.com/office/drawing/2014/main" val="20002"/>
                    </a:ext>
                  </a:extLst>
                </a:gridCol>
                <a:gridCol w="2398143">
                  <a:extLst>
                    <a:ext uri="{9D8B030D-6E8A-4147-A177-3AD203B41FA5}">
                      <a16:colId xmlns:a16="http://schemas.microsoft.com/office/drawing/2014/main" val="20003"/>
                    </a:ext>
                  </a:extLst>
                </a:gridCol>
              </a:tblGrid>
              <a:tr h="516517">
                <a:tc>
                  <a:txBody>
                    <a:bodyPr/>
                    <a:lstStyle/>
                    <a:p>
                      <a:pPr algn="l">
                        <a:lnSpc>
                          <a:spcPct val="150000"/>
                        </a:lnSpc>
                        <a:spcAft>
                          <a:spcPts val="0"/>
                        </a:spcAft>
                      </a:pPr>
                      <a:r>
                        <a:rPr lang="en-US" sz="2400" kern="0">
                          <a:effectLst/>
                        </a:rPr>
                        <a:t> </a:t>
                      </a:r>
                      <a:endParaRPr lang="zh-CN" sz="2400" kern="100">
                        <a:effectLst/>
                        <a:latin typeface="等线" panose="02010600030101010101" charset="-122"/>
                        <a:ea typeface="等线" panose="02010600030101010101"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黑体" panose="02010609060101010101" pitchFamily="49" charset="-122"/>
                          <a:ea typeface="黑体" panose="02010609060101010101" pitchFamily="49" charset="-122"/>
                        </a:rPr>
                        <a:t>指导思想</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黑体" panose="02010609060101010101" pitchFamily="49" charset="-122"/>
                          <a:ea typeface="黑体" panose="02010609060101010101" pitchFamily="49" charset="-122"/>
                        </a:rPr>
                        <a:t>实施目的</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黑体" panose="02010609060101010101" pitchFamily="49" charset="-122"/>
                          <a:ea typeface="黑体" panose="02010609060101010101" pitchFamily="49" charset="-122"/>
                        </a:rPr>
                        <a:t>评价方式</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extLst>
                  <a:ext uri="{0D108BD9-81ED-4DB2-BD59-A6C34878D82A}">
                    <a16:rowId xmlns:a16="http://schemas.microsoft.com/office/drawing/2014/main" val="10000"/>
                  </a:ext>
                </a:extLst>
              </a:tr>
              <a:tr h="1528025">
                <a:tc>
                  <a:txBody>
                    <a:bodyPr/>
                    <a:lstStyle/>
                    <a:p>
                      <a:pPr algn="ctr">
                        <a:lnSpc>
                          <a:spcPct val="150000"/>
                        </a:lnSpc>
                        <a:spcAft>
                          <a:spcPts val="0"/>
                        </a:spcAft>
                      </a:pPr>
                      <a:r>
                        <a:rPr lang="zh-CN" sz="2400" kern="100" dirty="0">
                          <a:effectLst/>
                          <a:latin typeface="黑体" panose="02010609060101010101" pitchFamily="49" charset="-122"/>
                          <a:ea typeface="黑体" panose="02010609060101010101" pitchFamily="49" charset="-122"/>
                        </a:rPr>
                        <a:t>必修</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tc>
                  <a:txBody>
                    <a:bodyPr/>
                    <a:lstStyle/>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面向学科核心素养的发展</a:t>
                      </a:r>
                    </a:p>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紧扣学科核心知识与技能</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仿宋" panose="02010609060101010101" pitchFamily="49" charset="-122"/>
                          <a:ea typeface="仿宋" panose="02010609060101010101" pitchFamily="49" charset="-122"/>
                        </a:rPr>
                        <a:t>达到高中阶段信息素养的基本要求</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marL="266700" indent="9525" algn="l">
                        <a:lnSpc>
                          <a:spcPct val="150000"/>
                        </a:lnSpc>
                        <a:spcAft>
                          <a:spcPts val="0"/>
                        </a:spcAft>
                      </a:pPr>
                      <a:r>
                        <a:rPr lang="zh-CN" sz="2400" kern="100" dirty="0">
                          <a:effectLst/>
                          <a:latin typeface="仿宋" panose="02010609060101010101" pitchFamily="49" charset="-122"/>
                          <a:ea typeface="仿宋" panose="02010609060101010101" pitchFamily="49" charset="-122"/>
                        </a:rPr>
                        <a:t>学业水平考试</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extLst>
                  <a:ext uri="{0D108BD9-81ED-4DB2-BD59-A6C34878D82A}">
                    <a16:rowId xmlns:a16="http://schemas.microsoft.com/office/drawing/2014/main" val="10001"/>
                  </a:ext>
                </a:extLst>
              </a:tr>
              <a:tr h="1872369">
                <a:tc>
                  <a:txBody>
                    <a:bodyPr/>
                    <a:lstStyle/>
                    <a:p>
                      <a:pPr algn="ctr">
                        <a:lnSpc>
                          <a:spcPct val="150000"/>
                        </a:lnSpc>
                        <a:spcAft>
                          <a:spcPts val="0"/>
                        </a:spcAft>
                      </a:pPr>
                      <a:r>
                        <a:rPr lang="zh-CN" sz="2400" kern="100" dirty="0" smtClean="0">
                          <a:effectLst/>
                          <a:latin typeface="黑体" panose="02010609060101010101" pitchFamily="49" charset="-122"/>
                          <a:ea typeface="黑体" panose="02010609060101010101" pitchFamily="49" charset="-122"/>
                        </a:rPr>
                        <a:t>选择性</a:t>
                      </a:r>
                      <a:endParaRPr lang="en-US" altLang="zh-CN" sz="2400" kern="100" dirty="0" smtClean="0">
                        <a:effectLst/>
                        <a:latin typeface="黑体" panose="02010609060101010101" pitchFamily="49" charset="-122"/>
                        <a:ea typeface="黑体" panose="02010609060101010101" pitchFamily="49" charset="-122"/>
                      </a:endParaRPr>
                    </a:p>
                    <a:p>
                      <a:pPr algn="ctr">
                        <a:lnSpc>
                          <a:spcPct val="150000"/>
                        </a:lnSpc>
                        <a:spcAft>
                          <a:spcPts val="0"/>
                        </a:spcAft>
                      </a:pPr>
                      <a:r>
                        <a:rPr lang="zh-CN" sz="2400" kern="100" dirty="0" smtClean="0">
                          <a:effectLst/>
                          <a:latin typeface="黑体" panose="02010609060101010101" pitchFamily="49" charset="-122"/>
                          <a:ea typeface="黑体" panose="02010609060101010101" pitchFamily="49" charset="-122"/>
                        </a:rPr>
                        <a:t>必修</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tc>
                  <a:txBody>
                    <a:bodyPr/>
                    <a:lstStyle/>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针对学生的</a:t>
                      </a:r>
                      <a:r>
                        <a:rPr lang="zh-CN" sz="2400" kern="100" dirty="0" smtClean="0">
                          <a:effectLst/>
                          <a:latin typeface="仿宋" panose="02010609060101010101" pitchFamily="49" charset="-122"/>
                          <a:ea typeface="仿宋" panose="02010609060101010101" pitchFamily="49" charset="-122"/>
                        </a:rPr>
                        <a:t>学科专业</a:t>
                      </a:r>
                      <a:r>
                        <a:rPr lang="zh-CN" sz="2400" kern="100" dirty="0">
                          <a:effectLst/>
                          <a:latin typeface="仿宋" panose="02010609060101010101" pitchFamily="49" charset="-122"/>
                          <a:ea typeface="仿宋" panose="02010609060101010101" pitchFamily="49" charset="-122"/>
                        </a:rPr>
                        <a:t>发展需要</a:t>
                      </a:r>
                    </a:p>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促进学生个性发展</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仿宋" panose="02010609060101010101" pitchFamily="49" charset="-122"/>
                          <a:ea typeface="仿宋" panose="02010609060101010101" pitchFamily="49" charset="-122"/>
                        </a:rPr>
                        <a:t>面向高校专业兴趣选择</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a:effectLst/>
                          <a:latin typeface="仿宋" panose="02010609060101010101" pitchFamily="49" charset="-122"/>
                          <a:ea typeface="仿宋" panose="02010609060101010101" pitchFamily="49" charset="-122"/>
                        </a:rPr>
                        <a:t>高考</a:t>
                      </a:r>
                      <a:endParaRPr lang="zh-CN" sz="2400" kern="10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extLst>
                  <a:ext uri="{0D108BD9-81ED-4DB2-BD59-A6C34878D82A}">
                    <a16:rowId xmlns:a16="http://schemas.microsoft.com/office/drawing/2014/main" val="10002"/>
                  </a:ext>
                </a:extLst>
              </a:tr>
              <a:tr h="1500478">
                <a:tc>
                  <a:txBody>
                    <a:bodyPr/>
                    <a:lstStyle/>
                    <a:p>
                      <a:pPr algn="ctr">
                        <a:lnSpc>
                          <a:spcPct val="150000"/>
                        </a:lnSpc>
                        <a:spcAft>
                          <a:spcPts val="0"/>
                        </a:spcAft>
                      </a:pPr>
                      <a:r>
                        <a:rPr lang="zh-CN" sz="2400" kern="0" dirty="0">
                          <a:effectLst/>
                          <a:latin typeface="黑体" panose="02010609060101010101" pitchFamily="49" charset="-122"/>
                          <a:ea typeface="黑体" panose="02010609060101010101" pitchFamily="49" charset="-122"/>
                        </a:rPr>
                        <a:t>选修</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75921" marR="75921" marT="7908" marB="0" anchor="ctr"/>
                </a:tc>
                <a:tc>
                  <a:txBody>
                    <a:bodyPr/>
                    <a:lstStyle/>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鼓励探索学科前沿发展</a:t>
                      </a:r>
                    </a:p>
                    <a:p>
                      <a:pPr marL="0" lvl="0" indent="0" algn="l">
                        <a:lnSpc>
                          <a:spcPct val="150000"/>
                        </a:lnSpc>
                        <a:spcAft>
                          <a:spcPts val="0"/>
                        </a:spcAft>
                        <a:buFontTx/>
                        <a:buNone/>
                      </a:pPr>
                      <a:r>
                        <a:rPr lang="zh-CN" sz="2400" kern="100" dirty="0">
                          <a:effectLst/>
                          <a:latin typeface="仿宋" panose="02010609060101010101" pitchFamily="49" charset="-122"/>
                          <a:ea typeface="仿宋" panose="02010609060101010101" pitchFamily="49" charset="-122"/>
                        </a:rPr>
                        <a:t>发现与培养学科特长人才</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仿宋" panose="02010609060101010101" pitchFamily="49" charset="-122"/>
                          <a:ea typeface="仿宋" panose="02010609060101010101" pitchFamily="49" charset="-122"/>
                        </a:rPr>
                        <a:t>面向拔尖创新 </a:t>
                      </a:r>
                      <a:endParaRPr lang="en-US" altLang="zh-CN" sz="2400" kern="100" dirty="0" smtClean="0">
                        <a:effectLst/>
                        <a:latin typeface="仿宋" panose="02010609060101010101" pitchFamily="49" charset="-122"/>
                        <a:ea typeface="仿宋" panose="02010609060101010101" pitchFamily="49" charset="-122"/>
                      </a:endParaRPr>
                    </a:p>
                    <a:p>
                      <a:pPr algn="ctr">
                        <a:lnSpc>
                          <a:spcPct val="150000"/>
                        </a:lnSpc>
                        <a:spcAft>
                          <a:spcPts val="0"/>
                        </a:spcAft>
                      </a:pPr>
                      <a:r>
                        <a:rPr lang="zh-CN" sz="2400" kern="100" dirty="0" smtClean="0">
                          <a:effectLst/>
                          <a:latin typeface="仿宋" panose="02010609060101010101" pitchFamily="49" charset="-122"/>
                          <a:ea typeface="仿宋" panose="02010609060101010101" pitchFamily="49" charset="-122"/>
                        </a:rPr>
                        <a:t>职业选择</a:t>
                      </a:r>
                      <a:r>
                        <a:rPr lang="zh-CN" sz="2400" kern="100" dirty="0">
                          <a:effectLst/>
                          <a:latin typeface="仿宋" panose="02010609060101010101" pitchFamily="49" charset="-122"/>
                          <a:ea typeface="仿宋" panose="02010609060101010101" pitchFamily="49" charset="-122"/>
                        </a:rPr>
                        <a:t>、校本</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tc>
                  <a:txBody>
                    <a:bodyPr/>
                    <a:lstStyle/>
                    <a:p>
                      <a:pPr algn="ctr">
                        <a:lnSpc>
                          <a:spcPct val="150000"/>
                        </a:lnSpc>
                        <a:spcAft>
                          <a:spcPts val="0"/>
                        </a:spcAft>
                      </a:pPr>
                      <a:r>
                        <a:rPr lang="zh-CN" sz="2400" kern="100" dirty="0">
                          <a:effectLst/>
                          <a:latin typeface="仿宋" panose="02010609060101010101" pitchFamily="49" charset="-122"/>
                          <a:ea typeface="仿宋" panose="02010609060101010101" pitchFamily="49" charset="-122"/>
                        </a:rPr>
                        <a:t>高考（自主招生）</a:t>
                      </a:r>
                    </a:p>
                    <a:p>
                      <a:pPr algn="ctr">
                        <a:lnSpc>
                          <a:spcPct val="150000"/>
                        </a:lnSpc>
                        <a:spcAft>
                          <a:spcPts val="0"/>
                        </a:spcAft>
                      </a:pPr>
                      <a:r>
                        <a:rPr lang="zh-CN" sz="2400" kern="100" dirty="0">
                          <a:effectLst/>
                          <a:latin typeface="仿宋" panose="02010609060101010101" pitchFamily="49" charset="-122"/>
                          <a:ea typeface="仿宋" panose="02010609060101010101" pitchFamily="49" charset="-122"/>
                        </a:rPr>
                        <a:t>学科竞赛</a:t>
                      </a:r>
                      <a:endParaRPr lang="zh-CN" sz="2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75921" marR="75921" marT="7908"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学分与选课</a:t>
            </a:r>
            <a:endParaRPr lang="zh-CN" altLang="en-US" dirty="0"/>
          </a:p>
        </p:txBody>
      </p:sp>
      <p:sp>
        <p:nvSpPr>
          <p:cNvPr id="3" name="内容占位符 2"/>
          <p:cNvSpPr>
            <a:spLocks noGrp="1"/>
          </p:cNvSpPr>
          <p:nvPr>
            <p:ph idx="1"/>
          </p:nvPr>
        </p:nvSpPr>
        <p:spPr/>
        <p:txBody>
          <a:bodyPr/>
          <a:lstStyle/>
          <a:p>
            <a:r>
              <a:rPr lang="zh-CN" altLang="zh-CN" dirty="0" smtClean="0"/>
              <a:t>必修</a:t>
            </a:r>
            <a:r>
              <a:rPr lang="zh-CN" altLang="zh-CN" dirty="0"/>
              <a:t>课程的学分</a:t>
            </a:r>
            <a:r>
              <a:rPr lang="zh-CN" altLang="zh-CN" dirty="0" smtClean="0"/>
              <a:t>为</a:t>
            </a:r>
            <a:r>
              <a:rPr lang="en-US" altLang="zh-CN" dirty="0" smtClean="0">
                <a:solidFill>
                  <a:srgbClr val="FF0000"/>
                </a:solidFill>
              </a:rPr>
              <a:t>3</a:t>
            </a:r>
            <a:r>
              <a:rPr lang="zh-CN" altLang="zh-CN" dirty="0" smtClean="0">
                <a:solidFill>
                  <a:srgbClr val="FF0000"/>
                </a:solidFill>
              </a:rPr>
              <a:t>学分</a:t>
            </a:r>
            <a:r>
              <a:rPr lang="zh-CN" altLang="zh-CN" dirty="0"/>
              <a:t>，每个学分18课时，</a:t>
            </a:r>
            <a:r>
              <a:rPr lang="zh-CN" altLang="zh-CN" dirty="0" smtClean="0"/>
              <a:t>共</a:t>
            </a:r>
            <a:r>
              <a:rPr lang="en-US" altLang="zh-CN" dirty="0" smtClean="0"/>
              <a:t>54</a:t>
            </a:r>
            <a:r>
              <a:rPr lang="zh-CN" altLang="zh-CN" dirty="0" smtClean="0"/>
              <a:t>课时。</a:t>
            </a:r>
            <a:endParaRPr lang="en-US" altLang="zh-CN" dirty="0" smtClean="0"/>
          </a:p>
          <a:p>
            <a:r>
              <a:rPr lang="zh-CN" altLang="zh-CN" dirty="0"/>
              <a:t>选修课程中，每个选修模块为</a:t>
            </a:r>
            <a:r>
              <a:rPr lang="zh-CN" altLang="zh-CN" dirty="0">
                <a:solidFill>
                  <a:srgbClr val="FF0000"/>
                </a:solidFill>
              </a:rPr>
              <a:t>2学分</a:t>
            </a:r>
            <a:r>
              <a:rPr lang="zh-CN" altLang="zh-CN" dirty="0"/>
              <a:t>，每个学分18课时，需36课时。</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课程内容的结构</a:t>
            </a:r>
            <a:endParaRPr lang="zh-CN" altLang="en-US" dirty="0"/>
          </a:p>
        </p:txBody>
      </p:sp>
      <p:sp>
        <p:nvSpPr>
          <p:cNvPr id="3" name="内容占位符 2"/>
          <p:cNvSpPr>
            <a:spLocks noGrp="1"/>
          </p:cNvSpPr>
          <p:nvPr>
            <p:ph idx="1"/>
          </p:nvPr>
        </p:nvSpPr>
        <p:spPr/>
        <p:txBody>
          <a:bodyPr/>
          <a:lstStyle/>
          <a:p>
            <a:r>
              <a:rPr lang="zh-CN" altLang="en-US" b="1" dirty="0" smtClean="0"/>
              <a:t>前言</a:t>
            </a:r>
            <a:endParaRPr lang="en-US" altLang="zh-CN" b="1" dirty="0" smtClean="0"/>
          </a:p>
          <a:p>
            <a:r>
              <a:rPr lang="zh-CN" altLang="zh-CN" b="1" dirty="0" smtClean="0"/>
              <a:t>【内容标准】</a:t>
            </a:r>
            <a:endParaRPr lang="zh-CN" altLang="zh-CN" dirty="0"/>
          </a:p>
          <a:p>
            <a:r>
              <a:rPr lang="zh-CN" altLang="zh-CN" b="1" dirty="0"/>
              <a:t>【教学提示】</a:t>
            </a:r>
            <a:endParaRPr lang="zh-CN" altLang="zh-CN" dirty="0"/>
          </a:p>
          <a:p>
            <a:r>
              <a:rPr lang="zh-CN" altLang="zh-CN" b="1" dirty="0"/>
              <a:t>【学业要求】</a:t>
            </a:r>
            <a:endParaRPr lang="zh-CN" altLang="zh-CN" dirty="0"/>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模块</a:t>
            </a:r>
            <a:r>
              <a:rPr lang="en-US" altLang="zh-CN" dirty="0" smtClean="0"/>
              <a:t>1 </a:t>
            </a:r>
            <a:r>
              <a:rPr lang="zh-CN" altLang="zh-CN" dirty="0" smtClean="0"/>
              <a:t>数据</a:t>
            </a:r>
            <a:r>
              <a:rPr lang="zh-CN" altLang="zh-CN" dirty="0"/>
              <a:t>与</a:t>
            </a:r>
            <a:r>
              <a:rPr lang="zh-CN" altLang="zh-CN" dirty="0" smtClean="0"/>
              <a:t>计算</a:t>
            </a:r>
            <a:r>
              <a:rPr lang="zh-CN" altLang="zh-CN" b="1" dirty="0" smtClean="0"/>
              <a:t>【内容标准】</a:t>
            </a:r>
            <a:endParaRPr lang="zh-CN" altLang="en-US" dirty="0"/>
          </a:p>
        </p:txBody>
      </p:sp>
      <p:sp>
        <p:nvSpPr>
          <p:cNvPr id="4" name="内容占位符 3"/>
          <p:cNvSpPr>
            <a:spLocks noGrp="1"/>
          </p:cNvSpPr>
          <p:nvPr>
            <p:ph idx="1"/>
          </p:nvPr>
        </p:nvSpPr>
        <p:spPr>
          <a:xfrm>
            <a:off x="1295401" y="2104845"/>
            <a:ext cx="9601196" cy="4261449"/>
          </a:xfrm>
        </p:spPr>
        <p:txBody>
          <a:bodyPr>
            <a:normAutofit lnSpcReduction="10000"/>
          </a:bodyPr>
          <a:lstStyle/>
          <a:p>
            <a:r>
              <a:rPr lang="zh-CN" altLang="zh-CN" dirty="0" smtClean="0"/>
              <a:t>本</a:t>
            </a:r>
            <a:r>
              <a:rPr lang="zh-CN" altLang="zh-CN" dirty="0"/>
              <a:t>模块包括“数据与信息”、“数据处理与应用”和“算法与程序实现”三部分内容。</a:t>
            </a:r>
          </a:p>
          <a:p>
            <a:r>
              <a:rPr lang="en-US" altLang="zh-CN" dirty="0" smtClean="0"/>
              <a:t>1.1</a:t>
            </a:r>
            <a:r>
              <a:rPr lang="zh-CN" altLang="zh-CN" dirty="0"/>
              <a:t>在具体感知数据与信息的基础上，描述数据与信息的特征，知道数据编码的基本方式。</a:t>
            </a:r>
          </a:p>
          <a:p>
            <a:r>
              <a:rPr lang="en-US" altLang="zh-CN" dirty="0"/>
              <a:t>1.2</a:t>
            </a:r>
            <a:r>
              <a:rPr lang="zh-CN" altLang="zh-CN" dirty="0"/>
              <a:t>在运用数字化工具的学习活动中，理解数据、信息与知识的相互关系，认识数据对人们日常生活的影响。</a:t>
            </a:r>
          </a:p>
          <a:p>
            <a:r>
              <a:rPr lang="en-US" altLang="zh-CN" dirty="0"/>
              <a:t>1.3</a:t>
            </a:r>
            <a:r>
              <a:rPr lang="zh-CN" altLang="zh-CN" dirty="0"/>
              <a:t>针对具体学习任务，体验数字化学习过程，感受利用数字化工具和资源的优势。</a:t>
            </a:r>
          </a:p>
          <a:p>
            <a:r>
              <a:rPr lang="en-US" altLang="zh-CN" dirty="0"/>
              <a:t>1.4</a:t>
            </a:r>
            <a:r>
              <a:rPr lang="zh-CN" altLang="zh-CN" dirty="0"/>
              <a:t>通过典型的应用实例，了解数据采集、分析和可视化表达的基本方法</a:t>
            </a:r>
            <a:r>
              <a:rPr lang="zh-CN" altLang="zh-CN" dirty="0" smtClean="0"/>
              <a:t>。</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en-US" altLang="zh-CN" dirty="0"/>
              <a:t>1.5</a:t>
            </a:r>
            <a:r>
              <a:rPr lang="zh-CN" altLang="zh-CN" dirty="0"/>
              <a:t>根据任务需求，选用恰当的软件工具或平台处理数据，完成分析报告， 理解对数据进行保护的意义。</a:t>
            </a:r>
          </a:p>
          <a:p>
            <a:r>
              <a:rPr lang="en-US" altLang="zh-CN" dirty="0"/>
              <a:t>1.6</a:t>
            </a:r>
            <a:r>
              <a:rPr lang="zh-CN" altLang="zh-CN" dirty="0"/>
              <a:t>从生活实例出发，概述算法的概念与特征，运用恰当的描述方法和控制结构表示简单算法。</a:t>
            </a:r>
          </a:p>
          <a:p>
            <a:r>
              <a:rPr lang="en-US" altLang="zh-CN" dirty="0"/>
              <a:t>1.7</a:t>
            </a:r>
            <a:r>
              <a:rPr lang="zh-CN" altLang="zh-CN" dirty="0"/>
              <a:t>掌握一种程序设计语言的基本知识，使用程序设计语言实现简单算法。通过解决实际问题，体验程序设计的基本流程，感受算法的效率，掌握程序调试与运行的方法。</a:t>
            </a:r>
          </a:p>
          <a:p>
            <a:r>
              <a:rPr lang="en-US" altLang="zh-CN" dirty="0"/>
              <a:t>1.8</a:t>
            </a:r>
            <a:r>
              <a:rPr lang="zh-CN" altLang="zh-CN" dirty="0"/>
              <a:t>通过人工智能典型案例的剖析，了解智能信息处理的巨大进步和应用潜力，认识人工智能在信息社会中的重要作用</a:t>
            </a:r>
            <a:r>
              <a:rPr lang="zh-CN" altLang="zh-CN" dirty="0" smtClean="0"/>
              <a:t>。</a:t>
            </a:r>
            <a:endParaRPr lang="zh-CN" altLang="zh-C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模块</a:t>
            </a:r>
            <a:r>
              <a:rPr lang="en-US" altLang="zh-CN" dirty="0"/>
              <a:t>1 </a:t>
            </a:r>
            <a:r>
              <a:rPr lang="zh-CN" altLang="zh-CN" dirty="0"/>
              <a:t>数据与</a:t>
            </a:r>
            <a:r>
              <a:rPr lang="zh-CN" altLang="zh-CN" dirty="0" smtClean="0"/>
              <a:t>计算</a:t>
            </a:r>
            <a:r>
              <a:rPr lang="zh-CN" altLang="zh-CN" b="1" dirty="0" smtClean="0"/>
              <a:t>【教学提示】</a:t>
            </a:r>
            <a:endParaRPr lang="zh-CN" altLang="en-US" dirty="0"/>
          </a:p>
        </p:txBody>
      </p:sp>
      <p:sp>
        <p:nvSpPr>
          <p:cNvPr id="3" name="内容占位符 2"/>
          <p:cNvSpPr>
            <a:spLocks noGrp="1"/>
          </p:cNvSpPr>
          <p:nvPr>
            <p:ph idx="1"/>
          </p:nvPr>
        </p:nvSpPr>
        <p:spPr/>
        <p:txBody>
          <a:bodyPr>
            <a:normAutofit/>
          </a:bodyPr>
          <a:lstStyle/>
          <a:p>
            <a:r>
              <a:rPr lang="zh-CN" altLang="zh-CN" dirty="0" smtClean="0"/>
              <a:t>项目</a:t>
            </a:r>
            <a:r>
              <a:rPr lang="zh-CN" altLang="zh-CN" dirty="0"/>
              <a:t>活动</a:t>
            </a:r>
          </a:p>
          <a:p>
            <a:r>
              <a:rPr lang="zh-CN" altLang="zh-CN" dirty="0"/>
              <a:t>借助数字化学习</a:t>
            </a:r>
            <a:r>
              <a:rPr lang="zh-CN" altLang="zh-CN" dirty="0" smtClean="0"/>
              <a:t>环境</a:t>
            </a:r>
            <a:r>
              <a:rPr lang="zh-CN" altLang="en-US" dirty="0" smtClean="0"/>
              <a:t>，</a:t>
            </a:r>
            <a:r>
              <a:rPr lang="zh-CN" altLang="zh-CN" dirty="0" smtClean="0"/>
              <a:t>体验</a:t>
            </a:r>
            <a:r>
              <a:rPr lang="zh-CN" altLang="zh-CN" dirty="0"/>
              <a:t>数字化学习与创新</a:t>
            </a:r>
          </a:p>
          <a:p>
            <a:r>
              <a:rPr lang="zh-CN" altLang="en-US" dirty="0" smtClean="0"/>
              <a:t>数据处理：</a:t>
            </a:r>
            <a:r>
              <a:rPr lang="zh-CN" altLang="zh-CN" dirty="0" smtClean="0"/>
              <a:t>日常生活</a:t>
            </a:r>
            <a:r>
              <a:rPr lang="zh-CN" altLang="zh-CN" dirty="0"/>
              <a:t>中的应用实例</a:t>
            </a:r>
          </a:p>
          <a:p>
            <a:r>
              <a:rPr lang="zh-CN" altLang="zh-CN" dirty="0" smtClean="0"/>
              <a:t>程序设计</a:t>
            </a:r>
            <a:r>
              <a:rPr lang="zh-CN" altLang="en-US" dirty="0" smtClean="0"/>
              <a:t>：</a:t>
            </a:r>
            <a:r>
              <a:rPr lang="zh-CN" altLang="zh-CN" dirty="0" smtClean="0"/>
              <a:t>创设</a:t>
            </a:r>
            <a:r>
              <a:rPr lang="zh-CN" altLang="zh-CN" dirty="0"/>
              <a:t>活动情境</a:t>
            </a:r>
          </a:p>
          <a:p>
            <a:r>
              <a:rPr lang="zh-CN" altLang="en-US" dirty="0" smtClean="0"/>
              <a:t>人工智能：</a:t>
            </a:r>
            <a:r>
              <a:rPr lang="zh-CN" altLang="zh-CN" dirty="0" smtClean="0"/>
              <a:t>情境</a:t>
            </a:r>
            <a:r>
              <a:rPr lang="zh-CN" altLang="zh-CN" dirty="0"/>
              <a:t>模拟或实景观察</a:t>
            </a:r>
          </a:p>
          <a:p>
            <a:r>
              <a:rPr lang="zh-CN" altLang="zh-CN" dirty="0"/>
              <a:t>组织学生</a:t>
            </a:r>
            <a:r>
              <a:rPr lang="zh-CN" altLang="zh-CN" dirty="0" smtClean="0"/>
              <a:t>参观</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1966" y="2409880"/>
            <a:ext cx="9601196" cy="1303867"/>
          </a:xfrm>
        </p:spPr>
        <p:txBody>
          <a:bodyPr>
            <a:normAutofit fontScale="90000"/>
          </a:bodyPr>
          <a:lstStyle/>
          <a:p>
            <a:r>
              <a:rPr lang="zh-CN" altLang="en-US" dirty="0"/>
              <a:t>普通</a:t>
            </a:r>
            <a:r>
              <a:rPr lang="zh-CN" altLang="en-US" dirty="0" smtClean="0"/>
              <a:t>高中</a:t>
            </a:r>
            <a:r>
              <a:rPr lang="en-US" altLang="zh-CN" dirty="0" smtClean="0"/>
              <a:t/>
            </a:r>
            <a:br>
              <a:rPr lang="en-US" altLang="zh-CN" dirty="0" smtClean="0"/>
            </a:br>
            <a:r>
              <a:rPr lang="zh-CN" altLang="en-US" dirty="0" smtClean="0"/>
              <a:t>课程</a:t>
            </a:r>
            <a:r>
              <a:rPr lang="zh-CN" altLang="en-US" dirty="0"/>
              <a:t>方案</a:t>
            </a:r>
          </a:p>
        </p:txBody>
      </p:sp>
      <p:pic>
        <p:nvPicPr>
          <p:cNvPr id="13" name="内容占位符 12"/>
          <p:cNvPicPr>
            <a:picLocks noGrp="1" noChangeAspect="1"/>
          </p:cNvPicPr>
          <p:nvPr>
            <p:ph idx="1"/>
          </p:nvPr>
        </p:nvPicPr>
        <p:blipFill rotWithShape="1">
          <a:blip r:embed="rId3"/>
          <a:srcRect l="38317" t="13183" r="16041" b="10144"/>
          <a:stretch>
            <a:fillRect/>
          </a:stretch>
        </p:blipFill>
        <p:spPr>
          <a:xfrm>
            <a:off x="4944741" y="438483"/>
            <a:ext cx="7247259" cy="6844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模块</a:t>
            </a:r>
            <a:r>
              <a:rPr lang="en-US" altLang="zh-CN" dirty="0"/>
              <a:t>1 </a:t>
            </a:r>
            <a:r>
              <a:rPr lang="zh-CN" altLang="zh-CN" dirty="0"/>
              <a:t>数据与</a:t>
            </a:r>
            <a:r>
              <a:rPr lang="zh-CN" altLang="zh-CN" dirty="0" smtClean="0"/>
              <a:t>计算</a:t>
            </a:r>
            <a:r>
              <a:rPr lang="zh-CN" altLang="zh-CN" b="1" dirty="0" smtClean="0"/>
              <a:t>【学业要求】</a:t>
            </a:r>
            <a:endParaRPr lang="zh-CN" altLang="en-US" dirty="0"/>
          </a:p>
        </p:txBody>
      </p:sp>
      <p:sp>
        <p:nvSpPr>
          <p:cNvPr id="3" name="内容占位符 2"/>
          <p:cNvSpPr>
            <a:spLocks noGrp="1"/>
          </p:cNvSpPr>
          <p:nvPr>
            <p:ph idx="1"/>
          </p:nvPr>
        </p:nvSpPr>
        <p:spPr>
          <a:xfrm>
            <a:off x="1295401" y="2556932"/>
            <a:ext cx="9601196" cy="3757604"/>
          </a:xfrm>
        </p:spPr>
        <p:txBody>
          <a:bodyPr>
            <a:normAutofit fontScale="92500" lnSpcReduction="10000"/>
          </a:bodyPr>
          <a:lstStyle/>
          <a:p>
            <a:r>
              <a:rPr lang="zh-CN" altLang="zh-CN" dirty="0" smtClean="0"/>
              <a:t>学生</a:t>
            </a:r>
            <a:r>
              <a:rPr lang="zh-CN" altLang="zh-CN" dirty="0"/>
              <a:t>能够描述数据与信息的基本特征，知道数据编码的基本方式；掌握数字化学习的方法，能够根据需要选用合适的数字化工具开展学习</a:t>
            </a:r>
            <a:r>
              <a:rPr lang="zh-CN" altLang="zh-CN" b="1" dirty="0"/>
              <a:t>（信息意识、数字化学习与创新）</a:t>
            </a:r>
            <a:r>
              <a:rPr lang="zh-CN" altLang="zh-CN" dirty="0" smtClean="0"/>
              <a:t>。</a:t>
            </a:r>
            <a:endParaRPr lang="en-US" altLang="zh-CN" dirty="0" smtClean="0"/>
          </a:p>
          <a:p>
            <a:r>
              <a:rPr lang="zh-CN" altLang="zh-CN" dirty="0" smtClean="0"/>
              <a:t>了解</a:t>
            </a:r>
            <a:r>
              <a:rPr lang="zh-CN" altLang="zh-CN" dirty="0"/>
              <a:t>数据采集、分析和可视化表达的基本方法，能够利用软件工具或平台对数据进行整理、组织、计算与呈现，并能通过技术方法对数据进行保护；在数据分析的基础上，完成分析报告</a:t>
            </a:r>
            <a:r>
              <a:rPr lang="zh-CN" altLang="zh-CN" b="1" dirty="0"/>
              <a:t>（信息社会责任、计算思维）</a:t>
            </a:r>
            <a:r>
              <a:rPr lang="zh-CN" altLang="zh-CN" dirty="0" smtClean="0"/>
              <a:t>。</a:t>
            </a:r>
            <a:endParaRPr lang="en-US" altLang="zh-CN" dirty="0" smtClean="0"/>
          </a:p>
          <a:p>
            <a:r>
              <a:rPr lang="zh-CN" altLang="zh-CN" dirty="0" smtClean="0"/>
              <a:t>依据</a:t>
            </a:r>
            <a:r>
              <a:rPr lang="zh-CN" altLang="zh-CN" dirty="0"/>
              <a:t>解决问题的需要，设计和表示简单算法；掌握一种程序设计语言的基本知识，利用程序设计语言实现简单算法，解决问题</a:t>
            </a:r>
            <a:r>
              <a:rPr lang="zh-CN" altLang="zh-CN" b="1" dirty="0"/>
              <a:t>（计算思维）</a:t>
            </a:r>
            <a:r>
              <a:rPr lang="zh-CN" altLang="zh-CN" dirty="0" smtClean="0"/>
              <a:t>。</a:t>
            </a:r>
            <a:endParaRPr lang="en-US" altLang="zh-CN" dirty="0" smtClean="0"/>
          </a:p>
          <a:p>
            <a:r>
              <a:rPr lang="zh-CN" altLang="zh-CN" dirty="0" smtClean="0"/>
              <a:t>了解</a:t>
            </a:r>
            <a:r>
              <a:rPr lang="zh-CN" altLang="zh-CN" dirty="0"/>
              <a:t>人工智能技术，认识到人工智能在信息社会中的重要作用</a:t>
            </a:r>
            <a:r>
              <a:rPr lang="zh-CN" altLang="zh-CN" b="1" dirty="0"/>
              <a:t>（信息意识，计算思维）</a:t>
            </a:r>
            <a:r>
              <a:rPr lang="zh-CN" altLang="zh-CN" dirty="0"/>
              <a:t>。</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模块</a:t>
            </a:r>
            <a:r>
              <a:rPr lang="en-US" altLang="zh-CN" dirty="0" smtClean="0"/>
              <a:t>2 </a:t>
            </a:r>
            <a:r>
              <a:rPr lang="zh-CN" altLang="zh-CN" b="1" dirty="0" smtClean="0"/>
              <a:t>信息系统</a:t>
            </a:r>
            <a:r>
              <a:rPr lang="zh-CN" altLang="zh-CN" b="1" dirty="0"/>
              <a:t>与社会</a:t>
            </a:r>
          </a:p>
        </p:txBody>
      </p:sp>
      <p:sp>
        <p:nvSpPr>
          <p:cNvPr id="3" name="内容占位符 2"/>
          <p:cNvSpPr>
            <a:spLocks noGrp="1"/>
          </p:cNvSpPr>
          <p:nvPr>
            <p:ph idx="1"/>
          </p:nvPr>
        </p:nvSpPr>
        <p:spPr>
          <a:xfrm>
            <a:off x="713117" y="2108357"/>
            <a:ext cx="10765766" cy="4948050"/>
          </a:xfrm>
        </p:spPr>
        <p:txBody>
          <a:bodyPr>
            <a:normAutofit/>
          </a:bodyPr>
          <a:lstStyle/>
          <a:p>
            <a:r>
              <a:rPr lang="zh-CN" altLang="zh-CN" dirty="0" smtClean="0"/>
              <a:t>本</a:t>
            </a:r>
            <a:r>
              <a:rPr lang="zh-CN" altLang="zh-CN" dirty="0"/>
              <a:t>模块包括“信息社会特征”“信息系统组成与应用”“信息安全与信息社会责任”三部分内容。</a:t>
            </a:r>
          </a:p>
          <a:p>
            <a:r>
              <a:rPr lang="zh-CN" altLang="zh-CN" b="1" dirty="0"/>
              <a:t>【内容标准】</a:t>
            </a:r>
            <a:endParaRPr lang="zh-CN" altLang="zh-CN" dirty="0"/>
          </a:p>
          <a:p>
            <a:r>
              <a:rPr lang="zh-CN" altLang="zh-CN" dirty="0"/>
              <a:t>2.1探讨信息技术对社会发展、科技进步以及人们生活、工作与学习的影响，描述信息社会的特征，了解信息技术的发展趋势。</a:t>
            </a:r>
          </a:p>
          <a:p>
            <a:r>
              <a:rPr lang="zh-CN" altLang="zh-CN" dirty="0"/>
              <a:t>2.2通过分析典型的信息系统，知道信息系统的组成与功能，理解计算机、移动终端在信息系统中的作用，描述计算机和移动终端的基本工作原理。</a:t>
            </a:r>
          </a:p>
          <a:p>
            <a:r>
              <a:rPr lang="zh-CN" altLang="zh-CN" dirty="0"/>
              <a:t>2.3通过分析物联网应用实例，知道信息系统与外部世界的连接方式，了解常见的传感与控制机制</a:t>
            </a:r>
            <a:r>
              <a:rPr lang="zh-CN" altLang="zh-CN" dirty="0" smtClean="0"/>
              <a:t>。</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0136" y="1353386"/>
            <a:ext cx="9601196" cy="4576457"/>
          </a:xfrm>
        </p:spPr>
        <p:txBody>
          <a:bodyPr>
            <a:normAutofit fontScale="92500"/>
          </a:bodyPr>
          <a:lstStyle/>
          <a:p>
            <a:r>
              <a:rPr lang="zh-CN" altLang="zh-CN" dirty="0"/>
              <a:t>2.4观察日常生活中的信息系统，理解计算机网络在信息系统中的作用，通过组建小型无线网络，了解常见网络设备的功能，知道接入方式、带宽等因素对信息系统的影响。</a:t>
            </a:r>
          </a:p>
          <a:p>
            <a:r>
              <a:rPr lang="en-US" altLang="zh-CN" dirty="0" smtClean="0"/>
              <a:t>2.5</a:t>
            </a:r>
            <a:r>
              <a:rPr lang="zh-CN" altLang="zh-CN" dirty="0"/>
              <a:t>通过分析常见的信息系统，理解软件在信息系统中的作用，借助软件工具与平台开发网络应用软件。</a:t>
            </a:r>
          </a:p>
          <a:p>
            <a:r>
              <a:rPr lang="zh-CN" altLang="zh-CN" dirty="0"/>
              <a:t>2.6在日常生活与学习中，合理使用信息系统，负责任地发布、使用与传播信息，自觉遵守信息社会中的道德准则和法律法规。</a:t>
            </a:r>
          </a:p>
          <a:p>
            <a:r>
              <a:rPr lang="zh-CN" altLang="zh-CN" dirty="0"/>
              <a:t>2.7认识到信息系统应用过程中存在的风险，熟悉信息系统安全防范的常用技术方法，养成规范的信息系统操作习惯，树立信息安全意识。</a:t>
            </a:r>
          </a:p>
          <a:p>
            <a:r>
              <a:rPr lang="en-US" altLang="zh-CN" dirty="0"/>
              <a:t>2.8</a:t>
            </a:r>
            <a:r>
              <a:rPr lang="zh-CN" altLang="zh-CN" dirty="0"/>
              <a:t>通过搭建小型信息系统的综合活动，体验信息系统的工作过程，认识信息系统在社会应用中的优势及局限性。</a:t>
            </a:r>
            <a:endParaRPr lang="zh-CN" altLang="en-US" dirty="0"/>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学业质量标准</a:t>
            </a:r>
            <a:endParaRPr lang="zh-CN" altLang="en-US" dirty="0"/>
          </a:p>
        </p:txBody>
      </p:sp>
      <p:sp>
        <p:nvSpPr>
          <p:cNvPr id="5" name="内容占位符 4"/>
          <p:cNvSpPr>
            <a:spLocks noGrp="1"/>
          </p:cNvSpPr>
          <p:nvPr>
            <p:ph idx="1"/>
          </p:nvPr>
        </p:nvSpPr>
        <p:spPr/>
        <p:txBody>
          <a:bodyPr/>
          <a:lstStyle/>
          <a:p>
            <a:r>
              <a:rPr lang="zh-CN" altLang="zh-CN" dirty="0"/>
              <a:t>通过学业质量标准确保教、学、评</a:t>
            </a:r>
            <a:r>
              <a:rPr lang="zh-CN" altLang="zh-CN" dirty="0" smtClean="0"/>
              <a:t>一致性</a:t>
            </a:r>
            <a:endParaRPr lang="en-US" altLang="zh-CN" dirty="0" smtClean="0"/>
          </a:p>
          <a:p>
            <a:endParaRPr lang="en-US" altLang="zh-CN" dirty="0"/>
          </a:p>
          <a:p>
            <a:r>
              <a:rPr lang="zh-TW" altLang="zh-CN" dirty="0"/>
              <a:t>问题情境的复杂</a:t>
            </a:r>
            <a:r>
              <a:rPr lang="zh-TW" altLang="zh-CN" dirty="0" smtClean="0"/>
              <a:t>程度</a:t>
            </a:r>
            <a:endParaRPr lang="en-US" altLang="zh-TW" dirty="0" smtClean="0"/>
          </a:p>
          <a:p>
            <a:r>
              <a:rPr lang="zh-TW" altLang="zh-CN" dirty="0" smtClean="0"/>
              <a:t>相关</a:t>
            </a:r>
            <a:r>
              <a:rPr lang="zh-TW" altLang="zh-CN" dirty="0"/>
              <a:t>知识和技能的结构化</a:t>
            </a:r>
            <a:r>
              <a:rPr lang="zh-TW" altLang="zh-CN" dirty="0" smtClean="0"/>
              <a:t>程度</a:t>
            </a:r>
            <a:endParaRPr lang="en-US" altLang="zh-TW" dirty="0" smtClean="0"/>
          </a:p>
          <a:p>
            <a:r>
              <a:rPr lang="zh-TW" altLang="zh-CN" dirty="0" smtClean="0"/>
              <a:t>思维</a:t>
            </a:r>
            <a:r>
              <a:rPr lang="zh-TW" altLang="zh-CN" dirty="0"/>
              <a:t>方式、探究模式或价值观念的综合程度</a:t>
            </a:r>
            <a:endParaRPr lang="en-US" altLang="zh-CN"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标题 1"/>
          <p:cNvSpPr>
            <a:spLocks noGrp="1"/>
          </p:cNvSpPr>
          <p:nvPr>
            <p:ph type="title" idx="4294967295"/>
          </p:nvPr>
        </p:nvSpPr>
        <p:spPr>
          <a:xfrm>
            <a:off x="1595406" y="465807"/>
            <a:ext cx="9429152" cy="1071570"/>
          </a:xfrm>
        </p:spPr>
        <p:txBody>
          <a:bodyPr>
            <a:normAutofit fontScale="90000"/>
          </a:bodyPr>
          <a:lstStyle/>
          <a:p>
            <a:r>
              <a:rPr lang="zh-CN" altLang="en-US" sz="4000" dirty="0">
                <a:solidFill>
                  <a:schemeClr val="tx1"/>
                </a:solidFill>
                <a:latin typeface="黑体" panose="02010609060101010101" pitchFamily="49" charset="-122"/>
                <a:ea typeface="黑体" panose="02010609060101010101" pitchFamily="49" charset="-122"/>
              </a:rPr>
              <a:t>课程结构</a:t>
            </a:r>
            <a:r>
              <a:rPr lang="zh-CN" altLang="en-US" sz="4000" dirty="0" smtClean="0">
                <a:solidFill>
                  <a:schemeClr val="tx1"/>
                </a:solidFill>
                <a:latin typeface="黑体" panose="02010609060101010101" pitchFamily="49" charset="-122"/>
                <a:ea typeface="黑体" panose="02010609060101010101" pitchFamily="49" charset="-122"/>
              </a:rPr>
              <a:t>、学业质量水平、</a:t>
            </a:r>
            <a:r>
              <a:rPr lang="zh-CN" altLang="en-US" sz="4000" dirty="0">
                <a:solidFill>
                  <a:schemeClr val="tx1"/>
                </a:solidFill>
                <a:latin typeface="黑体" panose="02010609060101010101" pitchFamily="49" charset="-122"/>
                <a:ea typeface="黑体" panose="02010609060101010101" pitchFamily="49" charset="-122"/>
              </a:rPr>
              <a:t>考试</a:t>
            </a:r>
            <a:r>
              <a:rPr lang="zh-CN" altLang="en-US" sz="4000" dirty="0" smtClean="0">
                <a:solidFill>
                  <a:schemeClr val="tx1"/>
                </a:solidFill>
                <a:latin typeface="黑体" panose="02010609060101010101" pitchFamily="49" charset="-122"/>
                <a:ea typeface="黑体" panose="02010609060101010101" pitchFamily="49" charset="-122"/>
              </a:rPr>
              <a:t>评价的关系 </a:t>
            </a:r>
            <a:endParaRPr lang="zh-CN" altLang="en-US" sz="4000" dirty="0">
              <a:solidFill>
                <a:schemeClr val="tx1"/>
              </a:solidFill>
              <a:latin typeface="黑体" panose="02010609060101010101" pitchFamily="49" charset="-122"/>
              <a:ea typeface="黑体" panose="02010609060101010101" pitchFamily="49" charset="-122"/>
            </a:endParaRPr>
          </a:p>
        </p:txBody>
      </p:sp>
      <p:sp>
        <p:nvSpPr>
          <p:cNvPr id="15" name="矩形 14"/>
          <p:cNvSpPr/>
          <p:nvPr/>
        </p:nvSpPr>
        <p:spPr>
          <a:xfrm>
            <a:off x="3524232" y="5710426"/>
            <a:ext cx="2000264" cy="857256"/>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smtClean="0">
                <a:solidFill>
                  <a:srgbClr val="161616"/>
                </a:solidFill>
                <a:ea typeface="宋体" panose="02010600030101010101" pitchFamily="2" charset="-122"/>
              </a:rPr>
              <a:t>必修</a:t>
            </a:r>
            <a:endParaRPr lang="zh-CN" altLang="en-US" sz="2800" dirty="0">
              <a:solidFill>
                <a:srgbClr val="161616"/>
              </a:solidFill>
              <a:ea typeface="宋体" panose="02010600030101010101" pitchFamily="2" charset="-122"/>
            </a:endParaRPr>
          </a:p>
        </p:txBody>
      </p:sp>
      <p:sp>
        <p:nvSpPr>
          <p:cNvPr id="26" name="矩形 25"/>
          <p:cNvSpPr/>
          <p:nvPr/>
        </p:nvSpPr>
        <p:spPr>
          <a:xfrm>
            <a:off x="1944461" y="1571155"/>
            <a:ext cx="2176959" cy="965282"/>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dirty="0" smtClean="0">
                <a:solidFill>
                  <a:srgbClr val="161616"/>
                </a:solidFill>
                <a:latin typeface="Arial Narrow" panose="020B0606020202030204" pitchFamily="34" charset="0"/>
                <a:ea typeface="宋体" panose="02010600030101010101" pitchFamily="2" charset="-122"/>
              </a:rPr>
              <a:t>学业质量水平</a:t>
            </a:r>
            <a:endParaRPr lang="zh-CN" altLang="en-US" sz="2000" dirty="0">
              <a:solidFill>
                <a:srgbClr val="161616"/>
              </a:solidFill>
              <a:latin typeface="Arial Narrow" panose="020B0606020202030204" pitchFamily="34" charset="0"/>
              <a:ea typeface="宋体" panose="02010600030101010101" pitchFamily="2" charset="-122"/>
            </a:endParaRPr>
          </a:p>
        </p:txBody>
      </p:sp>
      <p:sp>
        <p:nvSpPr>
          <p:cNvPr id="33" name="矩形 32"/>
          <p:cNvSpPr/>
          <p:nvPr/>
        </p:nvSpPr>
        <p:spPr>
          <a:xfrm>
            <a:off x="5810248" y="5638988"/>
            <a:ext cx="2000264" cy="92869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smtClean="0">
                <a:solidFill>
                  <a:srgbClr val="161616"/>
                </a:solidFill>
                <a:ea typeface="宋体" panose="02010600030101010101" pitchFamily="2" charset="-122"/>
              </a:rPr>
              <a:t>选择性必修</a:t>
            </a:r>
            <a:endParaRPr lang="zh-CN" altLang="en-US" sz="2800" dirty="0">
              <a:solidFill>
                <a:srgbClr val="161616"/>
              </a:solidFill>
              <a:ea typeface="宋体" panose="02010600030101010101" pitchFamily="2" charset="-122"/>
            </a:endParaRPr>
          </a:p>
        </p:txBody>
      </p:sp>
      <p:cxnSp>
        <p:nvCxnSpPr>
          <p:cNvPr id="4" name="直接箭头连接符 3"/>
          <p:cNvCxnSpPr/>
          <p:nvPr/>
        </p:nvCxnSpPr>
        <p:spPr>
          <a:xfrm flipV="1">
            <a:off x="2971800" y="5567550"/>
            <a:ext cx="7267604" cy="7143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525290" y="2304714"/>
            <a:ext cx="0" cy="33346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72581" y="2300687"/>
            <a:ext cx="0" cy="3302582"/>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 name="Group 14"/>
          <p:cNvGrpSpPr>
            <a:grpSpLocks noChangeAspect="1"/>
          </p:cNvGrpSpPr>
          <p:nvPr/>
        </p:nvGrpSpPr>
        <p:grpSpPr bwMode="auto">
          <a:xfrm rot="16200000">
            <a:off x="3024166" y="2995783"/>
            <a:ext cx="3000396" cy="2000264"/>
            <a:chOff x="71" y="0"/>
            <a:chExt cx="6818" cy="3780"/>
          </a:xfrm>
        </p:grpSpPr>
        <p:sp>
          <p:nvSpPr>
            <p:cNvPr id="44" name="AutoShape 15"/>
            <p:cNvSpPr>
              <a:spLocks noChangeAspect="1" noChangeArrowheads="1"/>
            </p:cNvSpPr>
            <p:nvPr/>
          </p:nvSpPr>
          <p:spPr bwMode="auto">
            <a:xfrm>
              <a:off x="71" y="0"/>
              <a:ext cx="6818" cy="3780"/>
            </a:xfrm>
            <a:prstGeom prst="rect">
              <a:avLst/>
            </a:prstGeom>
            <a:noFill/>
            <a:ln w="9525">
              <a:noFill/>
              <a:miter lim="800000"/>
            </a:ln>
          </p:spPr>
          <p:txBody>
            <a:bodyPr/>
            <a:lstStyle/>
            <a:p>
              <a:pPr algn="ctr" eaLnBrk="0" hangingPunct="0"/>
              <a:endParaRPr lang="zh-CN" altLang="zh-CN"/>
            </a:p>
          </p:txBody>
        </p:sp>
        <p:sp>
          <p:nvSpPr>
            <p:cNvPr id="45" name="Rectangle 16"/>
            <p:cNvSpPr>
              <a:spLocks noChangeArrowheads="1"/>
            </p:cNvSpPr>
            <p:nvPr/>
          </p:nvSpPr>
          <p:spPr bwMode="auto">
            <a:xfrm>
              <a:off x="71" y="65"/>
              <a:ext cx="6818" cy="3663"/>
            </a:xfrm>
            <a:prstGeom prst="rect">
              <a:avLst/>
            </a:prstGeom>
            <a:noFill/>
            <a:ln w="9525">
              <a:noFill/>
              <a:miter lim="800000"/>
            </a:ln>
          </p:spPr>
          <p:txBody>
            <a:bodyPr/>
            <a:lstStyle/>
            <a:p>
              <a:pPr algn="ctr" eaLnBrk="0" hangingPunct="0"/>
              <a:endParaRPr lang="zh-CN" altLang="zh-CN"/>
            </a:p>
          </p:txBody>
        </p:sp>
        <p:sp>
          <p:nvSpPr>
            <p:cNvPr id="46" name="Line 17"/>
            <p:cNvSpPr>
              <a:spLocks noChangeShapeType="1"/>
            </p:cNvSpPr>
            <p:nvPr/>
          </p:nvSpPr>
          <p:spPr bwMode="auto">
            <a:xfrm flipV="1">
              <a:off x="6675" y="2874"/>
              <a:ext cx="1" cy="51"/>
            </a:xfrm>
            <a:prstGeom prst="line">
              <a:avLst/>
            </a:prstGeom>
            <a:noFill/>
            <a:ln w="0">
              <a:solidFill>
                <a:srgbClr val="000000"/>
              </a:solidFill>
              <a:round/>
            </a:ln>
          </p:spPr>
          <p:txBody>
            <a:bodyPr/>
            <a:lstStyle/>
            <a:p>
              <a:endParaRPr lang="zh-CN" altLang="en-US"/>
            </a:p>
          </p:txBody>
        </p:sp>
        <p:sp>
          <p:nvSpPr>
            <p:cNvPr id="47" name="Freeform 18"/>
            <p:cNvSpPr/>
            <p:nvPr/>
          </p:nvSpPr>
          <p:spPr bwMode="auto">
            <a:xfrm>
              <a:off x="982"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ln>
          </p:spPr>
          <p:txBody>
            <a:bodyPr/>
            <a:lstStyle/>
            <a:p>
              <a:endParaRPr lang="zh-CN" altLang="en-US"/>
            </a:p>
          </p:txBody>
        </p:sp>
        <p:sp>
          <p:nvSpPr>
            <p:cNvPr id="48" name="Freeform 19"/>
            <p:cNvSpPr/>
            <p:nvPr/>
          </p:nvSpPr>
          <p:spPr bwMode="auto">
            <a:xfrm>
              <a:off x="1338" y="2848"/>
              <a:ext cx="356" cy="26"/>
            </a:xfrm>
            <a:custGeom>
              <a:avLst/>
              <a:gdLst>
                <a:gd name="T0" fmla="*/ 0 w 356"/>
                <a:gd name="T1" fmla="*/ 26 h 26"/>
                <a:gd name="T2" fmla="*/ 171 w 356"/>
                <a:gd name="T3" fmla="*/ 13 h 26"/>
                <a:gd name="T4" fmla="*/ 356 w 356"/>
                <a:gd name="T5" fmla="*/ 0 h 26"/>
                <a:gd name="T6" fmla="*/ 0 60000 65536"/>
                <a:gd name="T7" fmla="*/ 0 60000 65536"/>
                <a:gd name="T8" fmla="*/ 0 60000 65536"/>
                <a:gd name="T9" fmla="*/ 0 w 356"/>
                <a:gd name="T10" fmla="*/ 0 h 26"/>
                <a:gd name="T11" fmla="*/ 356 w 356"/>
                <a:gd name="T12" fmla="*/ 26 h 26"/>
              </a:gdLst>
              <a:ahLst/>
              <a:cxnLst>
                <a:cxn ang="T6">
                  <a:pos x="T0" y="T1"/>
                </a:cxn>
                <a:cxn ang="T7">
                  <a:pos x="T2" y="T3"/>
                </a:cxn>
                <a:cxn ang="T8">
                  <a:pos x="T4" y="T5"/>
                </a:cxn>
              </a:cxnLst>
              <a:rect l="T9" t="T10" r="T11" b="T12"/>
              <a:pathLst>
                <a:path w="356" h="26">
                  <a:moveTo>
                    <a:pt x="0" y="26"/>
                  </a:moveTo>
                  <a:lnTo>
                    <a:pt x="171" y="13"/>
                  </a:lnTo>
                  <a:lnTo>
                    <a:pt x="356" y="0"/>
                  </a:lnTo>
                </a:path>
              </a:pathLst>
            </a:custGeom>
            <a:noFill/>
            <a:ln w="17780">
              <a:solidFill>
                <a:srgbClr val="000080"/>
              </a:solidFill>
              <a:round/>
            </a:ln>
          </p:spPr>
          <p:txBody>
            <a:bodyPr/>
            <a:lstStyle/>
            <a:p>
              <a:endParaRPr lang="zh-CN" altLang="en-US"/>
            </a:p>
          </p:txBody>
        </p:sp>
        <p:sp>
          <p:nvSpPr>
            <p:cNvPr id="49" name="Freeform 20"/>
            <p:cNvSpPr/>
            <p:nvPr/>
          </p:nvSpPr>
          <p:spPr bwMode="auto">
            <a:xfrm>
              <a:off x="1694" y="2783"/>
              <a:ext cx="356" cy="65"/>
            </a:xfrm>
            <a:custGeom>
              <a:avLst/>
              <a:gdLst>
                <a:gd name="T0" fmla="*/ 0 w 356"/>
                <a:gd name="T1" fmla="*/ 65 h 65"/>
                <a:gd name="T2" fmla="*/ 170 w 356"/>
                <a:gd name="T3" fmla="*/ 39 h 65"/>
                <a:gd name="T4" fmla="*/ 270 w 356"/>
                <a:gd name="T5" fmla="*/ 26 h 65"/>
                <a:gd name="T6" fmla="*/ 356 w 356"/>
                <a:gd name="T7" fmla="*/ 0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65"/>
                  </a:moveTo>
                  <a:lnTo>
                    <a:pt x="170" y="39"/>
                  </a:lnTo>
                  <a:lnTo>
                    <a:pt x="270" y="26"/>
                  </a:lnTo>
                  <a:lnTo>
                    <a:pt x="356" y="0"/>
                  </a:lnTo>
                </a:path>
              </a:pathLst>
            </a:custGeom>
            <a:noFill/>
            <a:ln w="17780">
              <a:solidFill>
                <a:srgbClr val="000080"/>
              </a:solidFill>
              <a:round/>
            </a:ln>
          </p:spPr>
          <p:txBody>
            <a:bodyPr/>
            <a:lstStyle/>
            <a:p>
              <a:endParaRPr lang="zh-CN" altLang="en-US"/>
            </a:p>
          </p:txBody>
        </p:sp>
        <p:sp>
          <p:nvSpPr>
            <p:cNvPr id="50" name="Freeform 21"/>
            <p:cNvSpPr/>
            <p:nvPr/>
          </p:nvSpPr>
          <p:spPr bwMode="auto">
            <a:xfrm>
              <a:off x="2050" y="2602"/>
              <a:ext cx="355" cy="181"/>
            </a:xfrm>
            <a:custGeom>
              <a:avLst/>
              <a:gdLst>
                <a:gd name="T0" fmla="*/ 0 w 355"/>
                <a:gd name="T1" fmla="*/ 181 h 181"/>
                <a:gd name="T2" fmla="*/ 85 w 355"/>
                <a:gd name="T3" fmla="*/ 155 h 181"/>
                <a:gd name="T4" fmla="*/ 170 w 355"/>
                <a:gd name="T5" fmla="*/ 116 h 181"/>
                <a:gd name="T6" fmla="*/ 270 w 355"/>
                <a:gd name="T7" fmla="*/ 65 h 181"/>
                <a:gd name="T8" fmla="*/ 355 w 355"/>
                <a:gd name="T9" fmla="*/ 0 h 181"/>
                <a:gd name="T10" fmla="*/ 0 60000 65536"/>
                <a:gd name="T11" fmla="*/ 0 60000 65536"/>
                <a:gd name="T12" fmla="*/ 0 60000 65536"/>
                <a:gd name="T13" fmla="*/ 0 60000 65536"/>
                <a:gd name="T14" fmla="*/ 0 60000 65536"/>
                <a:gd name="T15" fmla="*/ 0 w 355"/>
                <a:gd name="T16" fmla="*/ 0 h 181"/>
                <a:gd name="T17" fmla="*/ 355 w 355"/>
                <a:gd name="T18" fmla="*/ 181 h 181"/>
              </a:gdLst>
              <a:ahLst/>
              <a:cxnLst>
                <a:cxn ang="T10">
                  <a:pos x="T0" y="T1"/>
                </a:cxn>
                <a:cxn ang="T11">
                  <a:pos x="T2" y="T3"/>
                </a:cxn>
                <a:cxn ang="T12">
                  <a:pos x="T4" y="T5"/>
                </a:cxn>
                <a:cxn ang="T13">
                  <a:pos x="T6" y="T7"/>
                </a:cxn>
                <a:cxn ang="T14">
                  <a:pos x="T8" y="T9"/>
                </a:cxn>
              </a:cxnLst>
              <a:rect l="T15" t="T16" r="T17" b="T18"/>
              <a:pathLst>
                <a:path w="355" h="181">
                  <a:moveTo>
                    <a:pt x="0" y="181"/>
                  </a:moveTo>
                  <a:lnTo>
                    <a:pt x="85" y="155"/>
                  </a:lnTo>
                  <a:lnTo>
                    <a:pt x="170" y="116"/>
                  </a:lnTo>
                  <a:lnTo>
                    <a:pt x="270" y="65"/>
                  </a:lnTo>
                  <a:lnTo>
                    <a:pt x="355" y="0"/>
                  </a:lnTo>
                </a:path>
              </a:pathLst>
            </a:custGeom>
            <a:noFill/>
            <a:ln w="17780">
              <a:solidFill>
                <a:srgbClr val="000080"/>
              </a:solidFill>
              <a:round/>
            </a:ln>
          </p:spPr>
          <p:txBody>
            <a:bodyPr/>
            <a:lstStyle/>
            <a:p>
              <a:endParaRPr lang="zh-CN" altLang="en-US"/>
            </a:p>
          </p:txBody>
        </p:sp>
        <p:sp>
          <p:nvSpPr>
            <p:cNvPr id="51" name="Freeform 22"/>
            <p:cNvSpPr/>
            <p:nvPr/>
          </p:nvSpPr>
          <p:spPr bwMode="auto">
            <a:xfrm>
              <a:off x="2405" y="2214"/>
              <a:ext cx="356" cy="388"/>
            </a:xfrm>
            <a:custGeom>
              <a:avLst/>
              <a:gdLst>
                <a:gd name="T0" fmla="*/ 0 w 356"/>
                <a:gd name="T1" fmla="*/ 388 h 388"/>
                <a:gd name="T2" fmla="*/ 86 w 356"/>
                <a:gd name="T3" fmla="*/ 310 h 388"/>
                <a:gd name="T4" fmla="*/ 171 w 356"/>
                <a:gd name="T5" fmla="*/ 220 h 388"/>
                <a:gd name="T6" fmla="*/ 271 w 356"/>
                <a:gd name="T7" fmla="*/ 116 h 388"/>
                <a:gd name="T8" fmla="*/ 356 w 356"/>
                <a:gd name="T9" fmla="*/ 0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388"/>
                  </a:moveTo>
                  <a:lnTo>
                    <a:pt x="86" y="310"/>
                  </a:lnTo>
                  <a:lnTo>
                    <a:pt x="171" y="220"/>
                  </a:lnTo>
                  <a:lnTo>
                    <a:pt x="271" y="116"/>
                  </a:lnTo>
                  <a:lnTo>
                    <a:pt x="356" y="0"/>
                  </a:lnTo>
                </a:path>
              </a:pathLst>
            </a:custGeom>
            <a:noFill/>
            <a:ln w="17780">
              <a:solidFill>
                <a:srgbClr val="000080"/>
              </a:solidFill>
              <a:round/>
            </a:ln>
          </p:spPr>
          <p:txBody>
            <a:bodyPr/>
            <a:lstStyle/>
            <a:p>
              <a:endParaRPr lang="zh-CN" altLang="en-US"/>
            </a:p>
          </p:txBody>
        </p:sp>
        <p:sp>
          <p:nvSpPr>
            <p:cNvPr id="52" name="Freeform 23"/>
            <p:cNvSpPr/>
            <p:nvPr/>
          </p:nvSpPr>
          <p:spPr bwMode="auto">
            <a:xfrm>
              <a:off x="2761" y="1644"/>
              <a:ext cx="356" cy="570"/>
            </a:xfrm>
            <a:custGeom>
              <a:avLst/>
              <a:gdLst>
                <a:gd name="T0" fmla="*/ 0 w 356"/>
                <a:gd name="T1" fmla="*/ 570 h 570"/>
                <a:gd name="T2" fmla="*/ 86 w 356"/>
                <a:gd name="T3" fmla="*/ 440 h 570"/>
                <a:gd name="T4" fmla="*/ 171 w 356"/>
                <a:gd name="T5" fmla="*/ 298 h 570"/>
                <a:gd name="T6" fmla="*/ 271 w 356"/>
                <a:gd name="T7" fmla="*/ 142 h 570"/>
                <a:gd name="T8" fmla="*/ 356 w 356"/>
                <a:gd name="T9" fmla="*/ 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570"/>
                  </a:moveTo>
                  <a:lnTo>
                    <a:pt x="86" y="440"/>
                  </a:lnTo>
                  <a:lnTo>
                    <a:pt x="171" y="298"/>
                  </a:lnTo>
                  <a:lnTo>
                    <a:pt x="271" y="142"/>
                  </a:lnTo>
                  <a:lnTo>
                    <a:pt x="356" y="0"/>
                  </a:lnTo>
                </a:path>
              </a:pathLst>
            </a:custGeom>
            <a:noFill/>
            <a:ln w="17780">
              <a:solidFill>
                <a:srgbClr val="000080"/>
              </a:solidFill>
              <a:round/>
            </a:ln>
          </p:spPr>
          <p:txBody>
            <a:bodyPr/>
            <a:lstStyle/>
            <a:p>
              <a:endParaRPr lang="zh-CN" altLang="en-US"/>
            </a:p>
          </p:txBody>
        </p:sp>
        <p:sp>
          <p:nvSpPr>
            <p:cNvPr id="53" name="Freeform 24"/>
            <p:cNvSpPr/>
            <p:nvPr/>
          </p:nvSpPr>
          <p:spPr bwMode="auto">
            <a:xfrm>
              <a:off x="3117" y="1087"/>
              <a:ext cx="356" cy="557"/>
            </a:xfrm>
            <a:custGeom>
              <a:avLst/>
              <a:gdLst>
                <a:gd name="T0" fmla="*/ 0 w 356"/>
                <a:gd name="T1" fmla="*/ 557 h 557"/>
                <a:gd name="T2" fmla="*/ 85 w 356"/>
                <a:gd name="T3" fmla="*/ 415 h 557"/>
                <a:gd name="T4" fmla="*/ 171 w 356"/>
                <a:gd name="T5" fmla="*/ 259 h 557"/>
                <a:gd name="T6" fmla="*/ 270 w 356"/>
                <a:gd name="T7" fmla="*/ 117 h 557"/>
                <a:gd name="T8" fmla="*/ 313 w 356"/>
                <a:gd name="T9" fmla="*/ 52 h 557"/>
                <a:gd name="T10" fmla="*/ 356 w 356"/>
                <a:gd name="T11" fmla="*/ 0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557"/>
                  </a:moveTo>
                  <a:lnTo>
                    <a:pt x="85" y="415"/>
                  </a:lnTo>
                  <a:lnTo>
                    <a:pt x="171" y="259"/>
                  </a:lnTo>
                  <a:lnTo>
                    <a:pt x="270" y="117"/>
                  </a:lnTo>
                  <a:lnTo>
                    <a:pt x="313" y="52"/>
                  </a:lnTo>
                  <a:lnTo>
                    <a:pt x="356" y="0"/>
                  </a:lnTo>
                </a:path>
              </a:pathLst>
            </a:custGeom>
            <a:noFill/>
            <a:ln w="17780">
              <a:solidFill>
                <a:srgbClr val="000080"/>
              </a:solidFill>
              <a:round/>
            </a:ln>
          </p:spPr>
          <p:txBody>
            <a:bodyPr/>
            <a:lstStyle/>
            <a:p>
              <a:endParaRPr lang="zh-CN" altLang="en-US"/>
            </a:p>
          </p:txBody>
        </p:sp>
        <p:sp>
          <p:nvSpPr>
            <p:cNvPr id="54" name="Freeform 25"/>
            <p:cNvSpPr/>
            <p:nvPr/>
          </p:nvSpPr>
          <p:spPr bwMode="auto">
            <a:xfrm>
              <a:off x="3473" y="854"/>
              <a:ext cx="356" cy="233"/>
            </a:xfrm>
            <a:custGeom>
              <a:avLst/>
              <a:gdLst>
                <a:gd name="T0" fmla="*/ 0 w 356"/>
                <a:gd name="T1" fmla="*/ 233 h 233"/>
                <a:gd name="T2" fmla="*/ 85 w 356"/>
                <a:gd name="T3" fmla="*/ 143 h 233"/>
                <a:gd name="T4" fmla="*/ 171 w 356"/>
                <a:gd name="T5" fmla="*/ 65 h 233"/>
                <a:gd name="T6" fmla="*/ 270 w 356"/>
                <a:gd name="T7" fmla="*/ 13 h 233"/>
                <a:gd name="T8" fmla="*/ 356 w 356"/>
                <a:gd name="T9" fmla="*/ 0 h 233"/>
                <a:gd name="T10" fmla="*/ 0 60000 65536"/>
                <a:gd name="T11" fmla="*/ 0 60000 65536"/>
                <a:gd name="T12" fmla="*/ 0 60000 65536"/>
                <a:gd name="T13" fmla="*/ 0 60000 65536"/>
                <a:gd name="T14" fmla="*/ 0 60000 65536"/>
                <a:gd name="T15" fmla="*/ 0 w 356"/>
                <a:gd name="T16" fmla="*/ 0 h 233"/>
                <a:gd name="T17" fmla="*/ 356 w 356"/>
                <a:gd name="T18" fmla="*/ 233 h 233"/>
              </a:gdLst>
              <a:ahLst/>
              <a:cxnLst>
                <a:cxn ang="T10">
                  <a:pos x="T0" y="T1"/>
                </a:cxn>
                <a:cxn ang="T11">
                  <a:pos x="T2" y="T3"/>
                </a:cxn>
                <a:cxn ang="T12">
                  <a:pos x="T4" y="T5"/>
                </a:cxn>
                <a:cxn ang="T13">
                  <a:pos x="T6" y="T7"/>
                </a:cxn>
                <a:cxn ang="T14">
                  <a:pos x="T8" y="T9"/>
                </a:cxn>
              </a:cxnLst>
              <a:rect l="T15" t="T16" r="T17" b="T18"/>
              <a:pathLst>
                <a:path w="356" h="233">
                  <a:moveTo>
                    <a:pt x="0" y="233"/>
                  </a:moveTo>
                  <a:lnTo>
                    <a:pt x="85" y="143"/>
                  </a:lnTo>
                  <a:lnTo>
                    <a:pt x="171" y="65"/>
                  </a:lnTo>
                  <a:lnTo>
                    <a:pt x="270" y="13"/>
                  </a:lnTo>
                  <a:lnTo>
                    <a:pt x="356" y="0"/>
                  </a:lnTo>
                </a:path>
              </a:pathLst>
            </a:custGeom>
            <a:noFill/>
            <a:ln w="17780">
              <a:solidFill>
                <a:srgbClr val="000080"/>
              </a:solidFill>
              <a:round/>
            </a:ln>
          </p:spPr>
          <p:txBody>
            <a:bodyPr/>
            <a:lstStyle/>
            <a:p>
              <a:endParaRPr lang="zh-CN" altLang="en-US"/>
            </a:p>
          </p:txBody>
        </p:sp>
        <p:sp>
          <p:nvSpPr>
            <p:cNvPr id="55" name="Freeform 26"/>
            <p:cNvSpPr/>
            <p:nvPr/>
          </p:nvSpPr>
          <p:spPr bwMode="auto">
            <a:xfrm>
              <a:off x="3829" y="854"/>
              <a:ext cx="355" cy="233"/>
            </a:xfrm>
            <a:custGeom>
              <a:avLst/>
              <a:gdLst>
                <a:gd name="T0" fmla="*/ 0 w 355"/>
                <a:gd name="T1" fmla="*/ 0 h 233"/>
                <a:gd name="T2" fmla="*/ 85 w 355"/>
                <a:gd name="T3" fmla="*/ 13 h 233"/>
                <a:gd name="T4" fmla="*/ 170 w 355"/>
                <a:gd name="T5" fmla="*/ 65 h 233"/>
                <a:gd name="T6" fmla="*/ 270 w 355"/>
                <a:gd name="T7" fmla="*/ 143 h 233"/>
                <a:gd name="T8" fmla="*/ 355 w 355"/>
                <a:gd name="T9" fmla="*/ 233 h 233"/>
                <a:gd name="T10" fmla="*/ 0 60000 65536"/>
                <a:gd name="T11" fmla="*/ 0 60000 65536"/>
                <a:gd name="T12" fmla="*/ 0 60000 65536"/>
                <a:gd name="T13" fmla="*/ 0 60000 65536"/>
                <a:gd name="T14" fmla="*/ 0 60000 65536"/>
                <a:gd name="T15" fmla="*/ 0 w 355"/>
                <a:gd name="T16" fmla="*/ 0 h 233"/>
                <a:gd name="T17" fmla="*/ 355 w 355"/>
                <a:gd name="T18" fmla="*/ 233 h 233"/>
              </a:gdLst>
              <a:ahLst/>
              <a:cxnLst>
                <a:cxn ang="T10">
                  <a:pos x="T0" y="T1"/>
                </a:cxn>
                <a:cxn ang="T11">
                  <a:pos x="T2" y="T3"/>
                </a:cxn>
                <a:cxn ang="T12">
                  <a:pos x="T4" y="T5"/>
                </a:cxn>
                <a:cxn ang="T13">
                  <a:pos x="T6" y="T7"/>
                </a:cxn>
                <a:cxn ang="T14">
                  <a:pos x="T8" y="T9"/>
                </a:cxn>
              </a:cxnLst>
              <a:rect l="T15" t="T16" r="T17" b="T18"/>
              <a:pathLst>
                <a:path w="355" h="233">
                  <a:moveTo>
                    <a:pt x="0" y="0"/>
                  </a:moveTo>
                  <a:lnTo>
                    <a:pt x="85" y="13"/>
                  </a:lnTo>
                  <a:lnTo>
                    <a:pt x="170" y="65"/>
                  </a:lnTo>
                  <a:lnTo>
                    <a:pt x="270" y="143"/>
                  </a:lnTo>
                  <a:lnTo>
                    <a:pt x="355" y="233"/>
                  </a:lnTo>
                </a:path>
              </a:pathLst>
            </a:custGeom>
            <a:noFill/>
            <a:ln w="17780">
              <a:solidFill>
                <a:srgbClr val="000080"/>
              </a:solidFill>
              <a:round/>
            </a:ln>
          </p:spPr>
          <p:txBody>
            <a:bodyPr/>
            <a:lstStyle/>
            <a:p>
              <a:endParaRPr lang="zh-CN" altLang="en-US"/>
            </a:p>
          </p:txBody>
        </p:sp>
        <p:sp>
          <p:nvSpPr>
            <p:cNvPr id="56" name="Freeform 27"/>
            <p:cNvSpPr/>
            <p:nvPr/>
          </p:nvSpPr>
          <p:spPr bwMode="auto">
            <a:xfrm>
              <a:off x="4184" y="1087"/>
              <a:ext cx="356" cy="557"/>
            </a:xfrm>
            <a:custGeom>
              <a:avLst/>
              <a:gdLst>
                <a:gd name="T0" fmla="*/ 0 w 356"/>
                <a:gd name="T1" fmla="*/ 0 h 557"/>
                <a:gd name="T2" fmla="*/ 43 w 356"/>
                <a:gd name="T3" fmla="*/ 52 h 557"/>
                <a:gd name="T4" fmla="*/ 86 w 356"/>
                <a:gd name="T5" fmla="*/ 117 h 557"/>
                <a:gd name="T6" fmla="*/ 171 w 356"/>
                <a:gd name="T7" fmla="*/ 259 h 557"/>
                <a:gd name="T8" fmla="*/ 271 w 356"/>
                <a:gd name="T9" fmla="*/ 415 h 557"/>
                <a:gd name="T10" fmla="*/ 356 w 356"/>
                <a:gd name="T11" fmla="*/ 557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0"/>
                  </a:moveTo>
                  <a:lnTo>
                    <a:pt x="43" y="52"/>
                  </a:lnTo>
                  <a:lnTo>
                    <a:pt x="86" y="117"/>
                  </a:lnTo>
                  <a:lnTo>
                    <a:pt x="171" y="259"/>
                  </a:lnTo>
                  <a:lnTo>
                    <a:pt x="271" y="415"/>
                  </a:lnTo>
                  <a:lnTo>
                    <a:pt x="356" y="557"/>
                  </a:lnTo>
                </a:path>
              </a:pathLst>
            </a:custGeom>
            <a:noFill/>
            <a:ln w="17780">
              <a:solidFill>
                <a:srgbClr val="000080"/>
              </a:solidFill>
              <a:round/>
            </a:ln>
          </p:spPr>
          <p:txBody>
            <a:bodyPr/>
            <a:lstStyle/>
            <a:p>
              <a:endParaRPr lang="zh-CN" altLang="en-US"/>
            </a:p>
          </p:txBody>
        </p:sp>
        <p:sp>
          <p:nvSpPr>
            <p:cNvPr id="57" name="Freeform 28"/>
            <p:cNvSpPr/>
            <p:nvPr/>
          </p:nvSpPr>
          <p:spPr bwMode="auto">
            <a:xfrm>
              <a:off x="4540" y="1644"/>
              <a:ext cx="356" cy="570"/>
            </a:xfrm>
            <a:custGeom>
              <a:avLst/>
              <a:gdLst>
                <a:gd name="T0" fmla="*/ 0 w 356"/>
                <a:gd name="T1" fmla="*/ 0 h 570"/>
                <a:gd name="T2" fmla="*/ 86 w 356"/>
                <a:gd name="T3" fmla="*/ 142 h 570"/>
                <a:gd name="T4" fmla="*/ 171 w 356"/>
                <a:gd name="T5" fmla="*/ 298 h 570"/>
                <a:gd name="T6" fmla="*/ 271 w 356"/>
                <a:gd name="T7" fmla="*/ 440 h 570"/>
                <a:gd name="T8" fmla="*/ 356 w 356"/>
                <a:gd name="T9" fmla="*/ 57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0"/>
                  </a:moveTo>
                  <a:lnTo>
                    <a:pt x="86" y="142"/>
                  </a:lnTo>
                  <a:lnTo>
                    <a:pt x="171" y="298"/>
                  </a:lnTo>
                  <a:lnTo>
                    <a:pt x="271" y="440"/>
                  </a:lnTo>
                  <a:lnTo>
                    <a:pt x="356" y="570"/>
                  </a:lnTo>
                </a:path>
              </a:pathLst>
            </a:custGeom>
            <a:noFill/>
            <a:ln w="17780">
              <a:solidFill>
                <a:srgbClr val="000080"/>
              </a:solidFill>
              <a:round/>
            </a:ln>
          </p:spPr>
          <p:txBody>
            <a:bodyPr/>
            <a:lstStyle/>
            <a:p>
              <a:endParaRPr lang="zh-CN" altLang="en-US"/>
            </a:p>
          </p:txBody>
        </p:sp>
        <p:sp>
          <p:nvSpPr>
            <p:cNvPr id="58" name="Freeform 29"/>
            <p:cNvSpPr/>
            <p:nvPr/>
          </p:nvSpPr>
          <p:spPr bwMode="auto">
            <a:xfrm>
              <a:off x="4896" y="2214"/>
              <a:ext cx="356" cy="388"/>
            </a:xfrm>
            <a:custGeom>
              <a:avLst/>
              <a:gdLst>
                <a:gd name="T0" fmla="*/ 0 w 356"/>
                <a:gd name="T1" fmla="*/ 0 h 388"/>
                <a:gd name="T2" fmla="*/ 85 w 356"/>
                <a:gd name="T3" fmla="*/ 116 h 388"/>
                <a:gd name="T4" fmla="*/ 171 w 356"/>
                <a:gd name="T5" fmla="*/ 220 h 388"/>
                <a:gd name="T6" fmla="*/ 270 w 356"/>
                <a:gd name="T7" fmla="*/ 310 h 388"/>
                <a:gd name="T8" fmla="*/ 356 w 356"/>
                <a:gd name="T9" fmla="*/ 388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0"/>
                  </a:moveTo>
                  <a:lnTo>
                    <a:pt x="85" y="116"/>
                  </a:lnTo>
                  <a:lnTo>
                    <a:pt x="171" y="220"/>
                  </a:lnTo>
                  <a:lnTo>
                    <a:pt x="270" y="310"/>
                  </a:lnTo>
                  <a:lnTo>
                    <a:pt x="356" y="388"/>
                  </a:lnTo>
                </a:path>
              </a:pathLst>
            </a:custGeom>
            <a:noFill/>
            <a:ln w="17780">
              <a:solidFill>
                <a:srgbClr val="000080"/>
              </a:solidFill>
              <a:round/>
            </a:ln>
          </p:spPr>
          <p:txBody>
            <a:bodyPr/>
            <a:lstStyle/>
            <a:p>
              <a:endParaRPr lang="zh-CN" altLang="en-US"/>
            </a:p>
          </p:txBody>
        </p:sp>
        <p:sp>
          <p:nvSpPr>
            <p:cNvPr id="59" name="Freeform 30"/>
            <p:cNvSpPr/>
            <p:nvPr/>
          </p:nvSpPr>
          <p:spPr bwMode="auto">
            <a:xfrm>
              <a:off x="5252" y="2602"/>
              <a:ext cx="356" cy="181"/>
            </a:xfrm>
            <a:custGeom>
              <a:avLst/>
              <a:gdLst>
                <a:gd name="T0" fmla="*/ 0 w 356"/>
                <a:gd name="T1" fmla="*/ 0 h 181"/>
                <a:gd name="T2" fmla="*/ 85 w 356"/>
                <a:gd name="T3" fmla="*/ 65 h 181"/>
                <a:gd name="T4" fmla="*/ 171 w 356"/>
                <a:gd name="T5" fmla="*/ 116 h 181"/>
                <a:gd name="T6" fmla="*/ 270 w 356"/>
                <a:gd name="T7" fmla="*/ 155 h 181"/>
                <a:gd name="T8" fmla="*/ 356 w 356"/>
                <a:gd name="T9" fmla="*/ 181 h 181"/>
                <a:gd name="T10" fmla="*/ 0 60000 65536"/>
                <a:gd name="T11" fmla="*/ 0 60000 65536"/>
                <a:gd name="T12" fmla="*/ 0 60000 65536"/>
                <a:gd name="T13" fmla="*/ 0 60000 65536"/>
                <a:gd name="T14" fmla="*/ 0 60000 65536"/>
                <a:gd name="T15" fmla="*/ 0 w 356"/>
                <a:gd name="T16" fmla="*/ 0 h 181"/>
                <a:gd name="T17" fmla="*/ 356 w 356"/>
                <a:gd name="T18" fmla="*/ 181 h 181"/>
              </a:gdLst>
              <a:ahLst/>
              <a:cxnLst>
                <a:cxn ang="T10">
                  <a:pos x="T0" y="T1"/>
                </a:cxn>
                <a:cxn ang="T11">
                  <a:pos x="T2" y="T3"/>
                </a:cxn>
                <a:cxn ang="T12">
                  <a:pos x="T4" y="T5"/>
                </a:cxn>
                <a:cxn ang="T13">
                  <a:pos x="T6" y="T7"/>
                </a:cxn>
                <a:cxn ang="T14">
                  <a:pos x="T8" y="T9"/>
                </a:cxn>
              </a:cxnLst>
              <a:rect l="T15" t="T16" r="T17" b="T18"/>
              <a:pathLst>
                <a:path w="356" h="181">
                  <a:moveTo>
                    <a:pt x="0" y="0"/>
                  </a:moveTo>
                  <a:lnTo>
                    <a:pt x="85" y="65"/>
                  </a:lnTo>
                  <a:lnTo>
                    <a:pt x="171" y="116"/>
                  </a:lnTo>
                  <a:lnTo>
                    <a:pt x="270" y="155"/>
                  </a:lnTo>
                  <a:lnTo>
                    <a:pt x="356" y="181"/>
                  </a:lnTo>
                </a:path>
              </a:pathLst>
            </a:custGeom>
            <a:noFill/>
            <a:ln w="17780">
              <a:solidFill>
                <a:srgbClr val="000080"/>
              </a:solidFill>
              <a:round/>
            </a:ln>
          </p:spPr>
          <p:txBody>
            <a:bodyPr/>
            <a:lstStyle/>
            <a:p>
              <a:endParaRPr lang="zh-CN" altLang="en-US"/>
            </a:p>
          </p:txBody>
        </p:sp>
        <p:sp>
          <p:nvSpPr>
            <p:cNvPr id="60" name="Freeform 31"/>
            <p:cNvSpPr/>
            <p:nvPr/>
          </p:nvSpPr>
          <p:spPr bwMode="auto">
            <a:xfrm>
              <a:off x="5608" y="2783"/>
              <a:ext cx="356" cy="65"/>
            </a:xfrm>
            <a:custGeom>
              <a:avLst/>
              <a:gdLst>
                <a:gd name="T0" fmla="*/ 0 w 356"/>
                <a:gd name="T1" fmla="*/ 0 h 65"/>
                <a:gd name="T2" fmla="*/ 85 w 356"/>
                <a:gd name="T3" fmla="*/ 26 h 65"/>
                <a:gd name="T4" fmla="*/ 170 w 356"/>
                <a:gd name="T5" fmla="*/ 39 h 65"/>
                <a:gd name="T6" fmla="*/ 356 w 356"/>
                <a:gd name="T7" fmla="*/ 65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0"/>
                  </a:moveTo>
                  <a:lnTo>
                    <a:pt x="85" y="26"/>
                  </a:lnTo>
                  <a:lnTo>
                    <a:pt x="170" y="39"/>
                  </a:lnTo>
                  <a:lnTo>
                    <a:pt x="356" y="65"/>
                  </a:lnTo>
                </a:path>
              </a:pathLst>
            </a:custGeom>
            <a:noFill/>
            <a:ln w="17780">
              <a:solidFill>
                <a:srgbClr val="000080"/>
              </a:solidFill>
              <a:round/>
            </a:ln>
          </p:spPr>
          <p:txBody>
            <a:bodyPr/>
            <a:lstStyle/>
            <a:p>
              <a:endParaRPr lang="zh-CN" altLang="en-US"/>
            </a:p>
          </p:txBody>
        </p:sp>
        <p:sp>
          <p:nvSpPr>
            <p:cNvPr id="61" name="Freeform 32"/>
            <p:cNvSpPr/>
            <p:nvPr/>
          </p:nvSpPr>
          <p:spPr bwMode="auto">
            <a:xfrm>
              <a:off x="5964" y="2848"/>
              <a:ext cx="355" cy="26"/>
            </a:xfrm>
            <a:custGeom>
              <a:avLst/>
              <a:gdLst>
                <a:gd name="T0" fmla="*/ 0 w 355"/>
                <a:gd name="T1" fmla="*/ 0 h 26"/>
                <a:gd name="T2" fmla="*/ 170 w 355"/>
                <a:gd name="T3" fmla="*/ 13 h 26"/>
                <a:gd name="T4" fmla="*/ 355 w 355"/>
                <a:gd name="T5" fmla="*/ 26 h 26"/>
                <a:gd name="T6" fmla="*/ 0 60000 65536"/>
                <a:gd name="T7" fmla="*/ 0 60000 65536"/>
                <a:gd name="T8" fmla="*/ 0 60000 65536"/>
                <a:gd name="T9" fmla="*/ 0 w 355"/>
                <a:gd name="T10" fmla="*/ 0 h 26"/>
                <a:gd name="T11" fmla="*/ 355 w 355"/>
                <a:gd name="T12" fmla="*/ 26 h 26"/>
              </a:gdLst>
              <a:ahLst/>
              <a:cxnLst>
                <a:cxn ang="T6">
                  <a:pos x="T0" y="T1"/>
                </a:cxn>
                <a:cxn ang="T7">
                  <a:pos x="T2" y="T3"/>
                </a:cxn>
                <a:cxn ang="T8">
                  <a:pos x="T4" y="T5"/>
                </a:cxn>
              </a:cxnLst>
              <a:rect l="T9" t="T10" r="T11" b="T12"/>
              <a:pathLst>
                <a:path w="355" h="26">
                  <a:moveTo>
                    <a:pt x="0" y="0"/>
                  </a:moveTo>
                  <a:lnTo>
                    <a:pt x="170" y="13"/>
                  </a:lnTo>
                  <a:lnTo>
                    <a:pt x="355" y="26"/>
                  </a:lnTo>
                </a:path>
              </a:pathLst>
            </a:custGeom>
            <a:noFill/>
            <a:ln w="17780">
              <a:solidFill>
                <a:srgbClr val="000080"/>
              </a:solidFill>
              <a:round/>
            </a:ln>
          </p:spPr>
          <p:txBody>
            <a:bodyPr/>
            <a:lstStyle/>
            <a:p>
              <a:endParaRPr lang="zh-CN" altLang="en-US"/>
            </a:p>
          </p:txBody>
        </p:sp>
        <p:sp>
          <p:nvSpPr>
            <p:cNvPr id="62" name="Freeform 33"/>
            <p:cNvSpPr/>
            <p:nvPr/>
          </p:nvSpPr>
          <p:spPr bwMode="auto">
            <a:xfrm>
              <a:off x="6319"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ln>
          </p:spPr>
          <p:txBody>
            <a:bodyPr/>
            <a:lstStyle/>
            <a:p>
              <a:endParaRPr lang="zh-CN" altLang="en-US"/>
            </a:p>
          </p:txBody>
        </p:sp>
        <p:sp>
          <p:nvSpPr>
            <p:cNvPr id="63" name="Rectangle 34"/>
            <p:cNvSpPr>
              <a:spLocks noChangeArrowheads="1"/>
            </p:cNvSpPr>
            <p:nvPr/>
          </p:nvSpPr>
          <p:spPr bwMode="auto">
            <a:xfrm>
              <a:off x="544"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4" name="Rectangle 35"/>
            <p:cNvSpPr>
              <a:spLocks noChangeArrowheads="1"/>
            </p:cNvSpPr>
            <p:nvPr/>
          </p:nvSpPr>
          <p:spPr bwMode="auto">
            <a:xfrm>
              <a:off x="1256"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5" name="Rectangle 36"/>
            <p:cNvSpPr>
              <a:spLocks noChangeArrowheads="1"/>
            </p:cNvSpPr>
            <p:nvPr/>
          </p:nvSpPr>
          <p:spPr bwMode="auto">
            <a:xfrm>
              <a:off x="1969"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6" name="Rectangle 37"/>
            <p:cNvSpPr>
              <a:spLocks noChangeArrowheads="1"/>
            </p:cNvSpPr>
            <p:nvPr/>
          </p:nvSpPr>
          <p:spPr bwMode="auto">
            <a:xfrm>
              <a:off x="2681"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7" name="Rectangle 38"/>
            <p:cNvSpPr>
              <a:spLocks noChangeArrowheads="1"/>
            </p:cNvSpPr>
            <p:nvPr/>
          </p:nvSpPr>
          <p:spPr bwMode="auto">
            <a:xfrm>
              <a:off x="3389"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8" name="Rectangle 39"/>
            <p:cNvSpPr>
              <a:spLocks noChangeArrowheads="1"/>
            </p:cNvSpPr>
            <p:nvPr/>
          </p:nvSpPr>
          <p:spPr bwMode="auto">
            <a:xfrm>
              <a:off x="4104"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69" name="Rectangle 40"/>
            <p:cNvSpPr>
              <a:spLocks noChangeArrowheads="1"/>
            </p:cNvSpPr>
            <p:nvPr/>
          </p:nvSpPr>
          <p:spPr bwMode="auto">
            <a:xfrm>
              <a:off x="4816"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70" name="Rectangle 41"/>
            <p:cNvSpPr>
              <a:spLocks noChangeArrowheads="1"/>
            </p:cNvSpPr>
            <p:nvPr/>
          </p:nvSpPr>
          <p:spPr bwMode="auto">
            <a:xfrm>
              <a:off x="5526"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71" name="Rectangle 42"/>
            <p:cNvSpPr>
              <a:spLocks noChangeArrowheads="1"/>
            </p:cNvSpPr>
            <p:nvPr/>
          </p:nvSpPr>
          <p:spPr bwMode="auto">
            <a:xfrm>
              <a:off x="6239" y="3020"/>
              <a:ext cx="629"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72" name="Rectangle 43"/>
            <p:cNvSpPr>
              <a:spLocks noChangeArrowheads="1"/>
            </p:cNvSpPr>
            <p:nvPr/>
          </p:nvSpPr>
          <p:spPr bwMode="auto">
            <a:xfrm>
              <a:off x="3743" y="3275"/>
              <a:ext cx="58" cy="233"/>
            </a:xfrm>
            <a:prstGeom prst="rect">
              <a:avLst/>
            </a:prstGeom>
            <a:noFill/>
            <a:ln w="9525">
              <a:noFill/>
              <a:miter lim="800000"/>
            </a:ln>
          </p:spPr>
          <p:txBody>
            <a:bodyPr wrap="none" lIns="0" tIns="0" rIns="0" bIns="0">
              <a:spAutoFit/>
            </a:bodyPr>
            <a:lstStyle/>
            <a:p>
              <a:pPr eaLnBrk="0" hangingPunct="0"/>
              <a:r>
                <a:rPr lang="en-US" altLang="zh-CN" sz="800">
                  <a:solidFill>
                    <a:srgbClr val="000000"/>
                  </a:solidFill>
                </a:rPr>
                <a:t> </a:t>
              </a:r>
              <a:endParaRPr lang="en-US" altLang="zh-CN"/>
            </a:p>
          </p:txBody>
        </p:sp>
      </p:grpSp>
      <p:grpSp>
        <p:nvGrpSpPr>
          <p:cNvPr id="3" name="Group 14"/>
          <p:cNvGrpSpPr>
            <a:grpSpLocks noChangeAspect="1"/>
          </p:cNvGrpSpPr>
          <p:nvPr/>
        </p:nvGrpSpPr>
        <p:grpSpPr bwMode="auto">
          <a:xfrm rot="16200000">
            <a:off x="5024430" y="2424278"/>
            <a:ext cx="3429024" cy="1714512"/>
            <a:chOff x="71" y="0"/>
            <a:chExt cx="6818" cy="3780"/>
          </a:xfrm>
        </p:grpSpPr>
        <p:sp>
          <p:nvSpPr>
            <p:cNvPr id="104" name="AutoShape 15"/>
            <p:cNvSpPr>
              <a:spLocks noChangeAspect="1" noChangeArrowheads="1"/>
            </p:cNvSpPr>
            <p:nvPr/>
          </p:nvSpPr>
          <p:spPr bwMode="auto">
            <a:xfrm>
              <a:off x="71" y="0"/>
              <a:ext cx="6818" cy="3780"/>
            </a:xfrm>
            <a:prstGeom prst="rect">
              <a:avLst/>
            </a:prstGeom>
            <a:noFill/>
            <a:ln w="9525">
              <a:noFill/>
              <a:miter lim="800000"/>
            </a:ln>
          </p:spPr>
          <p:txBody>
            <a:bodyPr/>
            <a:lstStyle/>
            <a:p>
              <a:pPr algn="ctr" eaLnBrk="0" hangingPunct="0"/>
              <a:endParaRPr lang="zh-CN" altLang="zh-CN"/>
            </a:p>
          </p:txBody>
        </p:sp>
        <p:sp>
          <p:nvSpPr>
            <p:cNvPr id="105" name="Rectangle 16"/>
            <p:cNvSpPr>
              <a:spLocks noChangeArrowheads="1"/>
            </p:cNvSpPr>
            <p:nvPr/>
          </p:nvSpPr>
          <p:spPr bwMode="auto">
            <a:xfrm>
              <a:off x="71" y="65"/>
              <a:ext cx="6818" cy="3663"/>
            </a:xfrm>
            <a:prstGeom prst="rect">
              <a:avLst/>
            </a:prstGeom>
            <a:noFill/>
            <a:ln w="9525">
              <a:noFill/>
              <a:miter lim="800000"/>
            </a:ln>
          </p:spPr>
          <p:txBody>
            <a:bodyPr/>
            <a:lstStyle/>
            <a:p>
              <a:pPr algn="ctr" eaLnBrk="0" hangingPunct="0"/>
              <a:endParaRPr lang="zh-CN" altLang="zh-CN"/>
            </a:p>
          </p:txBody>
        </p:sp>
        <p:sp>
          <p:nvSpPr>
            <p:cNvPr id="106" name="Line 17"/>
            <p:cNvSpPr>
              <a:spLocks noChangeShapeType="1"/>
            </p:cNvSpPr>
            <p:nvPr/>
          </p:nvSpPr>
          <p:spPr bwMode="auto">
            <a:xfrm flipV="1">
              <a:off x="6675" y="2874"/>
              <a:ext cx="1" cy="51"/>
            </a:xfrm>
            <a:prstGeom prst="line">
              <a:avLst/>
            </a:prstGeom>
            <a:noFill/>
            <a:ln w="0">
              <a:solidFill>
                <a:srgbClr val="000000"/>
              </a:solidFill>
              <a:round/>
            </a:ln>
          </p:spPr>
          <p:txBody>
            <a:bodyPr/>
            <a:lstStyle/>
            <a:p>
              <a:endParaRPr lang="zh-CN" altLang="en-US"/>
            </a:p>
          </p:txBody>
        </p:sp>
        <p:sp>
          <p:nvSpPr>
            <p:cNvPr id="107" name="Freeform 18"/>
            <p:cNvSpPr/>
            <p:nvPr/>
          </p:nvSpPr>
          <p:spPr bwMode="auto">
            <a:xfrm>
              <a:off x="982"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ln>
          </p:spPr>
          <p:txBody>
            <a:bodyPr/>
            <a:lstStyle/>
            <a:p>
              <a:endParaRPr lang="zh-CN" altLang="en-US"/>
            </a:p>
          </p:txBody>
        </p:sp>
        <p:sp>
          <p:nvSpPr>
            <p:cNvPr id="108" name="Freeform 19"/>
            <p:cNvSpPr/>
            <p:nvPr/>
          </p:nvSpPr>
          <p:spPr bwMode="auto">
            <a:xfrm>
              <a:off x="1338" y="2848"/>
              <a:ext cx="356" cy="26"/>
            </a:xfrm>
            <a:custGeom>
              <a:avLst/>
              <a:gdLst>
                <a:gd name="T0" fmla="*/ 0 w 356"/>
                <a:gd name="T1" fmla="*/ 26 h 26"/>
                <a:gd name="T2" fmla="*/ 171 w 356"/>
                <a:gd name="T3" fmla="*/ 13 h 26"/>
                <a:gd name="T4" fmla="*/ 356 w 356"/>
                <a:gd name="T5" fmla="*/ 0 h 26"/>
                <a:gd name="T6" fmla="*/ 0 60000 65536"/>
                <a:gd name="T7" fmla="*/ 0 60000 65536"/>
                <a:gd name="T8" fmla="*/ 0 60000 65536"/>
                <a:gd name="T9" fmla="*/ 0 w 356"/>
                <a:gd name="T10" fmla="*/ 0 h 26"/>
                <a:gd name="T11" fmla="*/ 356 w 356"/>
                <a:gd name="T12" fmla="*/ 26 h 26"/>
              </a:gdLst>
              <a:ahLst/>
              <a:cxnLst>
                <a:cxn ang="T6">
                  <a:pos x="T0" y="T1"/>
                </a:cxn>
                <a:cxn ang="T7">
                  <a:pos x="T2" y="T3"/>
                </a:cxn>
                <a:cxn ang="T8">
                  <a:pos x="T4" y="T5"/>
                </a:cxn>
              </a:cxnLst>
              <a:rect l="T9" t="T10" r="T11" b="T12"/>
              <a:pathLst>
                <a:path w="356" h="26">
                  <a:moveTo>
                    <a:pt x="0" y="26"/>
                  </a:moveTo>
                  <a:lnTo>
                    <a:pt x="171" y="13"/>
                  </a:lnTo>
                  <a:lnTo>
                    <a:pt x="356" y="0"/>
                  </a:lnTo>
                </a:path>
              </a:pathLst>
            </a:custGeom>
            <a:noFill/>
            <a:ln w="17780">
              <a:solidFill>
                <a:srgbClr val="000080"/>
              </a:solidFill>
              <a:round/>
            </a:ln>
          </p:spPr>
          <p:txBody>
            <a:bodyPr/>
            <a:lstStyle/>
            <a:p>
              <a:endParaRPr lang="zh-CN" altLang="en-US"/>
            </a:p>
          </p:txBody>
        </p:sp>
        <p:sp>
          <p:nvSpPr>
            <p:cNvPr id="109" name="Freeform 20"/>
            <p:cNvSpPr/>
            <p:nvPr/>
          </p:nvSpPr>
          <p:spPr bwMode="auto">
            <a:xfrm>
              <a:off x="1694" y="2783"/>
              <a:ext cx="356" cy="65"/>
            </a:xfrm>
            <a:custGeom>
              <a:avLst/>
              <a:gdLst>
                <a:gd name="T0" fmla="*/ 0 w 356"/>
                <a:gd name="T1" fmla="*/ 65 h 65"/>
                <a:gd name="T2" fmla="*/ 170 w 356"/>
                <a:gd name="T3" fmla="*/ 39 h 65"/>
                <a:gd name="T4" fmla="*/ 270 w 356"/>
                <a:gd name="T5" fmla="*/ 26 h 65"/>
                <a:gd name="T6" fmla="*/ 356 w 356"/>
                <a:gd name="T7" fmla="*/ 0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65"/>
                  </a:moveTo>
                  <a:lnTo>
                    <a:pt x="170" y="39"/>
                  </a:lnTo>
                  <a:lnTo>
                    <a:pt x="270" y="26"/>
                  </a:lnTo>
                  <a:lnTo>
                    <a:pt x="356" y="0"/>
                  </a:lnTo>
                </a:path>
              </a:pathLst>
            </a:custGeom>
            <a:noFill/>
            <a:ln w="17780">
              <a:solidFill>
                <a:srgbClr val="000080"/>
              </a:solidFill>
              <a:round/>
            </a:ln>
          </p:spPr>
          <p:txBody>
            <a:bodyPr/>
            <a:lstStyle/>
            <a:p>
              <a:endParaRPr lang="zh-CN" altLang="en-US"/>
            </a:p>
          </p:txBody>
        </p:sp>
        <p:sp>
          <p:nvSpPr>
            <p:cNvPr id="110" name="Freeform 21"/>
            <p:cNvSpPr/>
            <p:nvPr/>
          </p:nvSpPr>
          <p:spPr bwMode="auto">
            <a:xfrm>
              <a:off x="2050" y="2602"/>
              <a:ext cx="355" cy="181"/>
            </a:xfrm>
            <a:custGeom>
              <a:avLst/>
              <a:gdLst>
                <a:gd name="T0" fmla="*/ 0 w 355"/>
                <a:gd name="T1" fmla="*/ 181 h 181"/>
                <a:gd name="T2" fmla="*/ 85 w 355"/>
                <a:gd name="T3" fmla="*/ 155 h 181"/>
                <a:gd name="T4" fmla="*/ 170 w 355"/>
                <a:gd name="T5" fmla="*/ 116 h 181"/>
                <a:gd name="T6" fmla="*/ 270 w 355"/>
                <a:gd name="T7" fmla="*/ 65 h 181"/>
                <a:gd name="T8" fmla="*/ 355 w 355"/>
                <a:gd name="T9" fmla="*/ 0 h 181"/>
                <a:gd name="T10" fmla="*/ 0 60000 65536"/>
                <a:gd name="T11" fmla="*/ 0 60000 65536"/>
                <a:gd name="T12" fmla="*/ 0 60000 65536"/>
                <a:gd name="T13" fmla="*/ 0 60000 65536"/>
                <a:gd name="T14" fmla="*/ 0 60000 65536"/>
                <a:gd name="T15" fmla="*/ 0 w 355"/>
                <a:gd name="T16" fmla="*/ 0 h 181"/>
                <a:gd name="T17" fmla="*/ 355 w 355"/>
                <a:gd name="T18" fmla="*/ 181 h 181"/>
              </a:gdLst>
              <a:ahLst/>
              <a:cxnLst>
                <a:cxn ang="T10">
                  <a:pos x="T0" y="T1"/>
                </a:cxn>
                <a:cxn ang="T11">
                  <a:pos x="T2" y="T3"/>
                </a:cxn>
                <a:cxn ang="T12">
                  <a:pos x="T4" y="T5"/>
                </a:cxn>
                <a:cxn ang="T13">
                  <a:pos x="T6" y="T7"/>
                </a:cxn>
                <a:cxn ang="T14">
                  <a:pos x="T8" y="T9"/>
                </a:cxn>
              </a:cxnLst>
              <a:rect l="T15" t="T16" r="T17" b="T18"/>
              <a:pathLst>
                <a:path w="355" h="181">
                  <a:moveTo>
                    <a:pt x="0" y="181"/>
                  </a:moveTo>
                  <a:lnTo>
                    <a:pt x="85" y="155"/>
                  </a:lnTo>
                  <a:lnTo>
                    <a:pt x="170" y="116"/>
                  </a:lnTo>
                  <a:lnTo>
                    <a:pt x="270" y="65"/>
                  </a:lnTo>
                  <a:lnTo>
                    <a:pt x="355" y="0"/>
                  </a:lnTo>
                </a:path>
              </a:pathLst>
            </a:custGeom>
            <a:noFill/>
            <a:ln w="17780">
              <a:solidFill>
                <a:srgbClr val="000080"/>
              </a:solidFill>
              <a:round/>
            </a:ln>
          </p:spPr>
          <p:txBody>
            <a:bodyPr/>
            <a:lstStyle/>
            <a:p>
              <a:endParaRPr lang="zh-CN" altLang="en-US"/>
            </a:p>
          </p:txBody>
        </p:sp>
        <p:sp>
          <p:nvSpPr>
            <p:cNvPr id="111" name="Freeform 22"/>
            <p:cNvSpPr/>
            <p:nvPr/>
          </p:nvSpPr>
          <p:spPr bwMode="auto">
            <a:xfrm>
              <a:off x="2405" y="2214"/>
              <a:ext cx="356" cy="388"/>
            </a:xfrm>
            <a:custGeom>
              <a:avLst/>
              <a:gdLst>
                <a:gd name="T0" fmla="*/ 0 w 356"/>
                <a:gd name="T1" fmla="*/ 388 h 388"/>
                <a:gd name="T2" fmla="*/ 86 w 356"/>
                <a:gd name="T3" fmla="*/ 310 h 388"/>
                <a:gd name="T4" fmla="*/ 171 w 356"/>
                <a:gd name="T5" fmla="*/ 220 h 388"/>
                <a:gd name="T6" fmla="*/ 271 w 356"/>
                <a:gd name="T7" fmla="*/ 116 h 388"/>
                <a:gd name="T8" fmla="*/ 356 w 356"/>
                <a:gd name="T9" fmla="*/ 0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388"/>
                  </a:moveTo>
                  <a:lnTo>
                    <a:pt x="86" y="310"/>
                  </a:lnTo>
                  <a:lnTo>
                    <a:pt x="171" y="220"/>
                  </a:lnTo>
                  <a:lnTo>
                    <a:pt x="271" y="116"/>
                  </a:lnTo>
                  <a:lnTo>
                    <a:pt x="356" y="0"/>
                  </a:lnTo>
                </a:path>
              </a:pathLst>
            </a:custGeom>
            <a:noFill/>
            <a:ln w="17780">
              <a:solidFill>
                <a:srgbClr val="000080"/>
              </a:solidFill>
              <a:round/>
            </a:ln>
          </p:spPr>
          <p:txBody>
            <a:bodyPr/>
            <a:lstStyle/>
            <a:p>
              <a:endParaRPr lang="zh-CN" altLang="en-US"/>
            </a:p>
          </p:txBody>
        </p:sp>
        <p:sp>
          <p:nvSpPr>
            <p:cNvPr id="112" name="Freeform 23"/>
            <p:cNvSpPr/>
            <p:nvPr/>
          </p:nvSpPr>
          <p:spPr bwMode="auto">
            <a:xfrm>
              <a:off x="2761" y="1644"/>
              <a:ext cx="356" cy="570"/>
            </a:xfrm>
            <a:custGeom>
              <a:avLst/>
              <a:gdLst>
                <a:gd name="T0" fmla="*/ 0 w 356"/>
                <a:gd name="T1" fmla="*/ 570 h 570"/>
                <a:gd name="T2" fmla="*/ 86 w 356"/>
                <a:gd name="T3" fmla="*/ 440 h 570"/>
                <a:gd name="T4" fmla="*/ 171 w 356"/>
                <a:gd name="T5" fmla="*/ 298 h 570"/>
                <a:gd name="T6" fmla="*/ 271 w 356"/>
                <a:gd name="T7" fmla="*/ 142 h 570"/>
                <a:gd name="T8" fmla="*/ 356 w 356"/>
                <a:gd name="T9" fmla="*/ 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570"/>
                  </a:moveTo>
                  <a:lnTo>
                    <a:pt x="86" y="440"/>
                  </a:lnTo>
                  <a:lnTo>
                    <a:pt x="171" y="298"/>
                  </a:lnTo>
                  <a:lnTo>
                    <a:pt x="271" y="142"/>
                  </a:lnTo>
                  <a:lnTo>
                    <a:pt x="356" y="0"/>
                  </a:lnTo>
                </a:path>
              </a:pathLst>
            </a:custGeom>
            <a:noFill/>
            <a:ln w="17780">
              <a:solidFill>
                <a:srgbClr val="000080"/>
              </a:solidFill>
              <a:round/>
            </a:ln>
          </p:spPr>
          <p:txBody>
            <a:bodyPr/>
            <a:lstStyle/>
            <a:p>
              <a:endParaRPr lang="zh-CN" altLang="en-US"/>
            </a:p>
          </p:txBody>
        </p:sp>
        <p:sp>
          <p:nvSpPr>
            <p:cNvPr id="113" name="Freeform 24"/>
            <p:cNvSpPr/>
            <p:nvPr/>
          </p:nvSpPr>
          <p:spPr bwMode="auto">
            <a:xfrm>
              <a:off x="3117" y="1087"/>
              <a:ext cx="356" cy="557"/>
            </a:xfrm>
            <a:custGeom>
              <a:avLst/>
              <a:gdLst>
                <a:gd name="T0" fmla="*/ 0 w 356"/>
                <a:gd name="T1" fmla="*/ 557 h 557"/>
                <a:gd name="T2" fmla="*/ 85 w 356"/>
                <a:gd name="T3" fmla="*/ 415 h 557"/>
                <a:gd name="T4" fmla="*/ 171 w 356"/>
                <a:gd name="T5" fmla="*/ 259 h 557"/>
                <a:gd name="T6" fmla="*/ 270 w 356"/>
                <a:gd name="T7" fmla="*/ 117 h 557"/>
                <a:gd name="T8" fmla="*/ 313 w 356"/>
                <a:gd name="T9" fmla="*/ 52 h 557"/>
                <a:gd name="T10" fmla="*/ 356 w 356"/>
                <a:gd name="T11" fmla="*/ 0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557"/>
                  </a:moveTo>
                  <a:lnTo>
                    <a:pt x="85" y="415"/>
                  </a:lnTo>
                  <a:lnTo>
                    <a:pt x="171" y="259"/>
                  </a:lnTo>
                  <a:lnTo>
                    <a:pt x="270" y="117"/>
                  </a:lnTo>
                  <a:lnTo>
                    <a:pt x="313" y="52"/>
                  </a:lnTo>
                  <a:lnTo>
                    <a:pt x="356" y="0"/>
                  </a:lnTo>
                </a:path>
              </a:pathLst>
            </a:custGeom>
            <a:noFill/>
            <a:ln w="17780">
              <a:solidFill>
                <a:srgbClr val="000080"/>
              </a:solidFill>
              <a:round/>
            </a:ln>
          </p:spPr>
          <p:txBody>
            <a:bodyPr/>
            <a:lstStyle/>
            <a:p>
              <a:endParaRPr lang="zh-CN" altLang="en-US"/>
            </a:p>
          </p:txBody>
        </p:sp>
        <p:sp>
          <p:nvSpPr>
            <p:cNvPr id="114" name="Freeform 25"/>
            <p:cNvSpPr/>
            <p:nvPr/>
          </p:nvSpPr>
          <p:spPr bwMode="auto">
            <a:xfrm>
              <a:off x="3473" y="854"/>
              <a:ext cx="356" cy="233"/>
            </a:xfrm>
            <a:custGeom>
              <a:avLst/>
              <a:gdLst>
                <a:gd name="T0" fmla="*/ 0 w 356"/>
                <a:gd name="T1" fmla="*/ 233 h 233"/>
                <a:gd name="T2" fmla="*/ 85 w 356"/>
                <a:gd name="T3" fmla="*/ 143 h 233"/>
                <a:gd name="T4" fmla="*/ 171 w 356"/>
                <a:gd name="T5" fmla="*/ 65 h 233"/>
                <a:gd name="T6" fmla="*/ 270 w 356"/>
                <a:gd name="T7" fmla="*/ 13 h 233"/>
                <a:gd name="T8" fmla="*/ 356 w 356"/>
                <a:gd name="T9" fmla="*/ 0 h 233"/>
                <a:gd name="T10" fmla="*/ 0 60000 65536"/>
                <a:gd name="T11" fmla="*/ 0 60000 65536"/>
                <a:gd name="T12" fmla="*/ 0 60000 65536"/>
                <a:gd name="T13" fmla="*/ 0 60000 65536"/>
                <a:gd name="T14" fmla="*/ 0 60000 65536"/>
                <a:gd name="T15" fmla="*/ 0 w 356"/>
                <a:gd name="T16" fmla="*/ 0 h 233"/>
                <a:gd name="T17" fmla="*/ 356 w 356"/>
                <a:gd name="T18" fmla="*/ 233 h 233"/>
              </a:gdLst>
              <a:ahLst/>
              <a:cxnLst>
                <a:cxn ang="T10">
                  <a:pos x="T0" y="T1"/>
                </a:cxn>
                <a:cxn ang="T11">
                  <a:pos x="T2" y="T3"/>
                </a:cxn>
                <a:cxn ang="T12">
                  <a:pos x="T4" y="T5"/>
                </a:cxn>
                <a:cxn ang="T13">
                  <a:pos x="T6" y="T7"/>
                </a:cxn>
                <a:cxn ang="T14">
                  <a:pos x="T8" y="T9"/>
                </a:cxn>
              </a:cxnLst>
              <a:rect l="T15" t="T16" r="T17" b="T18"/>
              <a:pathLst>
                <a:path w="356" h="233">
                  <a:moveTo>
                    <a:pt x="0" y="233"/>
                  </a:moveTo>
                  <a:lnTo>
                    <a:pt x="85" y="143"/>
                  </a:lnTo>
                  <a:lnTo>
                    <a:pt x="171" y="65"/>
                  </a:lnTo>
                  <a:lnTo>
                    <a:pt x="270" y="13"/>
                  </a:lnTo>
                  <a:lnTo>
                    <a:pt x="356" y="0"/>
                  </a:lnTo>
                </a:path>
              </a:pathLst>
            </a:custGeom>
            <a:noFill/>
            <a:ln w="17780">
              <a:solidFill>
                <a:srgbClr val="000080"/>
              </a:solidFill>
              <a:round/>
            </a:ln>
          </p:spPr>
          <p:txBody>
            <a:bodyPr/>
            <a:lstStyle/>
            <a:p>
              <a:endParaRPr lang="zh-CN" altLang="en-US"/>
            </a:p>
          </p:txBody>
        </p:sp>
        <p:sp>
          <p:nvSpPr>
            <p:cNvPr id="115" name="Freeform 26"/>
            <p:cNvSpPr/>
            <p:nvPr/>
          </p:nvSpPr>
          <p:spPr bwMode="auto">
            <a:xfrm>
              <a:off x="3829" y="854"/>
              <a:ext cx="355" cy="233"/>
            </a:xfrm>
            <a:custGeom>
              <a:avLst/>
              <a:gdLst>
                <a:gd name="T0" fmla="*/ 0 w 355"/>
                <a:gd name="T1" fmla="*/ 0 h 233"/>
                <a:gd name="T2" fmla="*/ 85 w 355"/>
                <a:gd name="T3" fmla="*/ 13 h 233"/>
                <a:gd name="T4" fmla="*/ 170 w 355"/>
                <a:gd name="T5" fmla="*/ 65 h 233"/>
                <a:gd name="T6" fmla="*/ 270 w 355"/>
                <a:gd name="T7" fmla="*/ 143 h 233"/>
                <a:gd name="T8" fmla="*/ 355 w 355"/>
                <a:gd name="T9" fmla="*/ 233 h 233"/>
                <a:gd name="T10" fmla="*/ 0 60000 65536"/>
                <a:gd name="T11" fmla="*/ 0 60000 65536"/>
                <a:gd name="T12" fmla="*/ 0 60000 65536"/>
                <a:gd name="T13" fmla="*/ 0 60000 65536"/>
                <a:gd name="T14" fmla="*/ 0 60000 65536"/>
                <a:gd name="T15" fmla="*/ 0 w 355"/>
                <a:gd name="T16" fmla="*/ 0 h 233"/>
                <a:gd name="T17" fmla="*/ 355 w 355"/>
                <a:gd name="T18" fmla="*/ 233 h 233"/>
              </a:gdLst>
              <a:ahLst/>
              <a:cxnLst>
                <a:cxn ang="T10">
                  <a:pos x="T0" y="T1"/>
                </a:cxn>
                <a:cxn ang="T11">
                  <a:pos x="T2" y="T3"/>
                </a:cxn>
                <a:cxn ang="T12">
                  <a:pos x="T4" y="T5"/>
                </a:cxn>
                <a:cxn ang="T13">
                  <a:pos x="T6" y="T7"/>
                </a:cxn>
                <a:cxn ang="T14">
                  <a:pos x="T8" y="T9"/>
                </a:cxn>
              </a:cxnLst>
              <a:rect l="T15" t="T16" r="T17" b="T18"/>
              <a:pathLst>
                <a:path w="355" h="233">
                  <a:moveTo>
                    <a:pt x="0" y="0"/>
                  </a:moveTo>
                  <a:lnTo>
                    <a:pt x="85" y="13"/>
                  </a:lnTo>
                  <a:lnTo>
                    <a:pt x="170" y="65"/>
                  </a:lnTo>
                  <a:lnTo>
                    <a:pt x="270" y="143"/>
                  </a:lnTo>
                  <a:lnTo>
                    <a:pt x="355" y="233"/>
                  </a:lnTo>
                </a:path>
              </a:pathLst>
            </a:custGeom>
            <a:noFill/>
            <a:ln w="17780">
              <a:solidFill>
                <a:srgbClr val="000080"/>
              </a:solidFill>
              <a:round/>
            </a:ln>
          </p:spPr>
          <p:txBody>
            <a:bodyPr/>
            <a:lstStyle/>
            <a:p>
              <a:endParaRPr lang="zh-CN" altLang="en-US"/>
            </a:p>
          </p:txBody>
        </p:sp>
        <p:sp>
          <p:nvSpPr>
            <p:cNvPr id="116" name="Freeform 27"/>
            <p:cNvSpPr/>
            <p:nvPr/>
          </p:nvSpPr>
          <p:spPr bwMode="auto">
            <a:xfrm>
              <a:off x="4184" y="1087"/>
              <a:ext cx="356" cy="557"/>
            </a:xfrm>
            <a:custGeom>
              <a:avLst/>
              <a:gdLst>
                <a:gd name="T0" fmla="*/ 0 w 356"/>
                <a:gd name="T1" fmla="*/ 0 h 557"/>
                <a:gd name="T2" fmla="*/ 43 w 356"/>
                <a:gd name="T3" fmla="*/ 52 h 557"/>
                <a:gd name="T4" fmla="*/ 86 w 356"/>
                <a:gd name="T5" fmla="*/ 117 h 557"/>
                <a:gd name="T6" fmla="*/ 171 w 356"/>
                <a:gd name="T7" fmla="*/ 259 h 557"/>
                <a:gd name="T8" fmla="*/ 271 w 356"/>
                <a:gd name="T9" fmla="*/ 415 h 557"/>
                <a:gd name="T10" fmla="*/ 356 w 356"/>
                <a:gd name="T11" fmla="*/ 557 h 557"/>
                <a:gd name="T12" fmla="*/ 0 60000 65536"/>
                <a:gd name="T13" fmla="*/ 0 60000 65536"/>
                <a:gd name="T14" fmla="*/ 0 60000 65536"/>
                <a:gd name="T15" fmla="*/ 0 60000 65536"/>
                <a:gd name="T16" fmla="*/ 0 60000 65536"/>
                <a:gd name="T17" fmla="*/ 0 60000 65536"/>
                <a:gd name="T18" fmla="*/ 0 w 356"/>
                <a:gd name="T19" fmla="*/ 0 h 557"/>
                <a:gd name="T20" fmla="*/ 356 w 356"/>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356" h="557">
                  <a:moveTo>
                    <a:pt x="0" y="0"/>
                  </a:moveTo>
                  <a:lnTo>
                    <a:pt x="43" y="52"/>
                  </a:lnTo>
                  <a:lnTo>
                    <a:pt x="86" y="117"/>
                  </a:lnTo>
                  <a:lnTo>
                    <a:pt x="171" y="259"/>
                  </a:lnTo>
                  <a:lnTo>
                    <a:pt x="271" y="415"/>
                  </a:lnTo>
                  <a:lnTo>
                    <a:pt x="356" y="557"/>
                  </a:lnTo>
                </a:path>
              </a:pathLst>
            </a:custGeom>
            <a:noFill/>
            <a:ln w="17780">
              <a:solidFill>
                <a:srgbClr val="000080"/>
              </a:solidFill>
              <a:round/>
            </a:ln>
          </p:spPr>
          <p:txBody>
            <a:bodyPr/>
            <a:lstStyle/>
            <a:p>
              <a:endParaRPr lang="zh-CN" altLang="en-US"/>
            </a:p>
          </p:txBody>
        </p:sp>
        <p:sp>
          <p:nvSpPr>
            <p:cNvPr id="117" name="Freeform 28"/>
            <p:cNvSpPr/>
            <p:nvPr/>
          </p:nvSpPr>
          <p:spPr bwMode="auto">
            <a:xfrm>
              <a:off x="4540" y="1644"/>
              <a:ext cx="356" cy="570"/>
            </a:xfrm>
            <a:custGeom>
              <a:avLst/>
              <a:gdLst>
                <a:gd name="T0" fmla="*/ 0 w 356"/>
                <a:gd name="T1" fmla="*/ 0 h 570"/>
                <a:gd name="T2" fmla="*/ 86 w 356"/>
                <a:gd name="T3" fmla="*/ 142 h 570"/>
                <a:gd name="T4" fmla="*/ 171 w 356"/>
                <a:gd name="T5" fmla="*/ 298 h 570"/>
                <a:gd name="T6" fmla="*/ 271 w 356"/>
                <a:gd name="T7" fmla="*/ 440 h 570"/>
                <a:gd name="T8" fmla="*/ 356 w 356"/>
                <a:gd name="T9" fmla="*/ 570 h 570"/>
                <a:gd name="T10" fmla="*/ 0 60000 65536"/>
                <a:gd name="T11" fmla="*/ 0 60000 65536"/>
                <a:gd name="T12" fmla="*/ 0 60000 65536"/>
                <a:gd name="T13" fmla="*/ 0 60000 65536"/>
                <a:gd name="T14" fmla="*/ 0 60000 65536"/>
                <a:gd name="T15" fmla="*/ 0 w 356"/>
                <a:gd name="T16" fmla="*/ 0 h 570"/>
                <a:gd name="T17" fmla="*/ 356 w 356"/>
                <a:gd name="T18" fmla="*/ 570 h 570"/>
              </a:gdLst>
              <a:ahLst/>
              <a:cxnLst>
                <a:cxn ang="T10">
                  <a:pos x="T0" y="T1"/>
                </a:cxn>
                <a:cxn ang="T11">
                  <a:pos x="T2" y="T3"/>
                </a:cxn>
                <a:cxn ang="T12">
                  <a:pos x="T4" y="T5"/>
                </a:cxn>
                <a:cxn ang="T13">
                  <a:pos x="T6" y="T7"/>
                </a:cxn>
                <a:cxn ang="T14">
                  <a:pos x="T8" y="T9"/>
                </a:cxn>
              </a:cxnLst>
              <a:rect l="T15" t="T16" r="T17" b="T18"/>
              <a:pathLst>
                <a:path w="356" h="570">
                  <a:moveTo>
                    <a:pt x="0" y="0"/>
                  </a:moveTo>
                  <a:lnTo>
                    <a:pt x="86" y="142"/>
                  </a:lnTo>
                  <a:lnTo>
                    <a:pt x="171" y="298"/>
                  </a:lnTo>
                  <a:lnTo>
                    <a:pt x="271" y="440"/>
                  </a:lnTo>
                  <a:lnTo>
                    <a:pt x="356" y="570"/>
                  </a:lnTo>
                </a:path>
              </a:pathLst>
            </a:custGeom>
            <a:noFill/>
            <a:ln w="17780">
              <a:solidFill>
                <a:srgbClr val="000080"/>
              </a:solidFill>
              <a:round/>
            </a:ln>
          </p:spPr>
          <p:txBody>
            <a:bodyPr/>
            <a:lstStyle/>
            <a:p>
              <a:endParaRPr lang="zh-CN" altLang="en-US"/>
            </a:p>
          </p:txBody>
        </p:sp>
        <p:sp>
          <p:nvSpPr>
            <p:cNvPr id="118" name="Freeform 29"/>
            <p:cNvSpPr/>
            <p:nvPr/>
          </p:nvSpPr>
          <p:spPr bwMode="auto">
            <a:xfrm>
              <a:off x="4896" y="2214"/>
              <a:ext cx="356" cy="388"/>
            </a:xfrm>
            <a:custGeom>
              <a:avLst/>
              <a:gdLst>
                <a:gd name="T0" fmla="*/ 0 w 356"/>
                <a:gd name="T1" fmla="*/ 0 h 388"/>
                <a:gd name="T2" fmla="*/ 85 w 356"/>
                <a:gd name="T3" fmla="*/ 116 h 388"/>
                <a:gd name="T4" fmla="*/ 171 w 356"/>
                <a:gd name="T5" fmla="*/ 220 h 388"/>
                <a:gd name="T6" fmla="*/ 270 w 356"/>
                <a:gd name="T7" fmla="*/ 310 h 388"/>
                <a:gd name="T8" fmla="*/ 356 w 356"/>
                <a:gd name="T9" fmla="*/ 388 h 388"/>
                <a:gd name="T10" fmla="*/ 0 60000 65536"/>
                <a:gd name="T11" fmla="*/ 0 60000 65536"/>
                <a:gd name="T12" fmla="*/ 0 60000 65536"/>
                <a:gd name="T13" fmla="*/ 0 60000 65536"/>
                <a:gd name="T14" fmla="*/ 0 60000 65536"/>
                <a:gd name="T15" fmla="*/ 0 w 356"/>
                <a:gd name="T16" fmla="*/ 0 h 388"/>
                <a:gd name="T17" fmla="*/ 356 w 356"/>
                <a:gd name="T18" fmla="*/ 388 h 388"/>
              </a:gdLst>
              <a:ahLst/>
              <a:cxnLst>
                <a:cxn ang="T10">
                  <a:pos x="T0" y="T1"/>
                </a:cxn>
                <a:cxn ang="T11">
                  <a:pos x="T2" y="T3"/>
                </a:cxn>
                <a:cxn ang="T12">
                  <a:pos x="T4" y="T5"/>
                </a:cxn>
                <a:cxn ang="T13">
                  <a:pos x="T6" y="T7"/>
                </a:cxn>
                <a:cxn ang="T14">
                  <a:pos x="T8" y="T9"/>
                </a:cxn>
              </a:cxnLst>
              <a:rect l="T15" t="T16" r="T17" b="T18"/>
              <a:pathLst>
                <a:path w="356" h="388">
                  <a:moveTo>
                    <a:pt x="0" y="0"/>
                  </a:moveTo>
                  <a:lnTo>
                    <a:pt x="85" y="116"/>
                  </a:lnTo>
                  <a:lnTo>
                    <a:pt x="171" y="220"/>
                  </a:lnTo>
                  <a:lnTo>
                    <a:pt x="270" y="310"/>
                  </a:lnTo>
                  <a:lnTo>
                    <a:pt x="356" y="388"/>
                  </a:lnTo>
                </a:path>
              </a:pathLst>
            </a:custGeom>
            <a:noFill/>
            <a:ln w="17780">
              <a:solidFill>
                <a:srgbClr val="000080"/>
              </a:solidFill>
              <a:round/>
            </a:ln>
          </p:spPr>
          <p:txBody>
            <a:bodyPr/>
            <a:lstStyle/>
            <a:p>
              <a:endParaRPr lang="zh-CN" altLang="en-US"/>
            </a:p>
          </p:txBody>
        </p:sp>
        <p:sp>
          <p:nvSpPr>
            <p:cNvPr id="119" name="Freeform 30"/>
            <p:cNvSpPr/>
            <p:nvPr/>
          </p:nvSpPr>
          <p:spPr bwMode="auto">
            <a:xfrm>
              <a:off x="5252" y="2602"/>
              <a:ext cx="356" cy="181"/>
            </a:xfrm>
            <a:custGeom>
              <a:avLst/>
              <a:gdLst>
                <a:gd name="T0" fmla="*/ 0 w 356"/>
                <a:gd name="T1" fmla="*/ 0 h 181"/>
                <a:gd name="T2" fmla="*/ 85 w 356"/>
                <a:gd name="T3" fmla="*/ 65 h 181"/>
                <a:gd name="T4" fmla="*/ 171 w 356"/>
                <a:gd name="T5" fmla="*/ 116 h 181"/>
                <a:gd name="T6" fmla="*/ 270 w 356"/>
                <a:gd name="T7" fmla="*/ 155 h 181"/>
                <a:gd name="T8" fmla="*/ 356 w 356"/>
                <a:gd name="T9" fmla="*/ 181 h 181"/>
                <a:gd name="T10" fmla="*/ 0 60000 65536"/>
                <a:gd name="T11" fmla="*/ 0 60000 65536"/>
                <a:gd name="T12" fmla="*/ 0 60000 65536"/>
                <a:gd name="T13" fmla="*/ 0 60000 65536"/>
                <a:gd name="T14" fmla="*/ 0 60000 65536"/>
                <a:gd name="T15" fmla="*/ 0 w 356"/>
                <a:gd name="T16" fmla="*/ 0 h 181"/>
                <a:gd name="T17" fmla="*/ 356 w 356"/>
                <a:gd name="T18" fmla="*/ 181 h 181"/>
              </a:gdLst>
              <a:ahLst/>
              <a:cxnLst>
                <a:cxn ang="T10">
                  <a:pos x="T0" y="T1"/>
                </a:cxn>
                <a:cxn ang="T11">
                  <a:pos x="T2" y="T3"/>
                </a:cxn>
                <a:cxn ang="T12">
                  <a:pos x="T4" y="T5"/>
                </a:cxn>
                <a:cxn ang="T13">
                  <a:pos x="T6" y="T7"/>
                </a:cxn>
                <a:cxn ang="T14">
                  <a:pos x="T8" y="T9"/>
                </a:cxn>
              </a:cxnLst>
              <a:rect l="T15" t="T16" r="T17" b="T18"/>
              <a:pathLst>
                <a:path w="356" h="181">
                  <a:moveTo>
                    <a:pt x="0" y="0"/>
                  </a:moveTo>
                  <a:lnTo>
                    <a:pt x="85" y="65"/>
                  </a:lnTo>
                  <a:lnTo>
                    <a:pt x="171" y="116"/>
                  </a:lnTo>
                  <a:lnTo>
                    <a:pt x="270" y="155"/>
                  </a:lnTo>
                  <a:lnTo>
                    <a:pt x="356" y="181"/>
                  </a:lnTo>
                </a:path>
              </a:pathLst>
            </a:custGeom>
            <a:noFill/>
            <a:ln w="17780">
              <a:solidFill>
                <a:srgbClr val="000080"/>
              </a:solidFill>
              <a:round/>
            </a:ln>
          </p:spPr>
          <p:txBody>
            <a:bodyPr/>
            <a:lstStyle/>
            <a:p>
              <a:endParaRPr lang="zh-CN" altLang="en-US"/>
            </a:p>
          </p:txBody>
        </p:sp>
        <p:sp>
          <p:nvSpPr>
            <p:cNvPr id="120" name="Freeform 31"/>
            <p:cNvSpPr/>
            <p:nvPr/>
          </p:nvSpPr>
          <p:spPr bwMode="auto">
            <a:xfrm>
              <a:off x="5608" y="2783"/>
              <a:ext cx="356" cy="65"/>
            </a:xfrm>
            <a:custGeom>
              <a:avLst/>
              <a:gdLst>
                <a:gd name="T0" fmla="*/ 0 w 356"/>
                <a:gd name="T1" fmla="*/ 0 h 65"/>
                <a:gd name="T2" fmla="*/ 85 w 356"/>
                <a:gd name="T3" fmla="*/ 26 h 65"/>
                <a:gd name="T4" fmla="*/ 170 w 356"/>
                <a:gd name="T5" fmla="*/ 39 h 65"/>
                <a:gd name="T6" fmla="*/ 356 w 356"/>
                <a:gd name="T7" fmla="*/ 65 h 65"/>
                <a:gd name="T8" fmla="*/ 0 60000 65536"/>
                <a:gd name="T9" fmla="*/ 0 60000 65536"/>
                <a:gd name="T10" fmla="*/ 0 60000 65536"/>
                <a:gd name="T11" fmla="*/ 0 60000 65536"/>
                <a:gd name="T12" fmla="*/ 0 w 356"/>
                <a:gd name="T13" fmla="*/ 0 h 65"/>
                <a:gd name="T14" fmla="*/ 356 w 356"/>
                <a:gd name="T15" fmla="*/ 65 h 65"/>
              </a:gdLst>
              <a:ahLst/>
              <a:cxnLst>
                <a:cxn ang="T8">
                  <a:pos x="T0" y="T1"/>
                </a:cxn>
                <a:cxn ang="T9">
                  <a:pos x="T2" y="T3"/>
                </a:cxn>
                <a:cxn ang="T10">
                  <a:pos x="T4" y="T5"/>
                </a:cxn>
                <a:cxn ang="T11">
                  <a:pos x="T6" y="T7"/>
                </a:cxn>
              </a:cxnLst>
              <a:rect l="T12" t="T13" r="T14" b="T15"/>
              <a:pathLst>
                <a:path w="356" h="65">
                  <a:moveTo>
                    <a:pt x="0" y="0"/>
                  </a:moveTo>
                  <a:lnTo>
                    <a:pt x="85" y="26"/>
                  </a:lnTo>
                  <a:lnTo>
                    <a:pt x="170" y="39"/>
                  </a:lnTo>
                  <a:lnTo>
                    <a:pt x="356" y="65"/>
                  </a:lnTo>
                </a:path>
              </a:pathLst>
            </a:custGeom>
            <a:noFill/>
            <a:ln w="17780">
              <a:solidFill>
                <a:srgbClr val="000080"/>
              </a:solidFill>
              <a:round/>
            </a:ln>
          </p:spPr>
          <p:txBody>
            <a:bodyPr/>
            <a:lstStyle/>
            <a:p>
              <a:endParaRPr lang="zh-CN" altLang="en-US"/>
            </a:p>
          </p:txBody>
        </p:sp>
        <p:sp>
          <p:nvSpPr>
            <p:cNvPr id="121" name="Freeform 32"/>
            <p:cNvSpPr/>
            <p:nvPr/>
          </p:nvSpPr>
          <p:spPr bwMode="auto">
            <a:xfrm>
              <a:off x="5964" y="2848"/>
              <a:ext cx="355" cy="26"/>
            </a:xfrm>
            <a:custGeom>
              <a:avLst/>
              <a:gdLst>
                <a:gd name="T0" fmla="*/ 0 w 355"/>
                <a:gd name="T1" fmla="*/ 0 h 26"/>
                <a:gd name="T2" fmla="*/ 170 w 355"/>
                <a:gd name="T3" fmla="*/ 13 h 26"/>
                <a:gd name="T4" fmla="*/ 355 w 355"/>
                <a:gd name="T5" fmla="*/ 26 h 26"/>
                <a:gd name="T6" fmla="*/ 0 60000 65536"/>
                <a:gd name="T7" fmla="*/ 0 60000 65536"/>
                <a:gd name="T8" fmla="*/ 0 60000 65536"/>
                <a:gd name="T9" fmla="*/ 0 w 355"/>
                <a:gd name="T10" fmla="*/ 0 h 26"/>
                <a:gd name="T11" fmla="*/ 355 w 355"/>
                <a:gd name="T12" fmla="*/ 26 h 26"/>
              </a:gdLst>
              <a:ahLst/>
              <a:cxnLst>
                <a:cxn ang="T6">
                  <a:pos x="T0" y="T1"/>
                </a:cxn>
                <a:cxn ang="T7">
                  <a:pos x="T2" y="T3"/>
                </a:cxn>
                <a:cxn ang="T8">
                  <a:pos x="T4" y="T5"/>
                </a:cxn>
              </a:cxnLst>
              <a:rect l="T9" t="T10" r="T11" b="T12"/>
              <a:pathLst>
                <a:path w="355" h="26">
                  <a:moveTo>
                    <a:pt x="0" y="0"/>
                  </a:moveTo>
                  <a:lnTo>
                    <a:pt x="170" y="13"/>
                  </a:lnTo>
                  <a:lnTo>
                    <a:pt x="355" y="26"/>
                  </a:lnTo>
                </a:path>
              </a:pathLst>
            </a:custGeom>
            <a:noFill/>
            <a:ln w="17780">
              <a:solidFill>
                <a:srgbClr val="000080"/>
              </a:solidFill>
              <a:round/>
            </a:ln>
          </p:spPr>
          <p:txBody>
            <a:bodyPr/>
            <a:lstStyle/>
            <a:p>
              <a:endParaRPr lang="zh-CN" altLang="en-US"/>
            </a:p>
          </p:txBody>
        </p:sp>
        <p:sp>
          <p:nvSpPr>
            <p:cNvPr id="122" name="Freeform 33"/>
            <p:cNvSpPr/>
            <p:nvPr/>
          </p:nvSpPr>
          <p:spPr bwMode="auto">
            <a:xfrm>
              <a:off x="6319" y="2874"/>
              <a:ext cx="356" cy="1"/>
            </a:xfrm>
            <a:custGeom>
              <a:avLst/>
              <a:gdLst>
                <a:gd name="T0" fmla="*/ 0 w 356"/>
                <a:gd name="T1" fmla="*/ 0 h 1"/>
                <a:gd name="T2" fmla="*/ 171 w 356"/>
                <a:gd name="T3" fmla="*/ 0 h 1"/>
                <a:gd name="T4" fmla="*/ 356 w 356"/>
                <a:gd name="T5" fmla="*/ 0 h 1"/>
                <a:gd name="T6" fmla="*/ 0 60000 65536"/>
                <a:gd name="T7" fmla="*/ 0 60000 65536"/>
                <a:gd name="T8" fmla="*/ 0 60000 65536"/>
                <a:gd name="T9" fmla="*/ 0 w 356"/>
                <a:gd name="T10" fmla="*/ 0 h 1"/>
                <a:gd name="T11" fmla="*/ 356 w 356"/>
                <a:gd name="T12" fmla="*/ 1 h 1"/>
              </a:gdLst>
              <a:ahLst/>
              <a:cxnLst>
                <a:cxn ang="T6">
                  <a:pos x="T0" y="T1"/>
                </a:cxn>
                <a:cxn ang="T7">
                  <a:pos x="T2" y="T3"/>
                </a:cxn>
                <a:cxn ang="T8">
                  <a:pos x="T4" y="T5"/>
                </a:cxn>
              </a:cxnLst>
              <a:rect l="T9" t="T10" r="T11" b="T12"/>
              <a:pathLst>
                <a:path w="356" h="1">
                  <a:moveTo>
                    <a:pt x="0" y="0"/>
                  </a:moveTo>
                  <a:lnTo>
                    <a:pt x="171" y="0"/>
                  </a:lnTo>
                  <a:lnTo>
                    <a:pt x="356" y="0"/>
                  </a:lnTo>
                </a:path>
              </a:pathLst>
            </a:custGeom>
            <a:noFill/>
            <a:ln w="17780">
              <a:solidFill>
                <a:srgbClr val="000080"/>
              </a:solidFill>
              <a:round/>
            </a:ln>
          </p:spPr>
          <p:txBody>
            <a:bodyPr/>
            <a:lstStyle/>
            <a:p>
              <a:endParaRPr lang="zh-CN" altLang="en-US"/>
            </a:p>
          </p:txBody>
        </p:sp>
        <p:sp>
          <p:nvSpPr>
            <p:cNvPr id="123" name="Rectangle 34"/>
            <p:cNvSpPr>
              <a:spLocks noChangeArrowheads="1"/>
            </p:cNvSpPr>
            <p:nvPr/>
          </p:nvSpPr>
          <p:spPr bwMode="auto">
            <a:xfrm>
              <a:off x="584"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4" name="Rectangle 35"/>
            <p:cNvSpPr>
              <a:spLocks noChangeArrowheads="1"/>
            </p:cNvSpPr>
            <p:nvPr/>
          </p:nvSpPr>
          <p:spPr bwMode="auto">
            <a:xfrm>
              <a:off x="1296"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5" name="Rectangle 36"/>
            <p:cNvSpPr>
              <a:spLocks noChangeArrowheads="1"/>
            </p:cNvSpPr>
            <p:nvPr/>
          </p:nvSpPr>
          <p:spPr bwMode="auto">
            <a:xfrm>
              <a:off x="2009"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6" name="Rectangle 37"/>
            <p:cNvSpPr>
              <a:spLocks noChangeArrowheads="1"/>
            </p:cNvSpPr>
            <p:nvPr/>
          </p:nvSpPr>
          <p:spPr bwMode="auto">
            <a:xfrm>
              <a:off x="2721"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7" name="Rectangle 38"/>
            <p:cNvSpPr>
              <a:spLocks noChangeArrowheads="1"/>
            </p:cNvSpPr>
            <p:nvPr/>
          </p:nvSpPr>
          <p:spPr bwMode="auto">
            <a:xfrm>
              <a:off x="3429"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8" name="Rectangle 39"/>
            <p:cNvSpPr>
              <a:spLocks noChangeArrowheads="1"/>
            </p:cNvSpPr>
            <p:nvPr/>
          </p:nvSpPr>
          <p:spPr bwMode="auto">
            <a:xfrm>
              <a:off x="4144"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29" name="Rectangle 40"/>
            <p:cNvSpPr>
              <a:spLocks noChangeArrowheads="1"/>
            </p:cNvSpPr>
            <p:nvPr/>
          </p:nvSpPr>
          <p:spPr bwMode="auto">
            <a:xfrm>
              <a:off x="4856"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30" name="Rectangle 41"/>
            <p:cNvSpPr>
              <a:spLocks noChangeArrowheads="1"/>
            </p:cNvSpPr>
            <p:nvPr/>
          </p:nvSpPr>
          <p:spPr bwMode="auto">
            <a:xfrm>
              <a:off x="5566"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31" name="Rectangle 42"/>
            <p:cNvSpPr>
              <a:spLocks noChangeArrowheads="1"/>
            </p:cNvSpPr>
            <p:nvPr/>
          </p:nvSpPr>
          <p:spPr bwMode="auto">
            <a:xfrm>
              <a:off x="6279" y="3020"/>
              <a:ext cx="551" cy="0"/>
            </a:xfrm>
            <a:prstGeom prst="rect">
              <a:avLst/>
            </a:prstGeom>
            <a:noFill/>
            <a:ln w="9525">
              <a:noFill/>
              <a:miter lim="800000"/>
            </a:ln>
          </p:spPr>
          <p:txBody>
            <a:bodyPr vert="eaVert" wrap="none" lIns="0" tIns="0" rIns="0" bIns="0">
              <a:spAutoFit/>
            </a:bodyPr>
            <a:lstStyle/>
            <a:p>
              <a:pPr eaLnBrk="0" hangingPunct="0"/>
              <a:endParaRPr lang="zh-CN" altLang="zh-CN"/>
            </a:p>
          </p:txBody>
        </p:sp>
        <p:sp>
          <p:nvSpPr>
            <p:cNvPr id="132" name="Rectangle 43"/>
            <p:cNvSpPr>
              <a:spLocks noChangeArrowheads="1"/>
            </p:cNvSpPr>
            <p:nvPr/>
          </p:nvSpPr>
          <p:spPr bwMode="auto">
            <a:xfrm>
              <a:off x="3747" y="3255"/>
              <a:ext cx="51" cy="271"/>
            </a:xfrm>
            <a:prstGeom prst="rect">
              <a:avLst/>
            </a:prstGeom>
            <a:noFill/>
            <a:ln w="9525">
              <a:noFill/>
              <a:miter lim="800000"/>
            </a:ln>
          </p:spPr>
          <p:txBody>
            <a:bodyPr wrap="none" lIns="0" tIns="0" rIns="0" bIns="0">
              <a:spAutoFit/>
            </a:bodyPr>
            <a:lstStyle/>
            <a:p>
              <a:pPr eaLnBrk="0" hangingPunct="0"/>
              <a:r>
                <a:rPr lang="en-US" altLang="zh-CN" sz="800">
                  <a:solidFill>
                    <a:srgbClr val="000000"/>
                  </a:solidFill>
                </a:rPr>
                <a:t> </a:t>
              </a:r>
              <a:endParaRPr lang="en-US" altLang="zh-CN"/>
            </a:p>
          </p:txBody>
        </p:sp>
      </p:grpSp>
      <p:cxnSp>
        <p:nvCxnSpPr>
          <p:cNvPr id="13" name="直接连接符 12"/>
          <p:cNvCxnSpPr/>
          <p:nvPr/>
        </p:nvCxnSpPr>
        <p:spPr>
          <a:xfrm rot="16200000" flipH="1">
            <a:off x="1246959" y="3915733"/>
            <a:ext cx="3429024" cy="17486"/>
          </a:xfrm>
          <a:prstGeom prst="line">
            <a:avLst/>
          </a:prstGeom>
          <a:ln w="25400">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12278" y="3065632"/>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09852" y="3708574"/>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19400" y="4351516"/>
            <a:ext cx="304800" cy="1588"/>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809852" y="4994458"/>
            <a:ext cx="304800" cy="1588"/>
          </a:xfrm>
          <a:prstGeom prst="line">
            <a:avLst/>
          </a:prstGeom>
          <a:ln w="25400">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3095604" y="4353104"/>
            <a:ext cx="664373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a:off x="1524000" y="3995914"/>
            <a:ext cx="1214414" cy="6858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0000"/>
                </a:solidFill>
                <a:latin typeface="+mj-ea"/>
                <a:ea typeface="+mj-ea"/>
              </a:rPr>
              <a:t>高中毕业要求</a:t>
            </a:r>
          </a:p>
        </p:txBody>
      </p:sp>
      <p:sp>
        <p:nvSpPr>
          <p:cNvPr id="173" name="矩形 172"/>
          <p:cNvSpPr/>
          <p:nvPr/>
        </p:nvSpPr>
        <p:spPr>
          <a:xfrm>
            <a:off x="8096264" y="5638988"/>
            <a:ext cx="1785950" cy="92869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smtClean="0">
                <a:solidFill>
                  <a:srgbClr val="161616"/>
                </a:solidFill>
                <a:ea typeface="宋体" panose="02010600030101010101" pitchFamily="2" charset="-122"/>
              </a:rPr>
              <a:t>选修</a:t>
            </a:r>
            <a:endParaRPr lang="zh-CN" altLang="en-US" sz="2800" dirty="0">
              <a:solidFill>
                <a:srgbClr val="161616"/>
              </a:solidFill>
              <a:ea typeface="宋体" panose="02010600030101010101" pitchFamily="2" charset="-122"/>
            </a:endParaRPr>
          </a:p>
        </p:txBody>
      </p:sp>
      <p:cxnSp>
        <p:nvCxnSpPr>
          <p:cNvPr id="174" name="直接连接符 173"/>
          <p:cNvCxnSpPr/>
          <p:nvPr/>
        </p:nvCxnSpPr>
        <p:spPr>
          <a:xfrm flipV="1">
            <a:off x="3024166" y="3030065"/>
            <a:ext cx="6715172" cy="355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5" name="矩形 174"/>
          <p:cNvSpPr/>
          <p:nvPr/>
        </p:nvSpPr>
        <p:spPr>
          <a:xfrm>
            <a:off x="1524000" y="2667172"/>
            <a:ext cx="1214414" cy="6858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0000"/>
                </a:solidFill>
                <a:latin typeface="+mj-ea"/>
                <a:ea typeface="+mj-ea"/>
              </a:rPr>
              <a:t>高考命题参照</a:t>
            </a:r>
          </a:p>
        </p:txBody>
      </p:sp>
      <p:sp>
        <p:nvSpPr>
          <p:cNvPr id="5" name="矩形 4"/>
          <p:cNvSpPr/>
          <p:nvPr/>
        </p:nvSpPr>
        <p:spPr>
          <a:xfrm>
            <a:off x="2340586" y="4612762"/>
            <a:ext cx="696125" cy="76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1</a:t>
            </a:r>
            <a:r>
              <a:rPr lang="en-US" altLang="zh-CN" dirty="0" smtClean="0"/>
              <a:t>1</a:t>
            </a:r>
            <a:endParaRPr lang="zh-CN" altLang="en-US" dirty="0"/>
          </a:p>
        </p:txBody>
      </p:sp>
      <p:sp>
        <p:nvSpPr>
          <p:cNvPr id="81" name="矩形 80"/>
          <p:cNvSpPr/>
          <p:nvPr/>
        </p:nvSpPr>
        <p:spPr>
          <a:xfrm>
            <a:off x="2336816" y="3972367"/>
            <a:ext cx="696125" cy="76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2</a:t>
            </a:r>
            <a:r>
              <a:rPr lang="en-US" altLang="zh-CN" dirty="0" smtClean="0"/>
              <a:t>1</a:t>
            </a:r>
            <a:endParaRPr lang="zh-CN" altLang="en-US" dirty="0"/>
          </a:p>
        </p:txBody>
      </p:sp>
      <p:sp>
        <p:nvSpPr>
          <p:cNvPr id="82" name="矩形 81"/>
          <p:cNvSpPr/>
          <p:nvPr/>
        </p:nvSpPr>
        <p:spPr>
          <a:xfrm>
            <a:off x="2337132" y="3350425"/>
            <a:ext cx="696125" cy="76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3</a:t>
            </a:r>
            <a:r>
              <a:rPr lang="en-US" altLang="zh-CN" dirty="0" smtClean="0"/>
              <a:t>1</a:t>
            </a:r>
            <a:endParaRPr lang="zh-CN" altLang="en-US" dirty="0"/>
          </a:p>
        </p:txBody>
      </p:sp>
      <p:sp>
        <p:nvSpPr>
          <p:cNvPr id="83" name="矩形 82"/>
          <p:cNvSpPr/>
          <p:nvPr/>
        </p:nvSpPr>
        <p:spPr>
          <a:xfrm>
            <a:off x="2354292" y="2713836"/>
            <a:ext cx="696125" cy="763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4</a:t>
            </a:r>
            <a:r>
              <a:rPr lang="en-US" altLang="zh-CN" dirty="0" smtClean="0"/>
              <a:t>1</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38198" y="2332038"/>
            <a:ext cx="8572560" cy="4525962"/>
          </a:xfrm>
        </p:spPr>
        <p:txBody>
          <a:bodyPr/>
          <a:lstStyle/>
          <a:p>
            <a:pPr>
              <a:spcBef>
                <a:spcPts val="1200"/>
              </a:spcBef>
            </a:pPr>
            <a:r>
              <a:rPr lang="zh-CN" altLang="en-US" sz="3200" dirty="0">
                <a:solidFill>
                  <a:srgbClr val="FF0000"/>
                </a:solidFill>
              </a:rPr>
              <a:t>高中毕业要求</a:t>
            </a:r>
            <a:r>
              <a:rPr lang="zh-CN" altLang="en-US" sz="3200" dirty="0"/>
              <a:t>包括两个方面：</a:t>
            </a:r>
            <a:endParaRPr lang="en-US" altLang="zh-CN" sz="3200" dirty="0"/>
          </a:p>
          <a:p>
            <a:pPr marL="457200" lvl="1" indent="0">
              <a:spcBef>
                <a:spcPts val="1200"/>
              </a:spcBef>
              <a:buNone/>
            </a:pPr>
            <a:r>
              <a:rPr lang="en-US" altLang="zh-CN" sz="3200" dirty="0"/>
              <a:t>1.</a:t>
            </a:r>
            <a:r>
              <a:rPr lang="zh-CN" altLang="en-US" sz="3200" dirty="0"/>
              <a:t>修完必修内容课程</a:t>
            </a:r>
            <a:endParaRPr lang="en-US" altLang="zh-CN" sz="3200" dirty="0"/>
          </a:p>
          <a:p>
            <a:pPr marL="457200" lvl="1" indent="0">
              <a:spcBef>
                <a:spcPts val="1200"/>
              </a:spcBef>
              <a:buNone/>
            </a:pPr>
            <a:r>
              <a:rPr lang="en-US" altLang="zh-CN" sz="3200" dirty="0"/>
              <a:t>2. </a:t>
            </a:r>
            <a:r>
              <a:rPr lang="zh-CN" altLang="en-US" sz="3200" dirty="0"/>
              <a:t>达到学业质量标准水平</a:t>
            </a:r>
            <a:r>
              <a:rPr lang="en-US" sz="3200" dirty="0"/>
              <a:t>2</a:t>
            </a:r>
            <a:r>
              <a:rPr lang="zh-CN" altLang="en-US" sz="3200" dirty="0"/>
              <a:t>（合格性学业水平考试的命题依据）</a:t>
            </a:r>
            <a:endParaRPr lang="en-US" altLang="zh-CN" sz="3200" dirty="0"/>
          </a:p>
          <a:p>
            <a:pPr>
              <a:spcBef>
                <a:spcPts val="1200"/>
              </a:spcBef>
            </a:pPr>
            <a:r>
              <a:rPr lang="zh-CN" altLang="en-US" sz="3200" dirty="0">
                <a:solidFill>
                  <a:srgbClr val="FF0000"/>
                </a:solidFill>
              </a:rPr>
              <a:t>高考命题</a:t>
            </a:r>
            <a:endParaRPr lang="en-US" altLang="zh-CN" sz="3200" dirty="0">
              <a:solidFill>
                <a:srgbClr val="FF0000"/>
              </a:solidFill>
            </a:endParaRPr>
          </a:p>
          <a:p>
            <a:pPr marL="457200" lvl="1" indent="0">
              <a:spcBef>
                <a:spcPts val="1200"/>
              </a:spcBef>
              <a:buNone/>
            </a:pPr>
            <a:r>
              <a:rPr lang="zh-CN" altLang="en-US" sz="3200" dirty="0"/>
              <a:t>以学业</a:t>
            </a:r>
            <a:r>
              <a:rPr lang="zh-CN" altLang="en-US" sz="3200" dirty="0" smtClean="0"/>
              <a:t>质量水平</a:t>
            </a:r>
            <a:r>
              <a:rPr lang="en-US" sz="3200" dirty="0" smtClean="0"/>
              <a:t>4</a:t>
            </a:r>
            <a:r>
              <a:rPr lang="zh-CN" altLang="en-US" sz="3200" dirty="0"/>
              <a:t>为基本参照 </a:t>
            </a:r>
          </a:p>
        </p:txBody>
      </p:sp>
      <p:sp>
        <p:nvSpPr>
          <p:cNvPr id="3" name="标题 2"/>
          <p:cNvSpPr>
            <a:spLocks noGrp="1"/>
          </p:cNvSpPr>
          <p:nvPr>
            <p:ph type="title"/>
          </p:nvPr>
        </p:nvSpPr>
        <p:spPr>
          <a:xfrm>
            <a:off x="1709678" y="884724"/>
            <a:ext cx="8229600" cy="1143000"/>
          </a:xfrm>
        </p:spPr>
        <p:txBody>
          <a:bodyPr>
            <a:normAutofit/>
          </a:bodyPr>
          <a:lstStyle/>
          <a:p>
            <a:r>
              <a:rPr lang="zh-CN" altLang="en-US" dirty="0" smtClean="0">
                <a:effectLst/>
              </a:rPr>
              <a:t>利用学业质量标准进行决策</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学业质量水平</a:t>
            </a:r>
            <a:r>
              <a:rPr lang="en-US" altLang="zh-CN" dirty="0" smtClean="0"/>
              <a:t>2</a:t>
            </a:r>
            <a:endParaRPr lang="zh-CN" altLang="en-US" dirty="0"/>
          </a:p>
        </p:txBody>
      </p:sp>
      <p:graphicFrame>
        <p:nvGraphicFramePr>
          <p:cNvPr id="7" name="内容占位符 6"/>
          <p:cNvGraphicFramePr>
            <a:graphicFrameLocks noGrp="1"/>
          </p:cNvGraphicFramePr>
          <p:nvPr>
            <p:ph idx="1"/>
          </p:nvPr>
        </p:nvGraphicFramePr>
        <p:xfrm>
          <a:off x="1086928" y="2829464"/>
          <a:ext cx="10248182" cy="4028536"/>
        </p:xfrm>
        <a:graphic>
          <a:graphicData uri="http://schemas.openxmlformats.org/drawingml/2006/table">
            <a:tbl>
              <a:tblPr firstRow="1" firstCol="1" bandRow="1">
                <a:tableStyleId>{5C22544A-7EE6-4342-B048-85BDC9FD1C3A}</a:tableStyleId>
              </a:tblPr>
              <a:tblGrid>
                <a:gridCol w="10248182">
                  <a:extLst>
                    <a:ext uri="{9D8B030D-6E8A-4147-A177-3AD203B41FA5}">
                      <a16:colId xmlns:a16="http://schemas.microsoft.com/office/drawing/2014/main" val="20000"/>
                    </a:ext>
                  </a:extLst>
                </a:gridCol>
              </a:tblGrid>
              <a:tr h="4028536">
                <a:tc>
                  <a:txBody>
                    <a:bodyPr/>
                    <a:lstStyle/>
                    <a:p>
                      <a:pPr algn="just">
                        <a:lnSpc>
                          <a:spcPct val="150000"/>
                        </a:lnSpc>
                        <a:spcAft>
                          <a:spcPts val="0"/>
                        </a:spcAft>
                      </a:pPr>
                      <a:r>
                        <a:rPr lang="en-US" sz="2800" b="0" kern="100" dirty="0">
                          <a:solidFill>
                            <a:schemeClr val="tx1"/>
                          </a:solidFill>
                          <a:effectLst/>
                          <a:latin typeface="仿宋" panose="02010609060101010101" pitchFamily="49" charset="-122"/>
                          <a:ea typeface="仿宋" panose="02010609060101010101" pitchFamily="49" charset="-122"/>
                        </a:rPr>
                        <a:t>2-1 </a:t>
                      </a:r>
                      <a:r>
                        <a:rPr lang="zh-CN" sz="2800" b="0" kern="100" dirty="0">
                          <a:solidFill>
                            <a:schemeClr val="tx1"/>
                          </a:solidFill>
                          <a:effectLst/>
                          <a:latin typeface="仿宋" panose="02010609060101010101" pitchFamily="49" charset="-122"/>
                          <a:ea typeface="仿宋" panose="02010609060101010101" pitchFamily="49" charset="-122"/>
                        </a:rPr>
                        <a:t>依据不同的任务需求，自觉、主动地比较不同的信息源，确定合适的信息获取策略，明晰数据与信息的关系；认识信息系统对人们生活、工作与学习的重要性，在信息系统构建与应用的过程中，能够利用已有经验判断系统可能存在的信息安全风险，主动运用规避风险的思想与方法</a:t>
                      </a:r>
                      <a:r>
                        <a:rPr lang="zh-CN" sz="2800" b="0" kern="100" dirty="0" smtClean="0">
                          <a:solidFill>
                            <a:schemeClr val="tx1"/>
                          </a:solidFill>
                          <a:effectLst/>
                          <a:latin typeface="仿宋" panose="02010609060101010101" pitchFamily="49" charset="-122"/>
                          <a:ea typeface="仿宋" panose="02010609060101010101" pitchFamily="49" charset="-122"/>
                        </a:rPr>
                        <a:t>。</a:t>
                      </a:r>
                      <a:endParaRPr lang="zh-CN" sz="2800" b="0" kern="100" dirty="0">
                        <a:solidFill>
                          <a:schemeClr val="tx1"/>
                        </a:solidFill>
                        <a:effectLst/>
                        <a:latin typeface="仿宋" panose="02010609060101010101" pitchFamily="49" charset="-122"/>
                        <a:ea typeface="仿宋" panose="02010609060101010101" pitchFamily="49" charset="-122"/>
                      </a:endParaRPr>
                    </a:p>
                  </a:txBody>
                  <a:tcPr marL="31903" marR="31903" marT="0" marB="0">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0385" y="1156335"/>
            <a:ext cx="11110595" cy="4544695"/>
          </a:xfrm>
        </p:spPr>
        <p:txBody>
          <a:bodyPr>
            <a:noAutofit/>
          </a:bodyPr>
          <a:lstStyle/>
          <a:p>
            <a:pPr algn="just">
              <a:lnSpc>
                <a:spcPct val="150000"/>
              </a:lnSpc>
              <a:spcAft>
                <a:spcPts val="0"/>
              </a:spcAft>
            </a:pPr>
            <a:r>
              <a:rPr lang="en-US" altLang="zh-CN" sz="2800" kern="100" dirty="0">
                <a:solidFill>
                  <a:schemeClr val="tx1"/>
                </a:solidFill>
              </a:rPr>
              <a:t>2-2 </a:t>
            </a:r>
            <a:r>
              <a:rPr lang="zh-CN" altLang="zh-CN" sz="2800" kern="100" dirty="0">
                <a:solidFill>
                  <a:schemeClr val="tx1"/>
                </a:solidFill>
              </a:rPr>
              <a:t>对于日常生活中常见的问题，利用软件工具或平台准确而有序地对数据进行整理、组织、计算与呈现，并妥善做好数据保护；在对数据进行综合分析的基础上，撰写解决问题的分析报告；依据问题解决的需要设计算法，运用算法描述方法和三种控制结构合理表示算法，利用一种程序设计语言实现简单算法，解决问题；通过构建简单的信息系统，知道信息系统的组成与功能，描述计算机、移动终端与与软件的作用，能借助工具或平台开发网络应用软件。</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95401" y="1170727"/>
            <a:ext cx="9601196" cy="4893736"/>
          </a:xfrm>
        </p:spPr>
        <p:txBody>
          <a:bodyPr>
            <a:normAutofit/>
          </a:bodyPr>
          <a:lstStyle/>
          <a:p>
            <a:pPr algn="just">
              <a:lnSpc>
                <a:spcPct val="150000"/>
              </a:lnSpc>
              <a:spcAft>
                <a:spcPts val="0"/>
              </a:spcAft>
            </a:pPr>
            <a:r>
              <a:rPr lang="en-US" altLang="zh-CN" sz="2800" kern="100" dirty="0">
                <a:solidFill>
                  <a:schemeClr val="tx1"/>
                </a:solidFill>
              </a:rPr>
              <a:t>2-3 </a:t>
            </a:r>
            <a:r>
              <a:rPr lang="zh-CN" altLang="zh-CN" sz="2800" kern="100" dirty="0">
                <a:solidFill>
                  <a:schemeClr val="tx1"/>
                </a:solidFill>
              </a:rPr>
              <a:t>掌握一定的信息系统应用策略，善于利用信息系统自主学习与协作学习，深入理解信息系统在完成任务中的作用；在解决生活和学习中的问题时，能评估常见的数字化资源与工具对特定学习任务的价值，对其作出合理的选择；针对不同的问题，采用自主或协作方式，运用合适的数字化工具进行信息加工与处理，进而建构知识、表达思想、解决问题。</a:t>
            </a:r>
          </a:p>
          <a:p>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95401" y="1090283"/>
            <a:ext cx="9601196" cy="5064985"/>
          </a:xfrm>
        </p:spPr>
        <p:txBody>
          <a:bodyPr>
            <a:normAutofit lnSpcReduction="10000"/>
          </a:bodyPr>
          <a:lstStyle/>
          <a:p>
            <a:pPr algn="just">
              <a:lnSpc>
                <a:spcPct val="150000"/>
              </a:lnSpc>
              <a:spcAft>
                <a:spcPts val="0"/>
              </a:spcAft>
            </a:pPr>
            <a:r>
              <a:rPr lang="en-US" altLang="zh-CN" sz="2800" kern="100" dirty="0">
                <a:solidFill>
                  <a:schemeClr val="tx1"/>
                </a:solidFill>
              </a:rPr>
              <a:t>2-4 </a:t>
            </a:r>
            <a:r>
              <a:rPr lang="zh-CN" altLang="zh-CN" sz="2800" kern="100" dirty="0">
                <a:solidFill>
                  <a:schemeClr val="tx1"/>
                </a:solidFill>
              </a:rPr>
              <a:t>通过使用信息系统，理解人类信息活动需要信息法律法规、伦理道德进行管理与调节，自觉抵制不良的信息系统操作行为，利用信息安全防范的常用技术方法维护信息系统应用环境，有较强的知识产权保护意识；在与他人进行信息交流时，能有效保护个人或他人的隐私；区分虚拟社会与现实社会身份的差别，能在虚拟社会中与其他成员安全、负责任地交流；对信息系统在社会应用中的优势及局限性，有较深刻的认识。</a:t>
            </a:r>
          </a:p>
          <a:p>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普通高中课程方案</a:t>
            </a:r>
            <a:r>
              <a:rPr lang="en-US" altLang="zh-CN" dirty="0" smtClean="0"/>
              <a:t/>
            </a:r>
            <a:br>
              <a:rPr lang="en-US" altLang="zh-CN" dirty="0" smtClean="0"/>
            </a:br>
            <a:r>
              <a:rPr lang="en-US" altLang="zh-CN" dirty="0" smtClean="0"/>
              <a:t>-</a:t>
            </a:r>
            <a:r>
              <a:rPr lang="zh-CN" altLang="en-US" dirty="0"/>
              <a:t>关于学科课程标准</a:t>
            </a:r>
            <a:r>
              <a:rPr lang="en-US" altLang="zh-CN" dirty="0"/>
              <a:t/>
            </a:r>
            <a:br>
              <a:rPr lang="en-US" altLang="zh-CN" dirty="0"/>
            </a:br>
            <a:endParaRPr lang="zh-CN" altLang="en-US" dirty="0"/>
          </a:p>
        </p:txBody>
      </p:sp>
      <p:sp>
        <p:nvSpPr>
          <p:cNvPr id="3" name="内容占位符 2"/>
          <p:cNvSpPr>
            <a:spLocks noGrp="1"/>
          </p:cNvSpPr>
          <p:nvPr>
            <p:ph idx="1"/>
          </p:nvPr>
        </p:nvSpPr>
        <p:spPr/>
        <p:txBody>
          <a:bodyPr/>
          <a:lstStyle/>
          <a:p>
            <a:r>
              <a:rPr lang="zh-CN" altLang="en-US" dirty="0"/>
              <a:t>凝练了学科核心素养</a:t>
            </a:r>
            <a:endParaRPr lang="en-US" altLang="zh-CN" dirty="0" smtClean="0"/>
          </a:p>
          <a:p>
            <a:r>
              <a:rPr lang="zh-CN" altLang="en-US" dirty="0" smtClean="0"/>
              <a:t>更新了教学内容</a:t>
            </a:r>
            <a:endParaRPr lang="en-US" altLang="zh-CN" dirty="0" smtClean="0"/>
          </a:p>
          <a:p>
            <a:r>
              <a:rPr lang="zh-CN" altLang="en-US" dirty="0" smtClean="0"/>
              <a:t>研制了学业质量标准</a:t>
            </a:r>
            <a:endParaRPr lang="en-US" altLang="zh-CN" dirty="0" smtClean="0"/>
          </a:p>
          <a:p>
            <a:r>
              <a:rPr lang="zh-CN" altLang="en-US" dirty="0" smtClean="0"/>
              <a:t>增强了指导性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实施建议</a:t>
            </a:r>
            <a:endParaRPr lang="zh-CN" altLang="en-US" dirty="0"/>
          </a:p>
        </p:txBody>
      </p:sp>
      <p:sp>
        <p:nvSpPr>
          <p:cNvPr id="5" name="内容占位符 4"/>
          <p:cNvSpPr>
            <a:spLocks noGrp="1"/>
          </p:cNvSpPr>
          <p:nvPr>
            <p:ph idx="1"/>
          </p:nvPr>
        </p:nvSpPr>
        <p:spPr/>
        <p:txBody>
          <a:bodyPr>
            <a:normAutofit/>
          </a:bodyPr>
          <a:lstStyle/>
          <a:p>
            <a:r>
              <a:rPr lang="zh-CN" altLang="en-US" dirty="0" smtClean="0"/>
              <a:t>教学与评价建议</a:t>
            </a:r>
            <a:endParaRPr lang="en-US" altLang="zh-CN" dirty="0" smtClean="0"/>
          </a:p>
          <a:p>
            <a:r>
              <a:rPr lang="zh-CN" altLang="en-US" dirty="0" smtClean="0"/>
              <a:t>学业水平考试命题建议</a:t>
            </a:r>
            <a:endParaRPr lang="en-US" altLang="zh-CN" dirty="0" smtClean="0"/>
          </a:p>
          <a:p>
            <a:r>
              <a:rPr lang="zh-CN" altLang="en-US" dirty="0" smtClean="0"/>
              <a:t>教材编写建议</a:t>
            </a:r>
            <a:endParaRPr lang="en-US" altLang="zh-CN" dirty="0" smtClean="0"/>
          </a:p>
          <a:p>
            <a:r>
              <a:rPr lang="zh-CN" altLang="en-US" dirty="0" smtClean="0"/>
              <a:t>地方和学校实施本课程的建议</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教学建议</a:t>
            </a:r>
            <a:endParaRPr lang="zh-CN" altLang="en-US" dirty="0"/>
          </a:p>
        </p:txBody>
      </p:sp>
      <p:sp>
        <p:nvSpPr>
          <p:cNvPr id="3" name="内容占位符 2"/>
          <p:cNvSpPr>
            <a:spLocks noGrp="1"/>
          </p:cNvSpPr>
          <p:nvPr>
            <p:ph idx="1"/>
          </p:nvPr>
        </p:nvSpPr>
        <p:spPr/>
        <p:txBody>
          <a:bodyPr/>
          <a:lstStyle/>
          <a:p>
            <a:pPr lvl="0"/>
            <a:r>
              <a:rPr lang="zh-CN" altLang="zh-CN" dirty="0"/>
              <a:t>领会学科核心素养内涵，全面提升学生信息素养</a:t>
            </a:r>
          </a:p>
          <a:p>
            <a:r>
              <a:rPr lang="zh-CN" altLang="zh-CN" dirty="0"/>
              <a:t>把握</a:t>
            </a:r>
            <a:r>
              <a:rPr lang="zh-CN" altLang="zh-CN" dirty="0">
                <a:solidFill>
                  <a:srgbClr val="FF0000"/>
                </a:solidFill>
              </a:rPr>
              <a:t>项目学习</a:t>
            </a:r>
            <a:r>
              <a:rPr lang="zh-CN" altLang="zh-CN" dirty="0"/>
              <a:t>本质，以项目整合课堂教学</a:t>
            </a:r>
          </a:p>
          <a:p>
            <a:r>
              <a:rPr lang="zh-CN" altLang="zh-CN" dirty="0"/>
              <a:t>重构课堂教学组织方式，加强学生探究性学习</a:t>
            </a:r>
          </a:p>
          <a:p>
            <a:r>
              <a:rPr lang="zh-CN" altLang="zh-CN" dirty="0"/>
              <a:t>创设数字化学习环境，为学生提供丰富的课程资源</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0" y="-293296"/>
          <a:ext cx="12191998" cy="8108828"/>
        </p:xfrm>
        <a:graphic>
          <a:graphicData uri="http://schemas.openxmlformats.org/drawingml/2006/table">
            <a:tbl>
              <a:tblPr firstRow="1" firstCol="1" bandRow="1">
                <a:tableStyleId>{5C22544A-7EE6-4342-B048-85BDC9FD1C3A}</a:tableStyleId>
              </a:tblPr>
              <a:tblGrid>
                <a:gridCol w="1276709">
                  <a:extLst>
                    <a:ext uri="{9D8B030D-6E8A-4147-A177-3AD203B41FA5}">
                      <a16:colId xmlns:a16="http://schemas.microsoft.com/office/drawing/2014/main" val="20000"/>
                    </a:ext>
                  </a:extLst>
                </a:gridCol>
                <a:gridCol w="6642340">
                  <a:extLst>
                    <a:ext uri="{9D8B030D-6E8A-4147-A177-3AD203B41FA5}">
                      <a16:colId xmlns:a16="http://schemas.microsoft.com/office/drawing/2014/main" val="20001"/>
                    </a:ext>
                  </a:extLst>
                </a:gridCol>
                <a:gridCol w="2605177">
                  <a:extLst>
                    <a:ext uri="{9D8B030D-6E8A-4147-A177-3AD203B41FA5}">
                      <a16:colId xmlns:a16="http://schemas.microsoft.com/office/drawing/2014/main" val="20002"/>
                    </a:ext>
                  </a:extLst>
                </a:gridCol>
                <a:gridCol w="1667772">
                  <a:extLst>
                    <a:ext uri="{9D8B030D-6E8A-4147-A177-3AD203B41FA5}">
                      <a16:colId xmlns:a16="http://schemas.microsoft.com/office/drawing/2014/main" val="20003"/>
                    </a:ext>
                  </a:extLst>
                </a:gridCol>
              </a:tblGrid>
              <a:tr h="379486">
                <a:tc>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所属模块</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gridSpan="3">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必修课程模块</a:t>
                      </a:r>
                      <a:r>
                        <a:rPr lang="en-US" sz="1600" kern="100" dirty="0">
                          <a:effectLst/>
                          <a:latin typeface="仿宋" panose="02010609060101010101" pitchFamily="49" charset="-122"/>
                          <a:ea typeface="仿宋" panose="02010609060101010101" pitchFamily="49" charset="-122"/>
                        </a:rPr>
                        <a:t>1</a:t>
                      </a:r>
                      <a:r>
                        <a:rPr lang="zh-CN" sz="1600" kern="100" dirty="0">
                          <a:effectLst/>
                          <a:latin typeface="仿宋" panose="02010609060101010101" pitchFamily="49" charset="-122"/>
                          <a:ea typeface="仿宋" panose="02010609060101010101" pitchFamily="49" charset="-122"/>
                        </a:rPr>
                        <a:t>：数据与计算</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58972">
                <a:tc>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内容标准</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gridSpan="3">
                  <a:txBody>
                    <a:bodyPr/>
                    <a:lstStyle/>
                    <a:p>
                      <a:pPr algn="just">
                        <a:lnSpc>
                          <a:spcPct val="150000"/>
                        </a:lnSpc>
                        <a:spcAft>
                          <a:spcPts val="0"/>
                        </a:spcAft>
                      </a:pPr>
                      <a:r>
                        <a:rPr lang="zh-CN" sz="1600" kern="100" dirty="0" smtClean="0">
                          <a:effectLst/>
                          <a:latin typeface="仿宋" panose="02010609060101010101" pitchFamily="49" charset="-122"/>
                          <a:ea typeface="仿宋" panose="02010609060101010101" pitchFamily="49" charset="-122"/>
                        </a:rPr>
                        <a:t>掌握</a:t>
                      </a:r>
                      <a:r>
                        <a:rPr lang="zh-CN" sz="1600" kern="100" dirty="0">
                          <a:effectLst/>
                          <a:latin typeface="仿宋" panose="02010609060101010101" pitchFamily="49" charset="-122"/>
                          <a:ea typeface="仿宋" panose="02010609060101010101" pitchFamily="49" charset="-122"/>
                        </a:rPr>
                        <a:t>一种程序设计语言的基本知识，使用程序设计语言实现简单算法。通过解决实际问题，体验程序设计的基本流程，感受算法的效率，掌握程序调试与运行的方法。</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512940">
                <a:tc>
                  <a:txBody>
                    <a:bodyPr/>
                    <a:lstStyle/>
                    <a:p>
                      <a:pPr algn="just">
                        <a:lnSpc>
                          <a:spcPct val="150000"/>
                        </a:lnSpc>
                        <a:spcAft>
                          <a:spcPts val="0"/>
                        </a:spcAft>
                      </a:pPr>
                      <a:r>
                        <a:rPr lang="zh-CN" sz="1600" kern="100">
                          <a:effectLst/>
                          <a:latin typeface="仿宋" panose="02010609060101010101" pitchFamily="49" charset="-122"/>
                          <a:ea typeface="仿宋" panose="02010609060101010101" pitchFamily="49" charset="-122"/>
                        </a:rPr>
                        <a:t>知识技能要点</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gridSpan="3">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输入和输出语句，赋值语句，选择结构语句，基本数据类型，常用系统函数，算术、关系和逻辑基本运算及表达式。</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765140">
                <a:tc>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学科核心素养</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gridSpan="3">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①根据不同受众的特征，能选择恰当的方式进行有效的交流。（信息意识）</a:t>
                      </a:r>
                    </a:p>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②针对给定的任务进行需求分析，明确需要解决的关键问题。（计算思维</a:t>
                      </a:r>
                      <a:r>
                        <a:rPr lang="zh-CN" sz="1600" kern="100" dirty="0" smtClean="0">
                          <a:effectLst/>
                          <a:latin typeface="仿宋" panose="02010609060101010101" pitchFamily="49" charset="-122"/>
                          <a:ea typeface="仿宋" panose="02010609060101010101" pitchFamily="49" charset="-122"/>
                        </a:rPr>
                        <a:t>）</a:t>
                      </a:r>
                      <a:r>
                        <a:rPr lang="en-US" altLang="zh-CN" sz="1600" kern="100" dirty="0" smtClean="0">
                          <a:effectLst/>
                          <a:latin typeface="仿宋" panose="02010609060101010101" pitchFamily="49" charset="-122"/>
                          <a:ea typeface="仿宋" panose="02010609060101010101" pitchFamily="49" charset="-122"/>
                        </a:rPr>
                        <a:t>  ……</a:t>
                      </a:r>
                    </a:p>
                  </a:txBody>
                  <a:tcPr marL="19790" marR="19790" marT="0" marB="0"/>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79486">
                <a:tc>
                  <a:txBody>
                    <a:bodyPr/>
                    <a:lstStyle/>
                    <a:p>
                      <a:pPr algn="just">
                        <a:lnSpc>
                          <a:spcPct val="150000"/>
                        </a:lnSpc>
                        <a:spcAft>
                          <a:spcPts val="0"/>
                        </a:spcAft>
                      </a:pPr>
                      <a:r>
                        <a:rPr lang="zh-CN" sz="1600" kern="100">
                          <a:effectLst/>
                          <a:latin typeface="仿宋" panose="02010609060101010101" pitchFamily="49" charset="-122"/>
                          <a:ea typeface="仿宋" panose="02010609060101010101" pitchFamily="49" charset="-122"/>
                        </a:rPr>
                        <a:t>实施环节</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ctr">
                        <a:lnSpc>
                          <a:spcPct val="150000"/>
                        </a:lnSpc>
                        <a:spcAft>
                          <a:spcPts val="0"/>
                        </a:spcAft>
                      </a:pPr>
                      <a:r>
                        <a:rPr lang="zh-CN" sz="1600" kern="100" dirty="0">
                          <a:effectLst/>
                          <a:latin typeface="仿宋" panose="02010609060101010101" pitchFamily="49" charset="-122"/>
                          <a:ea typeface="仿宋" panose="02010609060101010101" pitchFamily="49" charset="-122"/>
                        </a:rPr>
                        <a:t>活动内容</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主要知识技能</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学科核心素养</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extLst>
                  <a:ext uri="{0D108BD9-81ED-4DB2-BD59-A6C34878D82A}">
                    <a16:rowId xmlns:a16="http://schemas.microsoft.com/office/drawing/2014/main" val="10004"/>
                  </a:ext>
                </a:extLst>
              </a:tr>
              <a:tr h="1138458">
                <a:tc>
                  <a:txBody>
                    <a:bodyPr/>
                    <a:lstStyle/>
                    <a:p>
                      <a:pPr algn="just">
                        <a:lnSpc>
                          <a:spcPct val="150000"/>
                        </a:lnSpc>
                        <a:spcAft>
                          <a:spcPts val="0"/>
                        </a:spcAft>
                      </a:pPr>
                      <a:r>
                        <a:rPr lang="zh-CN" sz="1600" kern="100">
                          <a:effectLst/>
                          <a:latin typeface="仿宋" panose="02010609060101010101" pitchFamily="49" charset="-122"/>
                          <a:ea typeface="仿宋" panose="02010609060101010101" pitchFamily="49" charset="-122"/>
                        </a:rPr>
                        <a:t>项目范例展示，引导学生开展项目设计</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教师展示基于真实情境的程序设计作品（必须包含有选择结构语句，并且能在程序中恰当地运用选择结构语句解决问题）。</a:t>
                      </a:r>
                    </a:p>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学生欣赏程序设计作品，构思自己的作品。</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利用文字处理软件、演示文稿制作软件等，形成项目设计的初步方案。</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en-US" sz="1600" kern="100">
                          <a:effectLst/>
                          <a:latin typeface="仿宋" panose="02010609060101010101" pitchFamily="49" charset="-122"/>
                          <a:ea typeface="仿宋" panose="02010609060101010101" pitchFamily="49" charset="-122"/>
                        </a:rPr>
                        <a:t> </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extLst>
                  <a:ext uri="{0D108BD9-81ED-4DB2-BD59-A6C34878D82A}">
                    <a16:rowId xmlns:a16="http://schemas.microsoft.com/office/drawing/2014/main" val="10005"/>
                  </a:ext>
                </a:extLst>
              </a:tr>
              <a:tr h="1138458">
                <a:tc>
                  <a:txBody>
                    <a:bodyPr/>
                    <a:lstStyle/>
                    <a:p>
                      <a:pPr algn="just">
                        <a:lnSpc>
                          <a:spcPct val="150000"/>
                        </a:lnSpc>
                        <a:spcAft>
                          <a:spcPts val="0"/>
                        </a:spcAft>
                      </a:pPr>
                      <a:r>
                        <a:rPr lang="zh-CN" sz="1600" kern="100" dirty="0">
                          <a:effectLst/>
                          <a:latin typeface="仿宋" panose="02010609060101010101" pitchFamily="49" charset="-122"/>
                          <a:ea typeface="仿宋" panose="02010609060101010101" pitchFamily="49" charset="-122"/>
                        </a:rPr>
                        <a:t>方案交流，提高学生设计项目的可行性</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学生汇报、展示自己设计的项目方案。</a:t>
                      </a:r>
                    </a:p>
                    <a:p>
                      <a:pPr algn="l">
                        <a:lnSpc>
                          <a:spcPct val="150000"/>
                        </a:lnSpc>
                        <a:spcAft>
                          <a:spcPts val="0"/>
                        </a:spcAft>
                      </a:pPr>
                      <a:r>
                        <a:rPr lang="zh-CN" sz="1600" kern="100">
                          <a:effectLst/>
                          <a:latin typeface="仿宋" panose="02010609060101010101" pitchFamily="49" charset="-122"/>
                          <a:ea typeface="仿宋" panose="02010609060101010101" pitchFamily="49" charset="-122"/>
                        </a:rPr>
                        <a:t>教师从项目成果、呈现方式、实现技术等角度，提出项目调整的建议。</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在一定范围内展示、交流自己的项目方案。</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上述学科核心素养中的第①②⑤条。</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extLst>
                  <a:ext uri="{0D108BD9-81ED-4DB2-BD59-A6C34878D82A}">
                    <a16:rowId xmlns:a16="http://schemas.microsoft.com/office/drawing/2014/main" val="10006"/>
                  </a:ext>
                </a:extLst>
              </a:tr>
              <a:tr h="1138458">
                <a:tc>
                  <a:txBody>
                    <a:bodyPr/>
                    <a:lstStyle/>
                    <a:p>
                      <a:pPr algn="just">
                        <a:lnSpc>
                          <a:spcPct val="150000"/>
                        </a:lnSpc>
                        <a:spcAft>
                          <a:spcPts val="0"/>
                        </a:spcAft>
                      </a:pPr>
                      <a:r>
                        <a:rPr lang="zh-CN" sz="1600" kern="100">
                          <a:effectLst/>
                          <a:latin typeface="仿宋" panose="02010609060101010101" pitchFamily="49" charset="-122"/>
                          <a:ea typeface="仿宋" panose="02010609060101010101" pitchFamily="49" charset="-122"/>
                        </a:rPr>
                        <a:t>项目实施</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学生根据自拟项目方案实施项目，结合项目需要、利用教师提供的资源，开展新知学习，最终解决问题。</a:t>
                      </a:r>
                    </a:p>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教师事先搭建好数字化学习的平台，并为学生个性化的学习需求提供指导</a:t>
                      </a:r>
                      <a:r>
                        <a:rPr lang="zh-CN" sz="1600" kern="100" dirty="0" smtClean="0">
                          <a:effectLst/>
                          <a:latin typeface="仿宋" panose="02010609060101010101" pitchFamily="49" charset="-122"/>
                          <a:ea typeface="仿宋" panose="02010609060101010101" pitchFamily="49" charset="-122"/>
                        </a:rPr>
                        <a:t>。</a:t>
                      </a:r>
                      <a:endParaRPr lang="zh-CN" sz="1600" kern="100" dirty="0">
                        <a:effectLst/>
                        <a:latin typeface="仿宋" panose="02010609060101010101" pitchFamily="49" charset="-122"/>
                        <a:ea typeface="仿宋" panose="02010609060101010101" pitchFamily="49" charset="-122"/>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进一步熟悉编程环境，能根据算法，合理运用变量、赋值</a:t>
                      </a:r>
                      <a:r>
                        <a:rPr lang="zh-CN" sz="1600" kern="100" dirty="0" smtClean="0">
                          <a:effectLst/>
                          <a:latin typeface="仿宋" panose="02010609060101010101" pitchFamily="49" charset="-122"/>
                          <a:ea typeface="仿宋" panose="02010609060101010101" pitchFamily="49" charset="-122"/>
                        </a:rPr>
                        <a:t>语句</a:t>
                      </a:r>
                      <a:r>
                        <a:rPr lang="en-US" altLang="zh-CN" sz="1600" kern="100" dirty="0" smtClean="0">
                          <a:effectLst/>
                          <a:latin typeface="仿宋" panose="02010609060101010101" pitchFamily="49" charset="-122"/>
                          <a:ea typeface="仿宋" panose="02010609060101010101" pitchFamily="49" charset="-122"/>
                        </a:rPr>
                        <a:t>……</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上述学科核心素养中的第②③④条。</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extLst>
                  <a:ext uri="{0D108BD9-81ED-4DB2-BD59-A6C34878D82A}">
                    <a16:rowId xmlns:a16="http://schemas.microsoft.com/office/drawing/2014/main" val="10007"/>
                  </a:ext>
                </a:extLst>
              </a:tr>
              <a:tr h="1897430">
                <a:tc>
                  <a:txBody>
                    <a:bodyPr/>
                    <a:lstStyle/>
                    <a:p>
                      <a:pPr algn="just">
                        <a:lnSpc>
                          <a:spcPct val="150000"/>
                        </a:lnSpc>
                        <a:spcAft>
                          <a:spcPts val="0"/>
                        </a:spcAft>
                      </a:pPr>
                      <a:r>
                        <a:rPr lang="zh-CN" sz="1600" kern="100">
                          <a:effectLst/>
                          <a:latin typeface="仿宋" panose="02010609060101010101" pitchFamily="49" charset="-122"/>
                          <a:ea typeface="仿宋" panose="02010609060101010101" pitchFamily="49" charset="-122"/>
                        </a:rPr>
                        <a:t>项目交流评价</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组织学生通过多种数字化平台提交作品及相关文档（设计思想、技术文档、交流文稿等），开展项目成果的交流与评价，并选择典型成果进行课堂展示和交流评价。</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a:effectLst/>
                          <a:latin typeface="仿宋" panose="02010609060101010101" pitchFamily="49" charset="-122"/>
                          <a:ea typeface="仿宋" panose="02010609060101010101" pitchFamily="49" charset="-122"/>
                        </a:rPr>
                        <a:t>撰写项目成果的相关文档，有效组织需要提交的材料并完成正确提交，在撰写交流文稿时开展自我评价，在网络互评中开展互评。</a:t>
                      </a:r>
                      <a:endParaRPr lang="zh-CN" sz="1600" kern="10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tc>
                  <a:txBody>
                    <a:bodyPr/>
                    <a:lstStyle/>
                    <a:p>
                      <a:pPr algn="l">
                        <a:lnSpc>
                          <a:spcPct val="150000"/>
                        </a:lnSpc>
                        <a:spcAft>
                          <a:spcPts val="0"/>
                        </a:spcAft>
                      </a:pPr>
                      <a:r>
                        <a:rPr lang="zh-CN" sz="1600" kern="100" dirty="0">
                          <a:effectLst/>
                          <a:latin typeface="仿宋" panose="02010609060101010101" pitchFamily="49" charset="-122"/>
                          <a:ea typeface="仿宋" panose="02010609060101010101" pitchFamily="49" charset="-122"/>
                        </a:rPr>
                        <a:t>上述学科核心素养中的第④⑤条。</a:t>
                      </a:r>
                    </a:p>
                    <a:p>
                      <a:pPr algn="l">
                        <a:lnSpc>
                          <a:spcPct val="150000"/>
                        </a:lnSpc>
                        <a:spcAft>
                          <a:spcPts val="0"/>
                        </a:spcAft>
                      </a:pPr>
                      <a:r>
                        <a:rPr lang="en-US" sz="1600" kern="100" dirty="0">
                          <a:effectLst/>
                          <a:latin typeface="仿宋" panose="02010609060101010101" pitchFamily="49" charset="-122"/>
                          <a:ea typeface="仿宋" panose="02010609060101010101" pitchFamily="49" charset="-122"/>
                        </a:rPr>
                        <a:t> </a:t>
                      </a:r>
                      <a:endParaRPr lang="zh-CN" sz="1600" kern="100" dirty="0">
                        <a:effectLst/>
                        <a:latin typeface="仿宋" panose="02010609060101010101" pitchFamily="49" charset="-122"/>
                        <a:ea typeface="仿宋" panose="02010609060101010101" pitchFamily="49" charset="-122"/>
                        <a:cs typeface="Calibri" panose="020F0502020204030204" pitchFamily="34" charset="0"/>
                      </a:endParaRPr>
                    </a:p>
                  </a:txBody>
                  <a:tcPr marL="19790" marR="19790" marT="0" marB="0"/>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评价建议</a:t>
            </a:r>
          </a:p>
        </p:txBody>
      </p:sp>
      <p:sp>
        <p:nvSpPr>
          <p:cNvPr id="3" name="内容占位符 2"/>
          <p:cNvSpPr>
            <a:spLocks noGrp="1"/>
          </p:cNvSpPr>
          <p:nvPr>
            <p:ph idx="1"/>
          </p:nvPr>
        </p:nvSpPr>
        <p:spPr>
          <a:xfrm>
            <a:off x="1295401" y="2556931"/>
            <a:ext cx="9601196" cy="3705845"/>
          </a:xfrm>
        </p:spPr>
        <p:txBody>
          <a:bodyPr>
            <a:normAutofit/>
          </a:bodyPr>
          <a:lstStyle/>
          <a:p>
            <a:r>
              <a:rPr lang="zh-CN" altLang="en-US" dirty="0" smtClean="0"/>
              <a:t>评价的原则：发挥导向作用、面向全体学生、过程性与总结性评价相结合、提高信度效度。</a:t>
            </a:r>
            <a:endParaRPr lang="en-US" altLang="zh-CN" dirty="0" smtClean="0"/>
          </a:p>
          <a:p>
            <a:r>
              <a:rPr lang="zh-CN" altLang="en-US" dirty="0" smtClean="0"/>
              <a:t>评价活动的设计与实施：</a:t>
            </a:r>
            <a:endParaRPr lang="en-US" altLang="zh-CN" dirty="0" smtClean="0"/>
          </a:p>
          <a:p>
            <a:pPr lvl="1"/>
            <a:r>
              <a:rPr lang="zh-CN" altLang="en-US" dirty="0" smtClean="0"/>
              <a:t>目标与内容：</a:t>
            </a:r>
            <a:endParaRPr lang="en-US" altLang="zh-CN" dirty="0" smtClean="0"/>
          </a:p>
          <a:p>
            <a:pPr lvl="2"/>
            <a:r>
              <a:rPr lang="zh-CN" altLang="zh-CN" dirty="0" smtClean="0"/>
              <a:t>学科</a:t>
            </a:r>
            <a:r>
              <a:rPr lang="zh-CN" altLang="zh-CN" dirty="0"/>
              <a:t>核心素养水平是确定评价目标的重要依据。</a:t>
            </a:r>
          </a:p>
          <a:p>
            <a:pPr lvl="2"/>
            <a:r>
              <a:rPr lang="zh-CN" altLang="zh-CN" dirty="0"/>
              <a:t>内容标准、学业要求与学业质量标准是确定评价活动内容的重要依据</a:t>
            </a:r>
            <a:r>
              <a:rPr lang="zh-CN" altLang="zh-CN" dirty="0" smtClean="0"/>
              <a:t>。</a:t>
            </a:r>
            <a:endParaRPr lang="en-US" altLang="zh-CN" dirty="0" smtClean="0"/>
          </a:p>
          <a:p>
            <a:pPr lvl="1"/>
            <a:r>
              <a:rPr lang="zh-CN" altLang="en-US" dirty="0" smtClean="0"/>
              <a:t>评价方式与具体指标</a:t>
            </a:r>
            <a:endParaRPr lang="en-US" altLang="zh-CN" dirty="0" smtClean="0"/>
          </a:p>
          <a:p>
            <a:pPr lvl="1"/>
            <a:r>
              <a:rPr lang="zh-CN" altLang="en-US" dirty="0" smtClean="0"/>
              <a:t>结果解释与反馈</a:t>
            </a:r>
            <a:endParaRPr lang="zh-CN" altLang="zh-CN" dirty="0"/>
          </a:p>
          <a:p>
            <a:pPr lvl="1"/>
            <a:endParaRPr lang="en-US" altLang="zh-CN" dirty="0" smtClean="0"/>
          </a:p>
          <a:p>
            <a:endParaRPr lang="en-US" altLang="zh-CN"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solidFill>
                <a:schemeClr val="tx1"/>
              </a:solidFill>
            </a:endParaRPr>
          </a:p>
        </p:txBody>
      </p:sp>
      <p:graphicFrame>
        <p:nvGraphicFramePr>
          <p:cNvPr id="4" name="内容占位符 3"/>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核心素养水平划分</a:t>
            </a:r>
            <a:endParaRPr lang="zh-CN" altLang="en-US" dirty="0"/>
          </a:p>
        </p:txBody>
      </p:sp>
      <p:graphicFrame>
        <p:nvGraphicFramePr>
          <p:cNvPr id="5" name="内容占位符 4"/>
          <p:cNvGraphicFramePr>
            <a:graphicFrameLocks noGrp="1"/>
          </p:cNvGraphicFramePr>
          <p:nvPr>
            <p:ph sz="half" idx="1"/>
          </p:nvPr>
        </p:nvGraphicFramePr>
        <p:xfrm>
          <a:off x="1298574" y="2560638"/>
          <a:ext cx="9921875" cy="3383280"/>
        </p:xfrm>
        <a:graphic>
          <a:graphicData uri="http://schemas.openxmlformats.org/drawingml/2006/table">
            <a:tbl>
              <a:tblPr firstRow="1" bandRow="1">
                <a:tableStyleId>{5C22544A-7EE6-4342-B048-85BDC9FD1C3A}</a:tableStyleId>
              </a:tblPr>
              <a:tblGrid>
                <a:gridCol w="1984375">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gridCol w="1984375">
                  <a:extLst>
                    <a:ext uri="{9D8B030D-6E8A-4147-A177-3AD203B41FA5}">
                      <a16:colId xmlns:a16="http://schemas.microsoft.com/office/drawing/2014/main" val="20002"/>
                    </a:ext>
                  </a:extLst>
                </a:gridCol>
                <a:gridCol w="1984375">
                  <a:extLst>
                    <a:ext uri="{9D8B030D-6E8A-4147-A177-3AD203B41FA5}">
                      <a16:colId xmlns:a16="http://schemas.microsoft.com/office/drawing/2014/main" val="20003"/>
                    </a:ext>
                  </a:extLst>
                </a:gridCol>
                <a:gridCol w="1984375">
                  <a:extLst>
                    <a:ext uri="{9D8B030D-6E8A-4147-A177-3AD203B41FA5}">
                      <a16:colId xmlns:a16="http://schemas.microsoft.com/office/drawing/2014/main" val="20004"/>
                    </a:ext>
                  </a:extLst>
                </a:gridCol>
              </a:tblGrid>
              <a:tr h="370840">
                <a:tc>
                  <a:txBody>
                    <a:bodyPr/>
                    <a:lstStyle/>
                    <a:p>
                      <a:endParaRPr lang="zh-CN" altLang="en-US" sz="3200" dirty="0">
                        <a:latin typeface="黑体" panose="02010609060101010101" pitchFamily="49" charset="-122"/>
                        <a:ea typeface="黑体" panose="02010609060101010101" pitchFamily="49" charset="-122"/>
                      </a:endParaRPr>
                    </a:p>
                  </a:txBody>
                  <a:tcPr/>
                </a:tc>
                <a:tc>
                  <a:txBody>
                    <a:bodyPr/>
                    <a:lstStyle/>
                    <a:p>
                      <a:pPr algn="ctr"/>
                      <a:r>
                        <a:rPr lang="zh-CN" altLang="en-US" sz="3200" dirty="0" smtClean="0">
                          <a:latin typeface="黑体" panose="02010609060101010101" pitchFamily="49" charset="-122"/>
                          <a:ea typeface="黑体" panose="02010609060101010101" pitchFamily="49" charset="-122"/>
                        </a:rPr>
                        <a:t>信息意识</a:t>
                      </a:r>
                      <a:endParaRPr lang="zh-CN" altLang="en-US" sz="3200" dirty="0">
                        <a:latin typeface="黑体" panose="02010609060101010101" pitchFamily="49" charset="-122"/>
                        <a:ea typeface="黑体" panose="02010609060101010101" pitchFamily="49" charset="-122"/>
                      </a:endParaRPr>
                    </a:p>
                  </a:txBody>
                  <a:tcPr/>
                </a:tc>
                <a:tc>
                  <a:txBody>
                    <a:bodyPr/>
                    <a:lstStyle/>
                    <a:p>
                      <a:pPr algn="ctr"/>
                      <a:r>
                        <a:rPr lang="zh-CN" altLang="en-US" sz="3200" dirty="0" smtClean="0">
                          <a:latin typeface="黑体" panose="02010609060101010101" pitchFamily="49" charset="-122"/>
                          <a:ea typeface="黑体" panose="02010609060101010101" pitchFamily="49" charset="-122"/>
                        </a:rPr>
                        <a:t>计算思维</a:t>
                      </a:r>
                      <a:endParaRPr lang="zh-CN" altLang="en-US" sz="3200" dirty="0">
                        <a:latin typeface="黑体" panose="02010609060101010101" pitchFamily="49" charset="-122"/>
                        <a:ea typeface="黑体" panose="02010609060101010101" pitchFamily="49" charset="-122"/>
                      </a:endParaRPr>
                    </a:p>
                  </a:txBody>
                  <a:tcPr/>
                </a:tc>
                <a:tc>
                  <a:txBody>
                    <a:bodyPr/>
                    <a:lstStyle/>
                    <a:p>
                      <a:pPr algn="ctr"/>
                      <a:r>
                        <a:rPr lang="zh-CN" altLang="en-US" sz="3200" dirty="0" smtClean="0">
                          <a:latin typeface="黑体" panose="02010609060101010101" pitchFamily="49" charset="-122"/>
                          <a:ea typeface="黑体" panose="02010609060101010101" pitchFamily="49" charset="-122"/>
                        </a:rPr>
                        <a:t>数字化学习与创新</a:t>
                      </a:r>
                      <a:endParaRPr lang="zh-CN" altLang="en-US" sz="3200" dirty="0">
                        <a:latin typeface="黑体" panose="02010609060101010101" pitchFamily="49" charset="-122"/>
                        <a:ea typeface="黑体" panose="02010609060101010101" pitchFamily="49" charset="-122"/>
                      </a:endParaRPr>
                    </a:p>
                  </a:txBody>
                  <a:tcPr/>
                </a:tc>
                <a:tc>
                  <a:txBody>
                    <a:bodyPr/>
                    <a:lstStyle/>
                    <a:p>
                      <a:pPr algn="ctr"/>
                      <a:r>
                        <a:rPr lang="zh-CN" altLang="en-US" sz="3200" dirty="0" smtClean="0">
                          <a:latin typeface="黑体" panose="02010609060101010101" pitchFamily="49" charset="-122"/>
                          <a:ea typeface="黑体" panose="02010609060101010101" pitchFamily="49" charset="-122"/>
                        </a:rPr>
                        <a:t>信息社会责任</a:t>
                      </a:r>
                      <a:endParaRPr lang="zh-CN" altLang="en-US" sz="3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0"/>
                  </a:ext>
                </a:extLst>
              </a:tr>
              <a:tr h="370840">
                <a:tc>
                  <a:txBody>
                    <a:bodyPr/>
                    <a:lstStyle/>
                    <a:p>
                      <a:pPr algn="ctr"/>
                      <a:r>
                        <a:rPr lang="zh-CN" altLang="en-US" sz="3200" dirty="0" smtClean="0">
                          <a:latin typeface="黑体" panose="02010609060101010101" pitchFamily="49" charset="-122"/>
                          <a:ea typeface="黑体" panose="02010609060101010101" pitchFamily="49" charset="-122"/>
                        </a:rPr>
                        <a:t>预备级</a:t>
                      </a:r>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1"/>
                  </a:ext>
                </a:extLst>
              </a:tr>
              <a:tr h="370840">
                <a:tc>
                  <a:txBody>
                    <a:bodyPr/>
                    <a:lstStyle/>
                    <a:p>
                      <a:pPr algn="ctr"/>
                      <a:r>
                        <a:rPr lang="zh-CN" altLang="en-US" sz="3200" dirty="0" smtClean="0">
                          <a:latin typeface="黑体" panose="02010609060101010101" pitchFamily="49" charset="-122"/>
                          <a:ea typeface="黑体" panose="02010609060101010101" pitchFamily="49" charset="-122"/>
                        </a:rPr>
                        <a:t>水平</a:t>
                      </a:r>
                      <a:r>
                        <a:rPr lang="en-US" altLang="zh-CN" sz="3200" dirty="0" smtClean="0">
                          <a:latin typeface="黑体" panose="02010609060101010101" pitchFamily="49" charset="-122"/>
                          <a:ea typeface="黑体" panose="02010609060101010101" pitchFamily="49" charset="-122"/>
                        </a:rPr>
                        <a:t>1</a:t>
                      </a:r>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2"/>
                  </a:ext>
                </a:extLst>
              </a:tr>
              <a:tr h="370840">
                <a:tc>
                  <a:txBody>
                    <a:bodyPr/>
                    <a:lstStyle/>
                    <a:p>
                      <a:pPr algn="ctr"/>
                      <a:r>
                        <a:rPr lang="zh-CN" altLang="en-US" sz="3200" dirty="0" smtClean="0">
                          <a:latin typeface="黑体" panose="02010609060101010101" pitchFamily="49" charset="-122"/>
                          <a:ea typeface="黑体" panose="02010609060101010101" pitchFamily="49" charset="-122"/>
                        </a:rPr>
                        <a:t>水平</a:t>
                      </a:r>
                      <a:r>
                        <a:rPr lang="en-US" altLang="zh-CN" sz="3200" dirty="0" smtClean="0">
                          <a:latin typeface="黑体" panose="02010609060101010101" pitchFamily="49" charset="-122"/>
                          <a:ea typeface="黑体" panose="02010609060101010101" pitchFamily="49" charset="-122"/>
                        </a:rPr>
                        <a:t>2</a:t>
                      </a:r>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3"/>
                  </a:ext>
                </a:extLst>
              </a:tr>
              <a:tr h="370840">
                <a:tc>
                  <a:txBody>
                    <a:bodyPr/>
                    <a:lstStyle/>
                    <a:p>
                      <a:pPr algn="ctr"/>
                      <a:r>
                        <a:rPr lang="zh-CN" altLang="en-US" sz="3200" dirty="0" smtClean="0">
                          <a:latin typeface="黑体" panose="02010609060101010101" pitchFamily="49" charset="-122"/>
                          <a:ea typeface="黑体" panose="02010609060101010101" pitchFamily="49" charset="-122"/>
                        </a:rPr>
                        <a:t>水平</a:t>
                      </a:r>
                      <a:r>
                        <a:rPr lang="en-US" altLang="zh-CN" sz="3200" dirty="0" smtClean="0">
                          <a:latin typeface="黑体" panose="02010609060101010101" pitchFamily="49" charset="-122"/>
                          <a:ea typeface="黑体" panose="02010609060101010101" pitchFamily="49" charset="-122"/>
                        </a:rPr>
                        <a:t>3</a:t>
                      </a:r>
                      <a:endParaRPr lang="zh-CN" altLang="en-US" sz="3200" dirty="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a:latin typeface="黑体" panose="02010609060101010101" pitchFamily="49" charset="-122"/>
                        <a:ea typeface="黑体" panose="02010609060101010101" pitchFamily="49" charset="-122"/>
                      </a:endParaRPr>
                    </a:p>
                  </a:txBody>
                  <a:tcPr/>
                </a:tc>
                <a:tc>
                  <a:txBody>
                    <a:bodyPr/>
                    <a:lstStyle/>
                    <a:p>
                      <a:endParaRPr lang="zh-CN" altLang="en-US" sz="3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517585" y="0"/>
          <a:ext cx="10731260" cy="6872623"/>
        </p:xfrm>
        <a:graphic>
          <a:graphicData uri="http://schemas.openxmlformats.org/drawingml/2006/table">
            <a:tbl>
              <a:tblPr firstRow="1" firstCol="1" bandRow="1">
                <a:tableStyleId>{5C22544A-7EE6-4342-B048-85BDC9FD1C3A}</a:tableStyleId>
              </a:tblPr>
              <a:tblGrid>
                <a:gridCol w="1237505">
                  <a:extLst>
                    <a:ext uri="{9D8B030D-6E8A-4147-A177-3AD203B41FA5}">
                      <a16:colId xmlns:a16="http://schemas.microsoft.com/office/drawing/2014/main" val="20000"/>
                    </a:ext>
                  </a:extLst>
                </a:gridCol>
                <a:gridCol w="9493755">
                  <a:extLst>
                    <a:ext uri="{9D8B030D-6E8A-4147-A177-3AD203B41FA5}">
                      <a16:colId xmlns:a16="http://schemas.microsoft.com/office/drawing/2014/main" val="20001"/>
                    </a:ext>
                  </a:extLst>
                </a:gridCol>
              </a:tblGrid>
              <a:tr h="192187">
                <a:tc>
                  <a:txBody>
                    <a:bodyPr/>
                    <a:lstStyle/>
                    <a:p>
                      <a:pPr algn="ctr">
                        <a:spcAft>
                          <a:spcPts val="0"/>
                        </a:spcAft>
                      </a:pPr>
                      <a:r>
                        <a:rPr lang="zh-CN" sz="1800" kern="0">
                          <a:effectLst/>
                          <a:latin typeface="仿宋" panose="02010609060101010101" pitchFamily="49" charset="-122"/>
                          <a:ea typeface="仿宋" panose="02010609060101010101" pitchFamily="49" charset="-122"/>
                        </a:rPr>
                        <a:t>素养</a:t>
                      </a:r>
                      <a:endParaRPr lang="zh-CN" sz="1800" kern="100">
                        <a:effectLst/>
                        <a:latin typeface="仿宋" panose="02010609060101010101" pitchFamily="49" charset="-122"/>
                        <a:ea typeface="仿宋" panose="02010609060101010101" pitchFamily="49" charset="-122"/>
                      </a:endParaRPr>
                    </a:p>
                    <a:p>
                      <a:pPr algn="just">
                        <a:spcAft>
                          <a:spcPts val="0"/>
                        </a:spcAft>
                      </a:pPr>
                      <a:r>
                        <a:rPr lang="zh-CN" sz="1800" kern="0">
                          <a:effectLst/>
                          <a:latin typeface="仿宋" panose="02010609060101010101" pitchFamily="49" charset="-122"/>
                          <a:ea typeface="仿宋" panose="02010609060101010101" pitchFamily="49" charset="-122"/>
                        </a:rPr>
                        <a:t>水平</a:t>
                      </a:r>
                      <a:endParaRPr lang="zh-CN" sz="1800" kern="100">
                        <a:effectLst/>
                        <a:latin typeface="仿宋" panose="02010609060101010101" pitchFamily="49" charset="-122"/>
                        <a:ea typeface="仿宋" panose="02010609060101010101" pitchFamily="49" charset="-122"/>
                        <a:cs typeface="Calibri" panose="020F0502020204030204" pitchFamily="34" charset="0"/>
                      </a:endParaRPr>
                    </a:p>
                  </a:txBody>
                  <a:tcPr marL="29283" marR="29283" marT="0" marB="0"/>
                </a:tc>
                <a:tc>
                  <a:txBody>
                    <a:bodyPr/>
                    <a:lstStyle/>
                    <a:p>
                      <a:pPr algn="ctr">
                        <a:spcAft>
                          <a:spcPts val="0"/>
                        </a:spcAft>
                      </a:pPr>
                      <a:r>
                        <a:rPr lang="zh-CN" sz="1800" kern="0" dirty="0">
                          <a:effectLst/>
                          <a:latin typeface="黑体" panose="02010609060101010101" pitchFamily="49" charset="-122"/>
                          <a:ea typeface="黑体" panose="02010609060101010101" pitchFamily="49" charset="-122"/>
                        </a:rPr>
                        <a:t>素养2：计算思维</a:t>
                      </a:r>
                      <a:endParaRPr lang="zh-CN" sz="1800" kern="100" dirty="0">
                        <a:effectLst/>
                        <a:latin typeface="黑体" panose="02010609060101010101" pitchFamily="49" charset="-122"/>
                        <a:ea typeface="黑体" panose="02010609060101010101" pitchFamily="49" charset="-122"/>
                        <a:cs typeface="Calibri" panose="020F0502020204030204" pitchFamily="34" charset="0"/>
                      </a:endParaRPr>
                    </a:p>
                  </a:txBody>
                  <a:tcPr marL="29283" marR="29283" marT="0" marB="0" anchor="ctr"/>
                </a:tc>
                <a:extLst>
                  <a:ext uri="{0D108BD9-81ED-4DB2-BD59-A6C34878D82A}">
                    <a16:rowId xmlns:a16="http://schemas.microsoft.com/office/drawing/2014/main" val="10000"/>
                  </a:ext>
                </a:extLst>
              </a:tr>
              <a:tr h="1235998">
                <a:tc>
                  <a:txBody>
                    <a:bodyPr/>
                    <a:lstStyle/>
                    <a:p>
                      <a:pPr algn="ctr">
                        <a:spcAft>
                          <a:spcPts val="0"/>
                        </a:spcAft>
                      </a:pPr>
                      <a:r>
                        <a:rPr lang="zh-CN" sz="1800" kern="0">
                          <a:effectLst/>
                          <a:latin typeface="黑体" panose="02010609060101010101" pitchFamily="49" charset="-122"/>
                          <a:ea typeface="黑体" panose="02010609060101010101" pitchFamily="49" charset="-122"/>
                        </a:rPr>
                        <a:t>预备级</a:t>
                      </a:r>
                      <a:endParaRPr lang="zh-CN" sz="1800" kern="100">
                        <a:effectLst/>
                        <a:latin typeface="黑体" panose="02010609060101010101" pitchFamily="49" charset="-122"/>
                        <a:ea typeface="黑体" panose="02010609060101010101" pitchFamily="49" charset="-122"/>
                        <a:cs typeface="Calibri" panose="020F0502020204030204" pitchFamily="34" charset="0"/>
                      </a:endParaRPr>
                    </a:p>
                  </a:txBody>
                  <a:tcPr marL="29283" marR="29283" marT="0" marB="0" anchor="ctr"/>
                </a:tc>
                <a:tc>
                  <a:txBody>
                    <a:bodyPr/>
                    <a:lstStyle/>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1</a:t>
                      </a:r>
                      <a:r>
                        <a:rPr lang="zh-CN" sz="1800" kern="0" dirty="0">
                          <a:effectLst/>
                          <a:latin typeface="仿宋" panose="02010609060101010101" pitchFamily="49" charset="-122"/>
                          <a:ea typeface="仿宋" panose="02010609060101010101" pitchFamily="49" charset="-122"/>
                        </a:rPr>
                        <a:t>）在日常生活中，认识数字化表示信息的优势。</a:t>
                      </a:r>
                      <a:endParaRPr lang="zh-CN" sz="1800" kern="100" dirty="0">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2</a:t>
                      </a:r>
                      <a:r>
                        <a:rPr lang="zh-CN" sz="1800" kern="0" dirty="0">
                          <a:effectLst/>
                          <a:latin typeface="仿宋" panose="02010609060101010101" pitchFamily="49" charset="-122"/>
                          <a:ea typeface="仿宋" panose="02010609060101010101" pitchFamily="49" charset="-122"/>
                        </a:rPr>
                        <a:t>）针对给定的简单任务，能够识别主要特征，并用流程图画出完成任务的关键过程。</a:t>
                      </a:r>
                      <a:endParaRPr lang="zh-CN" sz="1800" kern="100" dirty="0">
                        <a:effectLst/>
                        <a:latin typeface="仿宋" panose="02010609060101010101" pitchFamily="49" charset="-122"/>
                        <a:ea typeface="仿宋" panose="02010609060101010101" pitchFamily="49" charset="-122"/>
                      </a:endParaRPr>
                    </a:p>
                    <a:p>
                      <a:pPr algn="l">
                        <a:lnSpc>
                          <a:spcPct val="150000"/>
                        </a:lnSpc>
                        <a:spcAft>
                          <a:spcPts val="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3</a:t>
                      </a:r>
                      <a:r>
                        <a:rPr lang="zh-CN" sz="1800" kern="0" dirty="0">
                          <a:effectLst/>
                          <a:latin typeface="仿宋" panose="02010609060101010101" pitchFamily="49" charset="-122"/>
                          <a:ea typeface="仿宋" panose="02010609060101010101" pitchFamily="49" charset="-122"/>
                        </a:rPr>
                        <a:t>）</a:t>
                      </a:r>
                      <a:r>
                        <a:rPr lang="zh-CN" sz="1800" kern="0" dirty="0">
                          <a:solidFill>
                            <a:schemeClr val="tx1"/>
                          </a:solidFill>
                          <a:effectLst/>
                          <a:latin typeface="仿宋" panose="02010609060101010101" pitchFamily="49" charset="-122"/>
                          <a:ea typeface="仿宋" panose="02010609060101010101" pitchFamily="49" charset="-122"/>
                        </a:rPr>
                        <a:t>了解对信息进行加工处理的价值、过程和工具，并能够根据需求选择适当的工具。</a:t>
                      </a:r>
                      <a:endParaRPr lang="zh-CN" sz="1800" kern="100" dirty="0">
                        <a:solidFill>
                          <a:schemeClr val="tx1"/>
                        </a:solidFill>
                        <a:effectLst/>
                        <a:latin typeface="仿宋" panose="02010609060101010101" pitchFamily="49" charset="-122"/>
                        <a:ea typeface="仿宋" panose="02010609060101010101" pitchFamily="49" charset="-122"/>
                        <a:cs typeface="Calibri" panose="020F0502020204030204" pitchFamily="34" charset="0"/>
                      </a:endParaRPr>
                    </a:p>
                  </a:txBody>
                  <a:tcPr marL="29283" marR="29283" marT="0" marB="0"/>
                </a:tc>
                <a:extLst>
                  <a:ext uri="{0D108BD9-81ED-4DB2-BD59-A6C34878D82A}">
                    <a16:rowId xmlns:a16="http://schemas.microsoft.com/office/drawing/2014/main" val="10001"/>
                  </a:ext>
                </a:extLst>
              </a:tr>
              <a:tr h="1872962">
                <a:tc>
                  <a:txBody>
                    <a:bodyPr/>
                    <a:lstStyle/>
                    <a:p>
                      <a:pPr algn="ctr">
                        <a:spcAft>
                          <a:spcPts val="0"/>
                        </a:spcAft>
                      </a:pPr>
                      <a:r>
                        <a:rPr lang="zh-CN" sz="1800" kern="0">
                          <a:effectLst/>
                          <a:latin typeface="黑体" panose="02010609060101010101" pitchFamily="49" charset="-122"/>
                          <a:ea typeface="黑体" panose="02010609060101010101" pitchFamily="49" charset="-122"/>
                        </a:rPr>
                        <a:t>水平1</a:t>
                      </a:r>
                      <a:endParaRPr lang="zh-CN" sz="1800" kern="100">
                        <a:effectLst/>
                        <a:latin typeface="黑体" panose="02010609060101010101" pitchFamily="49" charset="-122"/>
                        <a:ea typeface="黑体" panose="02010609060101010101" pitchFamily="49" charset="-122"/>
                        <a:cs typeface="Calibri" panose="020F0502020204030204" pitchFamily="34" charset="0"/>
                      </a:endParaRPr>
                    </a:p>
                  </a:txBody>
                  <a:tcPr marL="29283" marR="29283" marT="0" marB="0" anchor="ctr"/>
                </a:tc>
                <a:tc>
                  <a:txBody>
                    <a:bodyPr/>
                    <a:lstStyle/>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1</a:t>
                      </a:r>
                      <a:r>
                        <a:rPr lang="zh-CN" sz="1800" kern="0" dirty="0">
                          <a:effectLst/>
                          <a:latin typeface="仿宋" panose="02010609060101010101" pitchFamily="49" charset="-122"/>
                          <a:ea typeface="仿宋" panose="02010609060101010101" pitchFamily="49" charset="-122"/>
                        </a:rPr>
                        <a:t>）针对给定的任务进行需求分析，明确需要解决的关键问题。</a:t>
                      </a:r>
                      <a:endParaRPr lang="zh-CN" sz="1800" kern="100" dirty="0">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2</a:t>
                      </a:r>
                      <a:r>
                        <a:rPr lang="zh-CN" sz="1800" kern="0" dirty="0">
                          <a:effectLst/>
                          <a:latin typeface="仿宋" panose="02010609060101010101" pitchFamily="49" charset="-122"/>
                          <a:ea typeface="仿宋" panose="02010609060101010101" pitchFamily="49" charset="-122"/>
                        </a:rPr>
                        <a:t>）能提取问题的基本特征，进行抽象处理，并用形式化的方法表述问题。</a:t>
                      </a:r>
                      <a:endParaRPr lang="zh-CN" sz="1800" kern="100" dirty="0">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3</a:t>
                      </a:r>
                      <a:r>
                        <a:rPr lang="zh-CN" sz="1800" kern="0" dirty="0">
                          <a:effectLst/>
                          <a:latin typeface="仿宋" panose="02010609060101010101" pitchFamily="49" charset="-122"/>
                          <a:ea typeface="仿宋" panose="02010609060101010101" pitchFamily="49" charset="-122"/>
                        </a:rPr>
                        <a:t>）</a:t>
                      </a:r>
                      <a:r>
                        <a:rPr lang="zh-CN" sz="1800" kern="0" dirty="0">
                          <a:solidFill>
                            <a:srgbClr val="FF0000"/>
                          </a:solidFill>
                          <a:effectLst/>
                          <a:latin typeface="仿宋" panose="02010609060101010101" pitchFamily="49" charset="-122"/>
                          <a:ea typeface="仿宋" panose="02010609060101010101" pitchFamily="49" charset="-122"/>
                        </a:rPr>
                        <a:t>运用基本算法设计解决问题的方案，能使用编程语言或其他数字化工具实现这一方案。</a:t>
                      </a:r>
                      <a:endParaRPr lang="zh-CN" sz="1800" kern="100" dirty="0">
                        <a:solidFill>
                          <a:srgbClr val="FF0000"/>
                        </a:solidFill>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solidFill>
                            <a:schemeClr val="tx1"/>
                          </a:solidFill>
                          <a:effectLst/>
                          <a:latin typeface="仿宋" panose="02010609060101010101" pitchFamily="49" charset="-122"/>
                          <a:ea typeface="仿宋" panose="02010609060101010101" pitchFamily="49" charset="-122"/>
                        </a:rPr>
                        <a:t>4</a:t>
                      </a:r>
                      <a:r>
                        <a:rPr lang="zh-CN" sz="1800" kern="0" dirty="0">
                          <a:solidFill>
                            <a:schemeClr val="tx1"/>
                          </a:solidFill>
                          <a:effectLst/>
                          <a:latin typeface="仿宋" panose="02010609060101010101" pitchFamily="49" charset="-122"/>
                          <a:ea typeface="仿宋" panose="02010609060101010101" pitchFamily="49" charset="-122"/>
                        </a:rPr>
                        <a:t>）按照问题解决方案，选用适当的数字化工具或方法获取、组织、分析数据，并能迁移到其他相关问题的解决过程中。</a:t>
                      </a:r>
                      <a:endParaRPr lang="zh-CN" sz="1800" kern="100" dirty="0">
                        <a:solidFill>
                          <a:schemeClr val="tx1"/>
                        </a:solidFill>
                        <a:effectLst/>
                        <a:latin typeface="仿宋" panose="02010609060101010101" pitchFamily="49" charset="-122"/>
                        <a:ea typeface="仿宋" panose="02010609060101010101" pitchFamily="49" charset="-122"/>
                        <a:cs typeface="Calibri" panose="020F0502020204030204" pitchFamily="34" charset="0"/>
                      </a:endParaRPr>
                    </a:p>
                  </a:txBody>
                  <a:tcPr marL="29283" marR="29283" marT="0" marB="0"/>
                </a:tc>
                <a:extLst>
                  <a:ext uri="{0D108BD9-81ED-4DB2-BD59-A6C34878D82A}">
                    <a16:rowId xmlns:a16="http://schemas.microsoft.com/office/drawing/2014/main" val="10002"/>
                  </a:ext>
                </a:extLst>
              </a:tr>
              <a:tr h="2214793">
                <a:tc>
                  <a:txBody>
                    <a:bodyPr/>
                    <a:lstStyle/>
                    <a:p>
                      <a:pPr algn="ctr">
                        <a:spcAft>
                          <a:spcPts val="0"/>
                        </a:spcAft>
                      </a:pPr>
                      <a:r>
                        <a:rPr lang="zh-CN" sz="1800" kern="0">
                          <a:effectLst/>
                          <a:latin typeface="黑体" panose="02010609060101010101" pitchFamily="49" charset="-122"/>
                          <a:ea typeface="黑体" panose="02010609060101010101" pitchFamily="49" charset="-122"/>
                        </a:rPr>
                        <a:t>水平2</a:t>
                      </a:r>
                      <a:endParaRPr lang="zh-CN" sz="1800" kern="100">
                        <a:effectLst/>
                        <a:latin typeface="黑体" panose="02010609060101010101" pitchFamily="49" charset="-122"/>
                        <a:ea typeface="黑体" panose="02010609060101010101" pitchFamily="49" charset="-122"/>
                        <a:cs typeface="Calibri" panose="020F0502020204030204" pitchFamily="34" charset="0"/>
                      </a:endParaRPr>
                    </a:p>
                  </a:txBody>
                  <a:tcPr marL="29283" marR="29283" marT="0" marB="0" anchor="ctr"/>
                </a:tc>
                <a:tc>
                  <a:txBody>
                    <a:bodyPr/>
                    <a:lstStyle/>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1</a:t>
                      </a:r>
                      <a:r>
                        <a:rPr lang="zh-CN" sz="1800" kern="0" dirty="0">
                          <a:effectLst/>
                          <a:latin typeface="仿宋" panose="02010609060101010101" pitchFamily="49" charset="-122"/>
                          <a:ea typeface="仿宋" panose="02010609060101010101" pitchFamily="49" charset="-122"/>
                        </a:rPr>
                        <a:t>）针对较为复杂的任务，能运用形式化方法描述问题，并采用模块化和系统化方法设计解决问题的方案。</a:t>
                      </a:r>
                      <a:endParaRPr lang="zh-CN" sz="1800" kern="100" dirty="0">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2</a:t>
                      </a:r>
                      <a:r>
                        <a:rPr lang="zh-CN" sz="1800" kern="0" dirty="0">
                          <a:effectLst/>
                          <a:latin typeface="仿宋" panose="02010609060101010101" pitchFamily="49" charset="-122"/>
                          <a:ea typeface="仿宋" panose="02010609060101010101" pitchFamily="49" charset="-122"/>
                        </a:rPr>
                        <a:t>）正确区分问题解决中涉及的各种数据，并采用适当的数据类型表示。</a:t>
                      </a:r>
                      <a:endParaRPr lang="zh-CN" sz="1800" kern="100" dirty="0">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3</a:t>
                      </a:r>
                      <a:r>
                        <a:rPr lang="zh-CN" sz="1800" kern="0" dirty="0">
                          <a:effectLst/>
                          <a:latin typeface="仿宋" panose="02010609060101010101" pitchFamily="49" charset="-122"/>
                          <a:ea typeface="仿宋" panose="02010609060101010101" pitchFamily="49" charset="-122"/>
                        </a:rPr>
                        <a:t>）</a:t>
                      </a:r>
                      <a:r>
                        <a:rPr lang="zh-CN" sz="1800" kern="0" dirty="0">
                          <a:solidFill>
                            <a:srgbClr val="FF0000"/>
                          </a:solidFill>
                          <a:effectLst/>
                          <a:latin typeface="仿宋" panose="02010609060101010101" pitchFamily="49" charset="-122"/>
                          <a:ea typeface="仿宋" panose="02010609060101010101" pitchFamily="49" charset="-122"/>
                        </a:rPr>
                        <a:t>针对不同模块，设计或选择合适的算法，利用编程语言或其他数字化工具实现各模块功能。</a:t>
                      </a:r>
                      <a:endParaRPr lang="zh-CN" sz="1800" kern="100" dirty="0">
                        <a:solidFill>
                          <a:srgbClr val="FF0000"/>
                        </a:solidFill>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4</a:t>
                      </a:r>
                      <a:r>
                        <a:rPr lang="zh-CN" sz="1800" kern="0" dirty="0">
                          <a:effectLst/>
                          <a:latin typeface="仿宋" panose="02010609060101010101" pitchFamily="49" charset="-122"/>
                          <a:ea typeface="仿宋" panose="02010609060101010101" pitchFamily="49" charset="-122"/>
                        </a:rPr>
                        <a:t>）</a:t>
                      </a:r>
                      <a:r>
                        <a:rPr lang="zh-CN" sz="1800" kern="0" dirty="0">
                          <a:solidFill>
                            <a:schemeClr val="tx1"/>
                          </a:solidFill>
                          <a:effectLst/>
                          <a:latin typeface="仿宋" panose="02010609060101010101" pitchFamily="49" charset="-122"/>
                          <a:ea typeface="仿宋" panose="02010609060101010101" pitchFamily="49" charset="-122"/>
                        </a:rPr>
                        <a:t>利用适当的开发平台整合各模块功能，实现整体解决方案。</a:t>
                      </a:r>
                      <a:endParaRPr lang="zh-CN" sz="1800" kern="100" dirty="0">
                        <a:solidFill>
                          <a:schemeClr val="tx1"/>
                        </a:solidFill>
                        <a:effectLst/>
                        <a:latin typeface="仿宋" panose="02010609060101010101" pitchFamily="49" charset="-122"/>
                        <a:ea typeface="仿宋" panose="02010609060101010101" pitchFamily="49" charset="-122"/>
                        <a:cs typeface="Calibri" panose="020F0502020204030204" pitchFamily="34" charset="0"/>
                      </a:endParaRPr>
                    </a:p>
                  </a:txBody>
                  <a:tcPr marL="29283" marR="29283" marT="0" marB="0"/>
                </a:tc>
                <a:extLst>
                  <a:ext uri="{0D108BD9-81ED-4DB2-BD59-A6C34878D82A}">
                    <a16:rowId xmlns:a16="http://schemas.microsoft.com/office/drawing/2014/main" val="10003"/>
                  </a:ext>
                </a:extLst>
              </a:tr>
              <a:tr h="1000230">
                <a:tc>
                  <a:txBody>
                    <a:bodyPr/>
                    <a:lstStyle/>
                    <a:p>
                      <a:pPr algn="ctr">
                        <a:spcAft>
                          <a:spcPts val="0"/>
                        </a:spcAft>
                      </a:pPr>
                      <a:r>
                        <a:rPr lang="zh-CN" sz="1800" kern="0" dirty="0">
                          <a:effectLst/>
                          <a:latin typeface="黑体" panose="02010609060101010101" pitchFamily="49" charset="-122"/>
                          <a:ea typeface="黑体" panose="02010609060101010101" pitchFamily="49" charset="-122"/>
                        </a:rPr>
                        <a:t>水平3</a:t>
                      </a:r>
                      <a:endParaRPr lang="zh-CN" sz="1800" kern="100" dirty="0">
                        <a:effectLst/>
                        <a:latin typeface="黑体" panose="02010609060101010101" pitchFamily="49" charset="-122"/>
                        <a:ea typeface="黑体" panose="02010609060101010101" pitchFamily="49" charset="-122"/>
                        <a:cs typeface="Calibri" panose="020F0502020204030204" pitchFamily="34" charset="0"/>
                      </a:endParaRPr>
                    </a:p>
                  </a:txBody>
                  <a:tcPr marL="29283" marR="29283" marT="0" marB="0" anchor="ctr"/>
                </a:tc>
                <a:tc>
                  <a:txBody>
                    <a:bodyPr/>
                    <a:lstStyle/>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1</a:t>
                      </a:r>
                      <a:r>
                        <a:rPr lang="zh-CN" sz="1800" kern="0" dirty="0">
                          <a:effectLst/>
                          <a:latin typeface="仿宋" panose="02010609060101010101" pitchFamily="49" charset="-122"/>
                          <a:ea typeface="仿宋" panose="02010609060101010101" pitchFamily="49" charset="-122"/>
                        </a:rPr>
                        <a:t>）</a:t>
                      </a:r>
                      <a:r>
                        <a:rPr lang="zh-CN" sz="1800" kern="0" dirty="0">
                          <a:solidFill>
                            <a:srgbClr val="FF0000"/>
                          </a:solidFill>
                          <a:effectLst/>
                          <a:latin typeface="仿宋" panose="02010609060101010101" pitchFamily="49" charset="-122"/>
                          <a:ea typeface="仿宋" panose="02010609060101010101" pitchFamily="49" charset="-122"/>
                        </a:rPr>
                        <a:t>对基于信息技术的问题解决方案，能够依据信息系统设计的普遍原则进行较全面的评估，并采用恰当的方法迭代优化解决方案。</a:t>
                      </a:r>
                      <a:endParaRPr lang="zh-CN" sz="1800" kern="100" dirty="0">
                        <a:solidFill>
                          <a:srgbClr val="FF0000"/>
                        </a:solidFill>
                        <a:effectLst/>
                        <a:latin typeface="仿宋" panose="02010609060101010101" pitchFamily="49" charset="-122"/>
                        <a:ea typeface="仿宋" panose="02010609060101010101" pitchFamily="49" charset="-122"/>
                      </a:endParaRPr>
                    </a:p>
                    <a:p>
                      <a:pPr algn="l">
                        <a:lnSpc>
                          <a:spcPts val="2200"/>
                        </a:lnSpc>
                        <a:spcBef>
                          <a:spcPts val="600"/>
                        </a:spcBef>
                        <a:spcAft>
                          <a:spcPts val="600"/>
                        </a:spcAft>
                      </a:pPr>
                      <a:r>
                        <a:rPr lang="zh-CN" sz="1800" kern="0" dirty="0">
                          <a:effectLst/>
                          <a:latin typeface="仿宋" panose="02010609060101010101" pitchFamily="49" charset="-122"/>
                          <a:ea typeface="仿宋" panose="02010609060101010101" pitchFamily="49" charset="-122"/>
                        </a:rPr>
                        <a:t>（</a:t>
                      </a:r>
                      <a:r>
                        <a:rPr lang="en-US" sz="1800" kern="0" dirty="0">
                          <a:effectLst/>
                          <a:latin typeface="仿宋" panose="02010609060101010101" pitchFamily="49" charset="-122"/>
                          <a:ea typeface="仿宋" panose="02010609060101010101" pitchFamily="49" charset="-122"/>
                        </a:rPr>
                        <a:t>2</a:t>
                      </a:r>
                      <a:r>
                        <a:rPr lang="zh-CN" sz="1800" kern="0" dirty="0">
                          <a:effectLst/>
                          <a:latin typeface="仿宋" panose="02010609060101010101" pitchFamily="49" charset="-122"/>
                          <a:ea typeface="仿宋" panose="02010609060101010101" pitchFamily="49" charset="-122"/>
                        </a:rPr>
                        <a:t>）能把利用信息技术解决问题的过程迁移到学习和生活的其他相关问题的解决过程中。</a:t>
                      </a:r>
                      <a:endParaRPr lang="zh-CN" sz="1800" kern="100" dirty="0">
                        <a:effectLst/>
                        <a:latin typeface="仿宋" panose="02010609060101010101" pitchFamily="49" charset="-122"/>
                        <a:ea typeface="仿宋" panose="02010609060101010101" pitchFamily="49" charset="-122"/>
                        <a:cs typeface="Calibri" panose="020F0502020204030204" pitchFamily="34" charset="0"/>
                      </a:endParaRPr>
                    </a:p>
                  </a:txBody>
                  <a:tcPr marL="29283" marR="29283" marT="0" marB="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914400" y="668741"/>
          <a:ext cx="10347158" cy="545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8591C31-6F4D-4158-8716-94EE5E7258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2C35661-B7CE-4478-AA67-694B2BACD47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AD368B9-193E-42F2-B01C-26842555CBE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84C7F55F-D04C-4CA0-9234-BA06348F5F6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0390AF9-3DCD-4F3D-B11C-BEDA0BA0E6B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A588EEB-2A2D-4DF4-8BF9-B1BA469934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评价建议</a:t>
            </a:r>
            <a:endParaRPr lang="zh-CN" altLang="en-US" dirty="0"/>
          </a:p>
        </p:txBody>
      </p:sp>
      <p:graphicFrame>
        <p:nvGraphicFramePr>
          <p:cNvPr id="5" name="内容占位符 4"/>
          <p:cNvGraphicFramePr>
            <a:graphicFrameLocks noGrp="1"/>
          </p:cNvGraphicFramePr>
          <p:nvPr>
            <p:ph sz="half" idx="2"/>
          </p:nvPr>
        </p:nvGraphicFramePr>
        <p:xfrm>
          <a:off x="591807" y="4"/>
          <a:ext cx="11019347" cy="6860286"/>
        </p:xfrm>
        <a:graphic>
          <a:graphicData uri="http://schemas.openxmlformats.org/drawingml/2006/table">
            <a:tbl>
              <a:tblPr firstRow="1" firstCol="1" bandRow="1">
                <a:tableStyleId>{5C22544A-7EE6-4342-B048-85BDC9FD1C3A}</a:tableStyleId>
              </a:tblPr>
              <a:tblGrid>
                <a:gridCol w="1042236">
                  <a:extLst>
                    <a:ext uri="{9D8B030D-6E8A-4147-A177-3AD203B41FA5}">
                      <a16:colId xmlns:a16="http://schemas.microsoft.com/office/drawing/2014/main" val="20000"/>
                    </a:ext>
                  </a:extLst>
                </a:gridCol>
                <a:gridCol w="1281685">
                  <a:extLst>
                    <a:ext uri="{9D8B030D-6E8A-4147-A177-3AD203B41FA5}">
                      <a16:colId xmlns:a16="http://schemas.microsoft.com/office/drawing/2014/main" val="20001"/>
                    </a:ext>
                  </a:extLst>
                </a:gridCol>
                <a:gridCol w="7798280">
                  <a:extLst>
                    <a:ext uri="{9D8B030D-6E8A-4147-A177-3AD203B41FA5}">
                      <a16:colId xmlns:a16="http://schemas.microsoft.com/office/drawing/2014/main" val="20002"/>
                    </a:ext>
                  </a:extLst>
                </a:gridCol>
                <a:gridCol w="897146">
                  <a:extLst>
                    <a:ext uri="{9D8B030D-6E8A-4147-A177-3AD203B41FA5}">
                      <a16:colId xmlns:a16="http://schemas.microsoft.com/office/drawing/2014/main" val="20003"/>
                    </a:ext>
                  </a:extLst>
                </a:gridCol>
              </a:tblGrid>
              <a:tr h="454909">
                <a:tc>
                  <a:txBody>
                    <a:bodyPr/>
                    <a:lstStyle/>
                    <a:p>
                      <a:pPr marL="0" indent="0" algn="ctr">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分类</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tc>
                  <a:txBody>
                    <a:bodyPr/>
                    <a:lstStyle/>
                    <a:p>
                      <a:pPr indent="266700" algn="ctr">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评价项</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tc>
                  <a:txBody>
                    <a:bodyPr/>
                    <a:lstStyle/>
                    <a:p>
                      <a:pPr indent="266700" algn="ctr">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评价标准</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tc>
                  <a:txBody>
                    <a:bodyPr/>
                    <a:lstStyle/>
                    <a:p>
                      <a:pPr marL="0" indent="0" algn="ctr">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权重</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0"/>
                  </a:ext>
                </a:extLst>
              </a:tr>
              <a:tr h="477597">
                <a:tc rowSpan="4">
                  <a:txBody>
                    <a:bodyPr/>
                    <a:lstStyle/>
                    <a:p>
                      <a:pPr marL="0" indent="0" algn="just">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基本项</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主题</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dirty="0">
                          <a:effectLst/>
                          <a:latin typeface="仿宋" panose="02010609060101010101" pitchFamily="49" charset="-122"/>
                          <a:ea typeface="仿宋" panose="02010609060101010101" pitchFamily="49" charset="-122"/>
                        </a:rPr>
                        <a:t>主题明确；源于生活。</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dirty="0">
                          <a:effectLst/>
                          <a:latin typeface="仿宋" panose="02010609060101010101" pitchFamily="49" charset="-122"/>
                          <a:ea typeface="仿宋" panose="02010609060101010101" pitchFamily="49" charset="-122"/>
                        </a:rPr>
                        <a:t> </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1"/>
                  </a:ext>
                </a:extLst>
              </a:tr>
              <a:tr h="994059">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内容</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dirty="0">
                          <a:effectLst/>
                          <a:latin typeface="仿宋" panose="02010609060101010101" pitchFamily="49" charset="-122"/>
                          <a:ea typeface="仿宋" panose="02010609060101010101" pitchFamily="49" charset="-122"/>
                        </a:rPr>
                        <a:t>体现出积极向上、正确的信息社会责任意识；包含必要的文档资料（项目设计方案、作品使用说明等）。</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2"/>
                  </a:ext>
                </a:extLst>
              </a:tr>
              <a:tr h="994059">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功能</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能基本完成方案中预设的目标；数据处理方式和执行流程合理、正确。</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3"/>
                  </a:ext>
                </a:extLst>
              </a:tr>
              <a:tr h="994059">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技术</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能体现学到的最新知识点；算法、语句应用恰当；代码风格简洁、易于维护。</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4"/>
                  </a:ext>
                </a:extLst>
              </a:tr>
              <a:tr h="477597">
                <a:tc rowSpan="4">
                  <a:txBody>
                    <a:bodyPr/>
                    <a:lstStyle/>
                    <a:p>
                      <a:pPr marL="0" indent="0" algn="just">
                        <a:lnSpc>
                          <a:spcPct val="150000"/>
                        </a:lnSpc>
                        <a:spcBef>
                          <a:spcPts val="600"/>
                        </a:spcBef>
                        <a:spcAft>
                          <a:spcPts val="0"/>
                        </a:spcAft>
                      </a:pPr>
                      <a:r>
                        <a:rPr lang="zh-CN" sz="2000" kern="100" dirty="0">
                          <a:effectLst/>
                          <a:latin typeface="黑体" panose="02010609060101010101" pitchFamily="49" charset="-122"/>
                          <a:ea typeface="黑体" panose="02010609060101010101" pitchFamily="49" charset="-122"/>
                        </a:rPr>
                        <a:t>奖励项</a:t>
                      </a:r>
                      <a:endParaRPr lang="zh-CN" sz="2000" kern="100" dirty="0">
                        <a:effectLst/>
                        <a:latin typeface="黑体" panose="02010609060101010101" pitchFamily="49" charset="-122"/>
                        <a:ea typeface="黑体" panose="02010609060101010101" pitchFamily="49" charset="-122"/>
                        <a:cs typeface="Calibri" panose="020F0502020204030204" pitchFamily="34" charset="0"/>
                      </a:endParaRPr>
                    </a:p>
                  </a:txBody>
                  <a:tcPr marL="42276" marR="42276" marT="0" marB="0" anchor="ct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主题</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源于生活且高于生活，能启发人们对现实应用的新思考。</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5"/>
                  </a:ext>
                </a:extLst>
              </a:tr>
              <a:tr h="994059">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内容</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能呈现有别于其他成员的成果，例如，本学科知识的深层次研究，或跨学科的研究结果呈现。</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6"/>
                  </a:ext>
                </a:extLst>
              </a:tr>
              <a:tr h="477597">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功能</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能较好地解决现实问题，具有一定的推广应用价值。</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a:effectLst/>
                          <a:latin typeface="仿宋" panose="02010609060101010101" pitchFamily="49" charset="-122"/>
                          <a:ea typeface="仿宋" panose="02010609060101010101" pitchFamily="49" charset="-122"/>
                        </a:rPr>
                        <a:t> </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7"/>
                  </a:ext>
                </a:extLst>
              </a:tr>
              <a:tr h="994059">
                <a:tc vMerge="1">
                  <a:txBody>
                    <a:bodyPr/>
                    <a:lstStyle/>
                    <a:p>
                      <a:endParaRPr lang="zh-CN"/>
                    </a:p>
                  </a:txBody>
                  <a:tcPr/>
                </a:tc>
                <a:tc>
                  <a:txBody>
                    <a:bodyPr/>
                    <a:lstStyle/>
                    <a:p>
                      <a:pPr indent="266700" algn="ctr">
                        <a:lnSpc>
                          <a:spcPct val="150000"/>
                        </a:lnSpc>
                        <a:spcBef>
                          <a:spcPts val="600"/>
                        </a:spcBef>
                        <a:spcAft>
                          <a:spcPts val="0"/>
                        </a:spcAft>
                      </a:pPr>
                      <a:r>
                        <a:rPr lang="zh-CN" sz="2000" kern="100">
                          <a:effectLst/>
                          <a:latin typeface="仿宋" panose="02010609060101010101" pitchFamily="49" charset="-122"/>
                          <a:ea typeface="仿宋" panose="02010609060101010101" pitchFamily="49" charset="-122"/>
                        </a:rPr>
                        <a:t>技术</a:t>
                      </a:r>
                      <a:endParaRPr lang="zh-CN" sz="2000" kern="10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zh-CN" sz="2000" kern="100" dirty="0">
                          <a:effectLst/>
                          <a:latin typeface="仿宋" panose="02010609060101010101" pitchFamily="49" charset="-122"/>
                          <a:ea typeface="仿宋" panose="02010609060101010101" pitchFamily="49" charset="-122"/>
                        </a:rPr>
                        <a:t>能通过自主学习，运用新知识、新技术实现项目创意，或运用较巧妙的算法解决问题。</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tc>
                  <a:txBody>
                    <a:bodyPr/>
                    <a:lstStyle/>
                    <a:p>
                      <a:pPr indent="266700" algn="just">
                        <a:lnSpc>
                          <a:spcPct val="150000"/>
                        </a:lnSpc>
                        <a:spcBef>
                          <a:spcPts val="600"/>
                        </a:spcBef>
                        <a:spcAft>
                          <a:spcPts val="0"/>
                        </a:spcAft>
                      </a:pPr>
                      <a:r>
                        <a:rPr lang="en-US" sz="2000" kern="100" dirty="0">
                          <a:effectLst/>
                          <a:latin typeface="仿宋" panose="02010609060101010101" pitchFamily="49" charset="-122"/>
                          <a:ea typeface="仿宋" panose="02010609060101010101" pitchFamily="49" charset="-122"/>
                        </a:rPr>
                        <a:t> </a:t>
                      </a:r>
                      <a:endParaRPr lang="zh-CN" sz="2000" kern="100" dirty="0">
                        <a:effectLst/>
                        <a:latin typeface="仿宋" panose="02010609060101010101" pitchFamily="49" charset="-122"/>
                        <a:ea typeface="仿宋" panose="02010609060101010101" pitchFamily="49" charset="-122"/>
                        <a:cs typeface="Calibri" panose="020F0502020204030204" pitchFamily="34" charset="0"/>
                      </a:endParaRPr>
                    </a:p>
                  </a:txBody>
                  <a:tcPr marL="42276" marR="42276" marT="0"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学业水平考试命题建议</a:t>
            </a:r>
            <a:endParaRPr lang="zh-CN" altLang="en-US" dirty="0"/>
          </a:p>
        </p:txBody>
      </p:sp>
      <p:sp>
        <p:nvSpPr>
          <p:cNvPr id="6" name="内容占位符 5"/>
          <p:cNvSpPr>
            <a:spLocks noGrp="1"/>
          </p:cNvSpPr>
          <p:nvPr>
            <p:ph idx="1"/>
          </p:nvPr>
        </p:nvSpPr>
        <p:spPr/>
        <p:txBody>
          <a:bodyPr/>
          <a:lstStyle/>
          <a:p>
            <a:r>
              <a:rPr lang="zh-CN" altLang="zh-CN" dirty="0" smtClean="0">
                <a:solidFill>
                  <a:schemeClr val="tx1"/>
                </a:solidFill>
              </a:rPr>
              <a:t>关注</a:t>
            </a:r>
            <a:r>
              <a:rPr lang="zh-CN" altLang="zh-CN" dirty="0">
                <a:solidFill>
                  <a:srgbClr val="FF0000"/>
                </a:solidFill>
              </a:rPr>
              <a:t>品德教育</a:t>
            </a:r>
            <a:r>
              <a:rPr lang="zh-CN" altLang="zh-CN" dirty="0">
                <a:solidFill>
                  <a:schemeClr val="tx1"/>
                </a:solidFill>
              </a:rPr>
              <a:t>，有机渗透情感、态度与价值观教育</a:t>
            </a:r>
          </a:p>
          <a:p>
            <a:r>
              <a:rPr lang="zh-CN" altLang="zh-CN" dirty="0">
                <a:solidFill>
                  <a:schemeClr val="tx1"/>
                </a:solidFill>
              </a:rPr>
              <a:t>以考查</a:t>
            </a:r>
            <a:r>
              <a:rPr lang="zh-CN" altLang="zh-CN" dirty="0">
                <a:solidFill>
                  <a:srgbClr val="FF0000"/>
                </a:solidFill>
              </a:rPr>
              <a:t>学科核心素养</a:t>
            </a:r>
            <a:r>
              <a:rPr lang="zh-CN" altLang="zh-CN" dirty="0">
                <a:solidFill>
                  <a:schemeClr val="tx1"/>
                </a:solidFill>
              </a:rPr>
              <a:t>为出发点，注重</a:t>
            </a:r>
            <a:r>
              <a:rPr lang="zh-CN" altLang="zh-CN" dirty="0">
                <a:solidFill>
                  <a:srgbClr val="FF0000"/>
                </a:solidFill>
              </a:rPr>
              <a:t>基础知识与基本技能</a:t>
            </a:r>
            <a:r>
              <a:rPr lang="zh-CN" altLang="zh-CN" dirty="0">
                <a:solidFill>
                  <a:schemeClr val="tx1"/>
                </a:solidFill>
              </a:rPr>
              <a:t>的考核</a:t>
            </a:r>
          </a:p>
          <a:p>
            <a:r>
              <a:rPr lang="zh-CN" altLang="zh-CN" dirty="0">
                <a:solidFill>
                  <a:schemeClr val="tx1"/>
                </a:solidFill>
              </a:rPr>
              <a:t>围绕学科核心素养设计命题指标，关注学生发展，突出</a:t>
            </a:r>
            <a:r>
              <a:rPr lang="zh-CN" altLang="zh-CN" dirty="0">
                <a:solidFill>
                  <a:srgbClr val="FF0000"/>
                </a:solidFill>
              </a:rPr>
              <a:t>能力考核</a:t>
            </a:r>
          </a:p>
          <a:p>
            <a:r>
              <a:rPr lang="zh-CN" altLang="zh-CN" dirty="0">
                <a:solidFill>
                  <a:schemeClr val="tx1"/>
                </a:solidFill>
              </a:rPr>
              <a:t>试题设计要体现</a:t>
            </a:r>
            <a:r>
              <a:rPr lang="zh-CN" altLang="zh-CN" dirty="0">
                <a:solidFill>
                  <a:srgbClr val="FF0000"/>
                </a:solidFill>
              </a:rPr>
              <a:t>学以致用</a:t>
            </a:r>
            <a:r>
              <a:rPr lang="zh-CN" altLang="zh-CN" dirty="0">
                <a:solidFill>
                  <a:schemeClr val="tx1"/>
                </a:solidFill>
              </a:rPr>
              <a:t>思想，注重信息技术与现实生活的结合</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2" y="982132"/>
            <a:ext cx="7370926" cy="1303867"/>
          </a:xfrm>
        </p:spPr>
        <p:txBody>
          <a:bodyPr>
            <a:normAutofit/>
          </a:bodyPr>
          <a:lstStyle/>
          <a:p>
            <a:r>
              <a:rPr lang="zh-CN" altLang="en-US" sz="4000" dirty="0" smtClean="0"/>
              <a:t>信息技术学科面临的变革需求</a:t>
            </a:r>
            <a:endParaRPr lang="zh-CN" altLang="en-US" sz="4000" dirty="0"/>
          </a:p>
        </p:txBody>
      </p:sp>
      <p:sp>
        <p:nvSpPr>
          <p:cNvPr id="3" name="内容占位符 2"/>
          <p:cNvSpPr>
            <a:spLocks noGrp="1"/>
          </p:cNvSpPr>
          <p:nvPr>
            <p:ph idx="1"/>
          </p:nvPr>
        </p:nvSpPr>
        <p:spPr/>
        <p:txBody>
          <a:bodyPr>
            <a:normAutofit lnSpcReduction="10000"/>
          </a:bodyPr>
          <a:lstStyle/>
          <a:p>
            <a:pPr>
              <a:lnSpc>
                <a:spcPct val="130000"/>
              </a:lnSpc>
              <a:spcBef>
                <a:spcPts val="600"/>
              </a:spcBef>
            </a:pPr>
            <a:r>
              <a:rPr lang="zh-CN" altLang="en-US" dirty="0">
                <a:solidFill>
                  <a:schemeClr val="tx1"/>
                </a:solidFill>
                <a:cs typeface="微软雅黑" panose="020B0503020204020204" charset="-122"/>
              </a:rPr>
              <a:t>国家数字化竞争力的需要</a:t>
            </a:r>
            <a:r>
              <a:rPr lang="zh-CN" altLang="en-US" dirty="0" smtClean="0">
                <a:solidFill>
                  <a:schemeClr val="tx1"/>
                </a:solidFill>
                <a:cs typeface="微软雅黑" panose="020B0503020204020204" charset="-122"/>
              </a:rPr>
              <a:t>：</a:t>
            </a:r>
            <a:r>
              <a:rPr lang="zh-CN" altLang="en-US" dirty="0">
                <a:solidFill>
                  <a:schemeClr val="tx1"/>
                </a:solidFill>
                <a:cs typeface="微软雅黑" panose="020B0503020204020204" charset="-122"/>
              </a:rPr>
              <a:t>实施国家大数据战略加快建设数字</a:t>
            </a:r>
            <a:r>
              <a:rPr lang="zh-CN" altLang="en-US" dirty="0" smtClean="0">
                <a:solidFill>
                  <a:schemeClr val="tx1"/>
                </a:solidFill>
                <a:cs typeface="微软雅黑" panose="020B0503020204020204" charset="-122"/>
              </a:rPr>
              <a:t>中国</a:t>
            </a:r>
            <a:endParaRPr lang="en-US" altLang="zh-CN" dirty="0" smtClean="0">
              <a:solidFill>
                <a:schemeClr val="tx1"/>
              </a:solidFill>
              <a:cs typeface="微软雅黑" panose="020B0503020204020204" charset="-122"/>
            </a:endParaRPr>
          </a:p>
          <a:p>
            <a:pPr>
              <a:lnSpc>
                <a:spcPct val="130000"/>
              </a:lnSpc>
              <a:spcBef>
                <a:spcPts val="600"/>
              </a:spcBef>
            </a:pPr>
            <a:r>
              <a:rPr lang="zh-CN" altLang="en-US" dirty="0">
                <a:solidFill>
                  <a:schemeClr val="tx1"/>
                </a:solidFill>
                <a:cs typeface="微软雅黑" panose="020B0503020204020204" charset="-122"/>
              </a:rPr>
              <a:t>中共十九大报告对技术创新的要求</a:t>
            </a:r>
          </a:p>
          <a:p>
            <a:pPr>
              <a:lnSpc>
                <a:spcPct val="130000"/>
              </a:lnSpc>
              <a:spcBef>
                <a:spcPts val="600"/>
              </a:spcBef>
            </a:pPr>
            <a:r>
              <a:rPr lang="zh-CN" altLang="en-US" dirty="0">
                <a:solidFill>
                  <a:schemeClr val="tx1"/>
                </a:solidFill>
                <a:cs typeface="微软雅黑" panose="020B0503020204020204" charset="-122"/>
              </a:rPr>
              <a:t>国务院关于印发</a:t>
            </a:r>
            <a:r>
              <a:rPr lang="en-US" altLang="zh-CN" dirty="0">
                <a:solidFill>
                  <a:schemeClr val="tx1"/>
                </a:solidFill>
                <a:cs typeface="微软雅黑" panose="020B0503020204020204" charset="-122"/>
              </a:rPr>
              <a:t>《</a:t>
            </a:r>
            <a:r>
              <a:rPr lang="zh-CN" altLang="en-US" dirty="0">
                <a:solidFill>
                  <a:schemeClr val="tx1"/>
                </a:solidFill>
                <a:cs typeface="微软雅黑" panose="020B0503020204020204" charset="-122"/>
              </a:rPr>
              <a:t>新一代人工智能发展规划的通知</a:t>
            </a:r>
            <a:r>
              <a:rPr lang="en-US" altLang="zh-CN" dirty="0" smtClean="0">
                <a:solidFill>
                  <a:schemeClr val="tx1"/>
                </a:solidFill>
                <a:cs typeface="微软雅黑" panose="020B0503020204020204" charset="-122"/>
              </a:rPr>
              <a:t>》:</a:t>
            </a:r>
            <a:r>
              <a:rPr lang="zh-CN" altLang="en-US" dirty="0">
                <a:solidFill>
                  <a:schemeClr val="tx1"/>
                </a:solidFill>
                <a:cs typeface="微软雅黑" panose="020B0503020204020204" charset="-122"/>
              </a:rPr>
              <a:t>实施全民智能教育项目，在中小学阶段设置人工智能相关课程，逐步推广编程教育，鼓励社会力量参与寓教于乐的编程教学软件、游戏的开发和推广</a:t>
            </a:r>
            <a:r>
              <a:rPr lang="zh-CN" altLang="en-US" dirty="0" smtClean="0">
                <a:solidFill>
                  <a:schemeClr val="tx1"/>
                </a:solidFill>
                <a:cs typeface="微软雅黑" panose="020B0503020204020204" charset="-122"/>
              </a:rPr>
              <a:t>。</a:t>
            </a:r>
            <a:endParaRPr lang="en-US" altLang="zh-CN" dirty="0" smtClean="0">
              <a:solidFill>
                <a:schemeClr val="tx1"/>
              </a:solidFill>
              <a:cs typeface="微软雅黑" panose="020B0503020204020204" charset="-122"/>
            </a:endParaRPr>
          </a:p>
          <a:p>
            <a:endParaRPr lang="zh-CN" altLang="en-US" dirty="0"/>
          </a:p>
        </p:txBody>
      </p:sp>
      <p:sp>
        <p:nvSpPr>
          <p:cNvPr id="4" name="矩形 3"/>
          <p:cNvSpPr/>
          <p:nvPr/>
        </p:nvSpPr>
        <p:spPr>
          <a:xfrm>
            <a:off x="8245137" y="1222027"/>
            <a:ext cx="3422925" cy="779059"/>
          </a:xfrm>
          <a:prstGeom prst="rect">
            <a:avLst/>
          </a:prstGeom>
        </p:spPr>
        <p:txBody>
          <a:bodyPr wrap="square">
            <a:spAutoFit/>
          </a:bodyPr>
          <a:lstStyle/>
          <a:p>
            <a:pPr>
              <a:lnSpc>
                <a:spcPct val="130000"/>
              </a:lnSpc>
              <a:spcBef>
                <a:spcPts val="600"/>
              </a:spcBef>
            </a:pPr>
            <a:r>
              <a:rPr lang="en-US" altLang="zh-CN" sz="4000" dirty="0" smtClean="0">
                <a:latin typeface="黑体" panose="02010609060101010101" pitchFamily="49" charset="-122"/>
                <a:ea typeface="黑体" panose="02010609060101010101" pitchFamily="49" charset="-122"/>
                <a:cs typeface="微软雅黑" panose="020B0503020204020204" charset="-122"/>
              </a:rPr>
              <a:t>-</a:t>
            </a:r>
            <a:r>
              <a:rPr lang="zh-CN" altLang="en-US" sz="4000" dirty="0" smtClean="0">
                <a:latin typeface="黑体" panose="02010609060101010101" pitchFamily="49" charset="-122"/>
                <a:ea typeface="黑体" panose="02010609060101010101" pitchFamily="49" charset="-122"/>
                <a:cs typeface="微软雅黑" panose="020B0503020204020204" charset="-122"/>
              </a:rPr>
              <a:t>时代需求</a:t>
            </a:r>
            <a:endParaRPr lang="zh-CN" altLang="en-US" sz="4000" dirty="0">
              <a:latin typeface="黑体" panose="02010609060101010101" pitchFamily="49" charset="-122"/>
              <a:ea typeface="黑体" panose="02010609060101010101" pitchFamily="49"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1" y="982132"/>
            <a:ext cx="9987949" cy="1303867"/>
          </a:xfrm>
        </p:spPr>
        <p:txBody>
          <a:bodyPr>
            <a:normAutofit fontScale="90000"/>
          </a:bodyPr>
          <a:lstStyle/>
          <a:p>
            <a:r>
              <a:rPr lang="zh-CN" altLang="zh-CN" b="1" dirty="0"/>
              <a:t>高中信息技术学科核心素养水平测试题示例</a:t>
            </a:r>
            <a:endParaRPr lang="zh-CN" altLang="en-US" dirty="0"/>
          </a:p>
        </p:txBody>
      </p:sp>
      <p:sp>
        <p:nvSpPr>
          <p:cNvPr id="3" name="内容占位符 2"/>
          <p:cNvSpPr>
            <a:spLocks noGrp="1"/>
          </p:cNvSpPr>
          <p:nvPr>
            <p:ph idx="1"/>
          </p:nvPr>
        </p:nvSpPr>
        <p:spPr/>
        <p:txBody>
          <a:bodyPr/>
          <a:lstStyle/>
          <a:p>
            <a:r>
              <a:rPr lang="zh-CN" altLang="zh-CN" dirty="0" smtClean="0"/>
              <a:t>某</a:t>
            </a:r>
            <a:r>
              <a:rPr lang="zh-CN" altLang="zh-CN" dirty="0"/>
              <a:t>公司取得了高中英语教材相关的音频资料授权，准备利用这些音频资料开发一个英语学习</a:t>
            </a:r>
            <a:r>
              <a:rPr lang="en-US" altLang="zh-CN" dirty="0"/>
              <a:t>APP</a:t>
            </a:r>
            <a:r>
              <a:rPr lang="zh-CN" altLang="zh-CN" dirty="0"/>
              <a:t>，以供学生学习英语使用。</a:t>
            </a:r>
          </a:p>
          <a:p>
            <a:r>
              <a:rPr lang="zh-CN" altLang="zh-CN" dirty="0"/>
              <a:t>问题：你认为，开发人员在规划设计这个</a:t>
            </a:r>
            <a:r>
              <a:rPr lang="en-US" altLang="zh-CN" dirty="0"/>
              <a:t>APP</a:t>
            </a:r>
            <a:r>
              <a:rPr lang="zh-CN" altLang="zh-CN" dirty="0"/>
              <a:t>的过程中，除了设计用户注册模块、用户登录模块以外，还需要设计哪些功能模块？</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67127" y="778496"/>
            <a:ext cx="4718304" cy="5084385"/>
          </a:xfrm>
        </p:spPr>
        <p:txBody>
          <a:bodyPr>
            <a:noAutofit/>
          </a:bodyPr>
          <a:lstStyle/>
          <a:p>
            <a:r>
              <a:rPr lang="en-US" altLang="zh-CN" sz="2000" dirty="0" smtClean="0"/>
              <a:t>A</a:t>
            </a:r>
            <a:r>
              <a:rPr lang="zh-CN" altLang="zh-CN" sz="2000" dirty="0"/>
              <a:t>类（ 每个</a:t>
            </a:r>
            <a:r>
              <a:rPr lang="en-US" altLang="zh-CN" sz="2000" dirty="0"/>
              <a:t>1</a:t>
            </a:r>
            <a:r>
              <a:rPr lang="zh-CN" altLang="zh-CN" sz="2000" dirty="0"/>
              <a:t>分，最高</a:t>
            </a:r>
            <a:r>
              <a:rPr lang="en-US" altLang="zh-CN" sz="2000" dirty="0"/>
              <a:t>1</a:t>
            </a:r>
            <a:r>
              <a:rPr lang="zh-CN" altLang="zh-CN" sz="2000" dirty="0"/>
              <a:t>分）：水平</a:t>
            </a:r>
            <a:r>
              <a:rPr lang="en-US" altLang="zh-CN" sz="2000" dirty="0"/>
              <a:t>1</a:t>
            </a:r>
            <a:r>
              <a:rPr lang="zh-CN" altLang="zh-CN" sz="2000" dirty="0"/>
              <a:t>学生可能的回答</a:t>
            </a:r>
          </a:p>
          <a:p>
            <a:pPr lvl="1"/>
            <a:r>
              <a:rPr lang="en-US" altLang="zh-CN" dirty="0"/>
              <a:t>   </a:t>
            </a:r>
            <a:r>
              <a:rPr lang="zh-CN" altLang="zh-CN" dirty="0"/>
              <a:t>①密码找回功能和签到功能</a:t>
            </a:r>
          </a:p>
          <a:p>
            <a:pPr lvl="1"/>
            <a:r>
              <a:rPr lang="en-US" altLang="zh-CN" dirty="0"/>
              <a:t>   </a:t>
            </a:r>
            <a:r>
              <a:rPr lang="zh-CN" altLang="zh-CN" dirty="0"/>
              <a:t>②帮助功能</a:t>
            </a:r>
          </a:p>
          <a:p>
            <a:pPr lvl="1"/>
            <a:r>
              <a:rPr lang="en-US" altLang="zh-CN" dirty="0"/>
              <a:t>   </a:t>
            </a:r>
            <a:r>
              <a:rPr lang="zh-CN" altLang="zh-CN" dirty="0"/>
              <a:t>③定时提醒的功能</a:t>
            </a:r>
          </a:p>
          <a:p>
            <a:r>
              <a:rPr lang="en-US" altLang="zh-CN" sz="2000" dirty="0"/>
              <a:t>B</a:t>
            </a:r>
            <a:r>
              <a:rPr lang="zh-CN" altLang="zh-CN" sz="2000" dirty="0"/>
              <a:t>类（每个</a:t>
            </a:r>
            <a:r>
              <a:rPr lang="en-US" altLang="zh-CN" sz="2000" dirty="0"/>
              <a:t>1</a:t>
            </a:r>
            <a:r>
              <a:rPr lang="zh-CN" altLang="zh-CN" sz="2000" dirty="0"/>
              <a:t>分，最高</a:t>
            </a:r>
            <a:r>
              <a:rPr lang="en-US" altLang="zh-CN" sz="2000" dirty="0"/>
              <a:t>2</a:t>
            </a:r>
            <a:r>
              <a:rPr lang="zh-CN" altLang="zh-CN" sz="2000" dirty="0"/>
              <a:t>分）：水平</a:t>
            </a:r>
            <a:r>
              <a:rPr lang="en-US" altLang="zh-CN" sz="2000" dirty="0"/>
              <a:t>2</a:t>
            </a:r>
            <a:r>
              <a:rPr lang="zh-CN" altLang="zh-CN" sz="2000" dirty="0"/>
              <a:t>学生可能的回答</a:t>
            </a:r>
          </a:p>
          <a:p>
            <a:pPr lvl="1"/>
            <a:r>
              <a:rPr lang="zh-CN" altLang="zh-CN" dirty="0"/>
              <a:t>①有关教材中课文及单词的音频播放功能</a:t>
            </a:r>
          </a:p>
          <a:p>
            <a:pPr lvl="1"/>
            <a:r>
              <a:rPr lang="zh-CN" altLang="zh-CN" dirty="0"/>
              <a:t>②练习评测及计分功能 </a:t>
            </a:r>
          </a:p>
          <a:p>
            <a:pPr lvl="1"/>
            <a:r>
              <a:rPr lang="zh-CN" altLang="zh-CN" dirty="0"/>
              <a:t>③搜索音频资料的功能</a:t>
            </a:r>
          </a:p>
          <a:p>
            <a:pPr lvl="1"/>
            <a:r>
              <a:rPr lang="zh-CN" altLang="zh-CN" dirty="0"/>
              <a:t>④下载音频资料的</a:t>
            </a:r>
            <a:r>
              <a:rPr lang="zh-CN" altLang="zh-CN" dirty="0" smtClean="0"/>
              <a:t>功能</a:t>
            </a:r>
            <a:endParaRPr lang="en-US" altLang="zh-CN" dirty="0" smtClean="0"/>
          </a:p>
          <a:p>
            <a:pPr lvl="1"/>
            <a:r>
              <a:rPr lang="zh-CN" altLang="zh-CN" dirty="0" smtClean="0"/>
              <a:t>⑤</a:t>
            </a:r>
            <a:r>
              <a:rPr lang="zh-CN" altLang="zh-CN" dirty="0"/>
              <a:t>依据年级或者学段，对音频分级的功能</a:t>
            </a:r>
          </a:p>
          <a:p>
            <a:endParaRPr lang="zh-CN" altLang="en-US" sz="1400" dirty="0"/>
          </a:p>
        </p:txBody>
      </p:sp>
      <p:sp>
        <p:nvSpPr>
          <p:cNvPr id="5" name="内容占位符 4"/>
          <p:cNvSpPr>
            <a:spLocks noGrp="1"/>
          </p:cNvSpPr>
          <p:nvPr>
            <p:ph sz="half" idx="2"/>
          </p:nvPr>
        </p:nvSpPr>
        <p:spPr>
          <a:xfrm>
            <a:off x="6181344" y="786063"/>
            <a:ext cx="4718304" cy="5084385"/>
          </a:xfrm>
        </p:spPr>
        <p:txBody>
          <a:bodyPr>
            <a:normAutofit fontScale="92500" lnSpcReduction="10000"/>
          </a:bodyPr>
          <a:lstStyle/>
          <a:p>
            <a:r>
              <a:rPr lang="en-US" altLang="zh-CN" sz="2000" dirty="0"/>
              <a:t>C</a:t>
            </a:r>
            <a:r>
              <a:rPr lang="zh-CN" altLang="zh-CN" sz="2000" dirty="0"/>
              <a:t>类（每个</a:t>
            </a:r>
            <a:r>
              <a:rPr lang="en-US" altLang="zh-CN" sz="2000" dirty="0"/>
              <a:t>2</a:t>
            </a:r>
            <a:r>
              <a:rPr lang="zh-CN" altLang="zh-CN" sz="2000" dirty="0"/>
              <a:t>分，最高</a:t>
            </a:r>
            <a:r>
              <a:rPr lang="en-US" altLang="zh-CN" sz="2000" dirty="0"/>
              <a:t>2</a:t>
            </a:r>
            <a:r>
              <a:rPr lang="zh-CN" altLang="zh-CN" sz="2000" dirty="0"/>
              <a:t>分）：水平</a:t>
            </a:r>
            <a:r>
              <a:rPr lang="en-US" altLang="zh-CN" sz="2000" dirty="0"/>
              <a:t>3</a:t>
            </a:r>
            <a:r>
              <a:rPr lang="zh-CN" altLang="zh-CN" sz="2000" dirty="0"/>
              <a:t>学生可能的回答</a:t>
            </a:r>
          </a:p>
          <a:p>
            <a:pPr lvl="1"/>
            <a:r>
              <a:rPr lang="zh-CN" altLang="zh-CN" sz="2000" dirty="0"/>
              <a:t>①学习社区（或者各种学习交流）的功能</a:t>
            </a:r>
          </a:p>
          <a:p>
            <a:pPr lvl="1"/>
            <a:r>
              <a:rPr lang="zh-CN" altLang="zh-CN" sz="2000" dirty="0"/>
              <a:t>②对比用户朗读的录音与原音后进行评分的功能</a:t>
            </a:r>
          </a:p>
          <a:p>
            <a:pPr lvl="1"/>
            <a:r>
              <a:rPr lang="zh-CN" altLang="zh-CN" sz="2000" dirty="0"/>
              <a:t>③针对学生的学习结果提供反馈的功能</a:t>
            </a:r>
          </a:p>
          <a:p>
            <a:r>
              <a:rPr lang="zh-CN" altLang="zh-CN" sz="2000" dirty="0"/>
              <a:t>根据学生的回答情况及最终得分情况，可以对学生在这一题上的核心素养水平进行判定：</a:t>
            </a:r>
          </a:p>
          <a:p>
            <a:pPr lvl="1"/>
            <a:r>
              <a:rPr lang="zh-CN" altLang="zh-CN" sz="2000" dirty="0"/>
              <a:t>得</a:t>
            </a:r>
            <a:r>
              <a:rPr lang="en-US" altLang="zh-CN" sz="2000" dirty="0"/>
              <a:t>1</a:t>
            </a:r>
            <a:r>
              <a:rPr lang="zh-CN" altLang="zh-CN" sz="2000" dirty="0"/>
              <a:t>分：水平</a:t>
            </a:r>
            <a:r>
              <a:rPr lang="en-US" altLang="zh-CN" sz="2000" dirty="0"/>
              <a:t>1</a:t>
            </a:r>
            <a:r>
              <a:rPr lang="zh-CN" altLang="zh-CN" sz="2000" dirty="0"/>
              <a:t>；</a:t>
            </a:r>
          </a:p>
          <a:p>
            <a:pPr lvl="1"/>
            <a:r>
              <a:rPr lang="zh-CN" altLang="zh-CN" sz="2000" dirty="0"/>
              <a:t>得</a:t>
            </a:r>
            <a:r>
              <a:rPr lang="en-US" altLang="zh-CN" sz="2000" dirty="0"/>
              <a:t>2</a:t>
            </a:r>
            <a:r>
              <a:rPr lang="zh-CN" altLang="zh-CN" sz="2000" dirty="0"/>
              <a:t>—</a:t>
            </a:r>
            <a:r>
              <a:rPr lang="en-US" altLang="zh-CN" sz="2000" dirty="0"/>
              <a:t>3</a:t>
            </a:r>
            <a:r>
              <a:rPr lang="zh-CN" altLang="zh-CN" sz="2000" dirty="0"/>
              <a:t>分：水平</a:t>
            </a:r>
            <a:r>
              <a:rPr lang="en-US" altLang="zh-CN" sz="2000" dirty="0"/>
              <a:t>2</a:t>
            </a:r>
            <a:r>
              <a:rPr lang="zh-CN" altLang="zh-CN" sz="2000" dirty="0"/>
              <a:t>；</a:t>
            </a:r>
          </a:p>
          <a:p>
            <a:pPr lvl="1"/>
            <a:r>
              <a:rPr lang="zh-CN" altLang="zh-CN" sz="2000" dirty="0"/>
              <a:t>得</a:t>
            </a:r>
            <a:r>
              <a:rPr lang="en-US" altLang="zh-CN" sz="2000" dirty="0"/>
              <a:t>4</a:t>
            </a:r>
            <a:r>
              <a:rPr lang="zh-CN" altLang="zh-CN" sz="2000" dirty="0"/>
              <a:t>—</a:t>
            </a:r>
            <a:r>
              <a:rPr lang="en-US" altLang="zh-CN" sz="2000" dirty="0"/>
              <a:t>5</a:t>
            </a:r>
            <a:r>
              <a:rPr lang="zh-CN" altLang="zh-CN" sz="2000" dirty="0"/>
              <a:t>分：水平</a:t>
            </a:r>
            <a:r>
              <a:rPr lang="en-US" altLang="zh-CN" sz="2000" dirty="0"/>
              <a:t>3</a:t>
            </a:r>
            <a:r>
              <a:rPr lang="zh-CN" altLang="zh-CN" sz="2000" dirty="0"/>
              <a:t>。</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教材编写建议</a:t>
            </a:r>
            <a:endParaRPr lang="en-US" altLang="zh-CN" dirty="0" smtClean="0"/>
          </a:p>
          <a:p>
            <a:r>
              <a:rPr lang="zh-CN" altLang="en-US" dirty="0" smtClean="0"/>
              <a:t>地方和学校实施本课程的建议</a:t>
            </a:r>
            <a:endParaRPr lang="en-US" altLang="zh-CN" dirty="0" smtClean="0"/>
          </a:p>
          <a:p>
            <a:pPr lvl="1"/>
            <a:r>
              <a:rPr lang="zh-CN" altLang="en-US" dirty="0" smtClean="0"/>
              <a:t>师资</a:t>
            </a:r>
            <a:endParaRPr lang="en-US" altLang="zh-CN" dirty="0" smtClean="0"/>
          </a:p>
          <a:p>
            <a:pPr lvl="1"/>
            <a:r>
              <a:rPr lang="zh-CN" altLang="en-US" dirty="0" smtClean="0"/>
              <a:t>基础设施设备</a:t>
            </a:r>
            <a:endParaRPr lang="en-US" altLang="zh-CN" dirty="0" smtClean="0"/>
          </a:p>
          <a:p>
            <a:pPr lvl="1"/>
            <a:r>
              <a:rPr lang="zh-CN" altLang="en-US" dirty="0" smtClean="0"/>
              <a:t>教学资源</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smtClean="0"/>
              <a:t>谢 谢</a:t>
            </a:r>
            <a:endParaRPr lang="zh-CN" altLang="en-US" dirty="0"/>
          </a:p>
        </p:txBody>
      </p:sp>
      <p:sp>
        <p:nvSpPr>
          <p:cNvPr id="5" name="副标题 4"/>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信息技术学科面临的变革</a:t>
            </a:r>
            <a:r>
              <a:rPr lang="zh-CN" altLang="en-US" dirty="0" smtClean="0"/>
              <a:t>需求</a:t>
            </a:r>
            <a:r>
              <a:rPr lang="en-US" altLang="zh-CN" dirty="0" smtClean="0"/>
              <a:t>-</a:t>
            </a:r>
            <a:r>
              <a:rPr lang="zh-CN" altLang="en-US" dirty="0" smtClean="0"/>
              <a:t>内部原因</a:t>
            </a:r>
            <a:endParaRPr lang="zh-CN" altLang="en-US" dirty="0"/>
          </a:p>
        </p:txBody>
      </p:sp>
      <p:sp>
        <p:nvSpPr>
          <p:cNvPr id="3" name="内容占位符 2"/>
          <p:cNvSpPr>
            <a:spLocks noGrp="1"/>
          </p:cNvSpPr>
          <p:nvPr>
            <p:ph idx="1"/>
          </p:nvPr>
        </p:nvSpPr>
        <p:spPr/>
        <p:txBody>
          <a:bodyPr/>
          <a:lstStyle/>
          <a:p>
            <a:r>
              <a:rPr lang="zh-CN" altLang="en-US" dirty="0" smtClean="0"/>
              <a:t>学科定位</a:t>
            </a:r>
            <a:endParaRPr lang="en-US" altLang="zh-CN" dirty="0" smtClean="0"/>
          </a:p>
          <a:p>
            <a:r>
              <a:rPr lang="zh-CN" altLang="zh-CN" dirty="0">
                <a:solidFill>
                  <a:schemeClr val="tx1"/>
                </a:solidFill>
              </a:rPr>
              <a:t>信息技术的</a:t>
            </a:r>
            <a:r>
              <a:rPr lang="zh-CN" altLang="zh-CN" dirty="0" smtClean="0">
                <a:solidFill>
                  <a:schemeClr val="tx1"/>
                </a:solidFill>
              </a:rPr>
              <a:t>应用</a:t>
            </a:r>
            <a:r>
              <a:rPr lang="zh-CN" altLang="en-US" dirty="0" smtClean="0">
                <a:solidFill>
                  <a:schemeClr val="tx1"/>
                </a:solidFill>
              </a:rPr>
              <a:t>、</a:t>
            </a:r>
            <a:r>
              <a:rPr lang="zh-CN" altLang="zh-CN" dirty="0">
                <a:solidFill>
                  <a:schemeClr val="tx1"/>
                </a:solidFill>
              </a:rPr>
              <a:t>“信息”、“数据”等</a:t>
            </a:r>
            <a:r>
              <a:rPr lang="zh-CN" altLang="zh-CN" dirty="0" smtClean="0">
                <a:solidFill>
                  <a:schemeClr val="tx1"/>
                </a:solidFill>
              </a:rPr>
              <a:t>概念</a:t>
            </a:r>
            <a:r>
              <a:rPr lang="zh-CN" altLang="en-US" dirty="0" smtClean="0">
                <a:solidFill>
                  <a:schemeClr val="tx1"/>
                </a:solidFill>
              </a:rPr>
              <a:t>、</a:t>
            </a:r>
            <a:r>
              <a:rPr lang="zh-CN" altLang="zh-CN" dirty="0" smtClean="0">
                <a:solidFill>
                  <a:schemeClr val="tx1"/>
                </a:solidFill>
              </a:rPr>
              <a:t>编程技能</a:t>
            </a:r>
            <a:r>
              <a:rPr lang="zh-CN" altLang="en-US" dirty="0" smtClean="0">
                <a:solidFill>
                  <a:schemeClr val="tx1"/>
                </a:solidFill>
              </a:rPr>
              <a:t>、</a:t>
            </a:r>
            <a:r>
              <a:rPr lang="zh-CN" altLang="zh-CN" dirty="0" smtClean="0">
                <a:solidFill>
                  <a:schemeClr val="tx1"/>
                </a:solidFill>
              </a:rPr>
              <a:t>思考</a:t>
            </a:r>
            <a:r>
              <a:rPr lang="zh-CN" altLang="zh-CN" dirty="0">
                <a:solidFill>
                  <a:schemeClr val="tx1"/>
                </a:solidFill>
              </a:rPr>
              <a:t>信息社会的道德伦理问题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信息技术学科面临的变革需求</a:t>
            </a:r>
            <a:r>
              <a:rPr lang="en-US" altLang="zh-CN" dirty="0" smtClean="0"/>
              <a:t>-</a:t>
            </a:r>
            <a:r>
              <a:rPr lang="zh-CN" altLang="en-US" dirty="0" smtClean="0"/>
              <a:t>推波</a:t>
            </a:r>
            <a:r>
              <a:rPr lang="zh-CN" altLang="en-US" dirty="0"/>
              <a:t>助澜</a:t>
            </a:r>
          </a:p>
        </p:txBody>
      </p:sp>
      <p:sp>
        <p:nvSpPr>
          <p:cNvPr id="3" name="内容占位符 2"/>
          <p:cNvSpPr>
            <a:spLocks noGrp="1"/>
          </p:cNvSpPr>
          <p:nvPr>
            <p:ph idx="1"/>
          </p:nvPr>
        </p:nvSpPr>
        <p:spPr/>
        <p:txBody>
          <a:bodyPr/>
          <a:lstStyle/>
          <a:p>
            <a:r>
              <a:rPr lang="zh-CN" altLang="en-US" dirty="0" smtClean="0"/>
              <a:t>计算思维</a:t>
            </a:r>
            <a:endParaRPr lang="en-US" altLang="zh-CN" dirty="0" smtClean="0"/>
          </a:p>
          <a:p>
            <a:pPr marL="0" indent="0">
              <a:buNone/>
            </a:pPr>
            <a:r>
              <a:rPr lang="zh-CN" altLang="en-US" dirty="0" smtClean="0"/>
              <a:t> </a:t>
            </a:r>
            <a:endParaRPr lang="en-US" altLang="zh-CN" dirty="0" smtClean="0"/>
          </a:p>
        </p:txBody>
      </p:sp>
      <p:graphicFrame>
        <p:nvGraphicFramePr>
          <p:cNvPr id="6" name="内容占位符 3"/>
          <p:cNvGraphicFramePr/>
          <p:nvPr/>
        </p:nvGraphicFramePr>
        <p:xfrm>
          <a:off x="3112167" y="2285999"/>
          <a:ext cx="6705601" cy="370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846" y="473382"/>
            <a:ext cx="8576372"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nSpc>
                <a:spcPct val="150000"/>
              </a:lnSpc>
              <a:spcBef>
                <a:spcPts val="1000"/>
              </a:spcBef>
            </a:pPr>
            <a:r>
              <a:rPr lang="zh-CN" altLang="en-US" sz="2400" dirty="0"/>
              <a:t>信息技术学科面临的变革需求</a:t>
            </a:r>
            <a:r>
              <a:rPr lang="en-US" altLang="zh-CN" sz="2400" dirty="0"/>
              <a:t>-</a:t>
            </a:r>
            <a:r>
              <a:rPr lang="zh-CN" altLang="en-US" sz="2400" dirty="0"/>
              <a:t>国际参照</a:t>
            </a:r>
            <a:endParaRPr lang="zh-CN" altLang="en-US" sz="2300" b="1" dirty="0">
              <a:solidFill>
                <a:schemeClr val="tx1">
                  <a:lumMod val="75000"/>
                  <a:lumOff val="25000"/>
                </a:schemeClr>
              </a:solidFill>
              <a:latin typeface="Century Gothic" panose="020B0502020202020204" pitchFamily="34" charset="0"/>
              <a:ea typeface="微软雅黑" panose="020B0503020204020204" charset="-122"/>
            </a:endParaRPr>
          </a:p>
        </p:txBody>
      </p:sp>
      <p:pic>
        <p:nvPicPr>
          <p:cNvPr id="9" name="图片 8"/>
          <p:cNvPicPr>
            <a:picLocks noChangeAspect="1"/>
          </p:cNvPicPr>
          <p:nvPr/>
        </p:nvPicPr>
        <p:blipFill>
          <a:blip r:embed="rId3" cstate="email">
            <a:clrChange>
              <a:clrFrom>
                <a:srgbClr val="FFFFFF"/>
              </a:clrFrom>
              <a:clrTo>
                <a:srgbClr val="FFFFFF">
                  <a:alpha val="0"/>
                </a:srgbClr>
              </a:clrTo>
            </a:clrChange>
          </a:blip>
          <a:stretch>
            <a:fillRect/>
          </a:stretch>
        </p:blipFill>
        <p:spPr>
          <a:xfrm>
            <a:off x="8733548" y="3043978"/>
            <a:ext cx="2601514" cy="1852055"/>
          </a:xfrm>
          <a:prstGeom prst="rect">
            <a:avLst/>
          </a:prstGeom>
        </p:spPr>
      </p:pic>
      <p:pic>
        <p:nvPicPr>
          <p:cNvPr id="10" name="图片 9"/>
          <p:cNvPicPr>
            <a:picLocks noChangeAspect="1"/>
          </p:cNvPicPr>
          <p:nvPr/>
        </p:nvPicPr>
        <p:blipFill>
          <a:blip r:embed="rId4" cstate="email">
            <a:clrChange>
              <a:clrFrom>
                <a:srgbClr val="FFFFFF"/>
              </a:clrFrom>
              <a:clrTo>
                <a:srgbClr val="FFFFFF">
                  <a:alpha val="0"/>
                </a:srgbClr>
              </a:clrTo>
            </a:clrChange>
          </a:blip>
          <a:stretch>
            <a:fillRect/>
          </a:stretch>
        </p:blipFill>
        <p:spPr>
          <a:xfrm>
            <a:off x="6549187" y="3080662"/>
            <a:ext cx="1972825" cy="1650731"/>
          </a:xfrm>
          <a:prstGeom prst="rect">
            <a:avLst/>
          </a:prstGeom>
        </p:spPr>
      </p:pic>
      <p:sp>
        <p:nvSpPr>
          <p:cNvPr id="5" name="矩形 4"/>
          <p:cNvSpPr/>
          <p:nvPr/>
        </p:nvSpPr>
        <p:spPr>
          <a:xfrm>
            <a:off x="927846" y="1663366"/>
            <a:ext cx="10710997" cy="954107"/>
          </a:xfrm>
          <a:prstGeom prst="rect">
            <a:avLst/>
          </a:prstGeom>
          <a:noFill/>
        </p:spPr>
        <p:txBody>
          <a:bodyPr wrap="square">
            <a:spAutoFit/>
          </a:bodyPr>
          <a:lstStyle/>
          <a:p>
            <a:r>
              <a:rPr lang="zh-CN" altLang="en-US" sz="2800" dirty="0">
                <a:latin typeface="仿宋" panose="02010609060101010101" pitchFamily="49" charset="-122"/>
                <a:ea typeface="仿宋" panose="02010609060101010101" pitchFamily="49" charset="-122"/>
              </a:rPr>
              <a:t>国际发展趋势：培养数据</a:t>
            </a:r>
            <a:r>
              <a:rPr lang="zh-CN" altLang="en-US" sz="2800" dirty="0" smtClean="0">
                <a:latin typeface="仿宋" panose="02010609060101010101" pitchFamily="49" charset="-122"/>
                <a:ea typeface="仿宋" panose="02010609060101010101" pitchFamily="49" charset="-122"/>
              </a:rPr>
              <a:t>意识、发展计算思维、提高解决问题的能力、具有</a:t>
            </a:r>
            <a:r>
              <a:rPr lang="zh-CN" altLang="en-US" sz="2800" dirty="0">
                <a:latin typeface="仿宋" panose="02010609060101010101" pitchFamily="49" charset="-122"/>
                <a:ea typeface="仿宋" panose="02010609060101010101" pitchFamily="49" charset="-122"/>
              </a:rPr>
              <a:t>信息社会</a:t>
            </a:r>
            <a:r>
              <a:rPr lang="zh-CN" altLang="en-US" sz="2800" dirty="0" smtClean="0">
                <a:latin typeface="仿宋" panose="02010609060101010101" pitchFamily="49" charset="-122"/>
                <a:ea typeface="仿宋" panose="02010609060101010101" pitchFamily="49" charset="-122"/>
              </a:rPr>
              <a:t>责任</a:t>
            </a:r>
            <a:endParaRPr lang="zh-CN" altLang="en-US" sz="2800" dirty="0">
              <a:latin typeface="仿宋" panose="02010609060101010101" pitchFamily="49" charset="-122"/>
              <a:ea typeface="仿宋" panose="02010609060101010101" pitchFamily="49" charset="-122"/>
            </a:endParaRPr>
          </a:p>
        </p:txBody>
      </p:sp>
      <p:pic>
        <p:nvPicPr>
          <p:cNvPr id="16" name="图片 15"/>
          <p:cNvPicPr>
            <a:picLocks noChangeAspect="1"/>
          </p:cNvPicPr>
          <p:nvPr/>
        </p:nvPicPr>
        <p:blipFill>
          <a:blip r:embed="rId5" cstate="email"/>
          <a:stretch>
            <a:fillRect/>
          </a:stretch>
        </p:blipFill>
        <p:spPr>
          <a:xfrm>
            <a:off x="927846" y="3229235"/>
            <a:ext cx="1940767" cy="1305166"/>
          </a:xfrm>
          <a:prstGeom prst="rect">
            <a:avLst/>
          </a:prstGeom>
        </p:spPr>
      </p:pic>
      <p:pic>
        <p:nvPicPr>
          <p:cNvPr id="17" name="图片 16"/>
          <p:cNvPicPr>
            <a:picLocks noChangeAspect="1"/>
          </p:cNvPicPr>
          <p:nvPr/>
        </p:nvPicPr>
        <p:blipFill>
          <a:blip r:embed="rId6" cstate="email"/>
          <a:stretch>
            <a:fillRect/>
          </a:stretch>
        </p:blipFill>
        <p:spPr>
          <a:xfrm>
            <a:off x="3976119" y="3341631"/>
            <a:ext cx="1692362" cy="1128792"/>
          </a:xfrm>
          <a:prstGeom prst="rect">
            <a:avLst/>
          </a:prstGeom>
        </p:spPr>
      </p:pic>
      <p:sp>
        <p:nvSpPr>
          <p:cNvPr id="11" name="文本框 10"/>
          <p:cNvSpPr txBox="1"/>
          <p:nvPr/>
        </p:nvSpPr>
        <p:spPr>
          <a:xfrm>
            <a:off x="4005325" y="4941320"/>
            <a:ext cx="1694594" cy="830997"/>
          </a:xfrm>
          <a:prstGeom prst="rect">
            <a:avLst/>
          </a:prstGeom>
          <a:noFill/>
        </p:spPr>
        <p:txBody>
          <a:bodyPr wrap="square" rtlCol="0">
            <a:spAutoFit/>
          </a:bodyPr>
          <a:lstStyle/>
          <a:p>
            <a:r>
              <a:rPr lang="zh-CN" altLang="en-US" sz="1200" dirty="0" smtClean="0">
                <a:solidFill>
                  <a:srgbClr val="000000"/>
                </a:solidFill>
                <a:latin typeface="仿宋" panose="02010609060101010101" pitchFamily="49" charset="-122"/>
                <a:ea typeface="仿宋" panose="02010609060101010101" pitchFamily="49" charset="-122"/>
              </a:rPr>
              <a:t>特征：强调程序方法，发展计算思维，关注</a:t>
            </a:r>
            <a:r>
              <a:rPr lang="zh-CN" altLang="en-US" sz="1200" dirty="0">
                <a:solidFill>
                  <a:srgbClr val="000000"/>
                </a:solidFill>
                <a:latin typeface="仿宋" panose="02010609060101010101" pitchFamily="49" charset="-122"/>
                <a:ea typeface="仿宋" panose="02010609060101010101" pitchFamily="49" charset="-122"/>
              </a:rPr>
              <a:t>信息社会责任</a:t>
            </a:r>
            <a:r>
              <a:rPr lang="zh-CN" altLang="en-US" sz="1200" dirty="0" smtClean="0">
                <a:solidFill>
                  <a:srgbClr val="000000"/>
                </a:solidFill>
                <a:latin typeface="仿宋" panose="02010609060101010101" pitchFamily="49" charset="-122"/>
                <a:ea typeface="仿宋" panose="02010609060101010101" pitchFamily="49" charset="-122"/>
              </a:rPr>
              <a:t>。</a:t>
            </a:r>
            <a:endParaRPr lang="en-US" altLang="zh-CN" sz="1200" dirty="0" smtClean="0">
              <a:solidFill>
                <a:srgbClr val="000000"/>
              </a:solidFill>
              <a:latin typeface="仿宋" panose="02010609060101010101" pitchFamily="49" charset="-122"/>
              <a:ea typeface="仿宋" panose="02010609060101010101" pitchFamily="49" charset="-122"/>
            </a:endParaRPr>
          </a:p>
          <a:p>
            <a:r>
              <a:rPr lang="en-US" altLang="zh-CN" sz="1200" dirty="0" smtClean="0">
                <a:solidFill>
                  <a:srgbClr val="000000"/>
                </a:solidFill>
                <a:latin typeface="仿宋" panose="02010609060101010101" pitchFamily="49" charset="-122"/>
                <a:ea typeface="仿宋" panose="02010609060101010101" pitchFamily="49" charset="-122"/>
              </a:rPr>
              <a:t>2014</a:t>
            </a:r>
            <a:r>
              <a:rPr lang="zh-CN" altLang="en-US" sz="1200" dirty="0" smtClean="0">
                <a:solidFill>
                  <a:srgbClr val="000000"/>
                </a:solidFill>
                <a:latin typeface="仿宋" panose="02010609060101010101" pitchFamily="49" charset="-122"/>
                <a:ea typeface="仿宋" panose="02010609060101010101" pitchFamily="49" charset="-122"/>
              </a:rPr>
              <a:t>年</a:t>
            </a:r>
            <a:endParaRPr lang="en-US" altLang="zh-CN" sz="1200" dirty="0" smtClean="0">
              <a:solidFill>
                <a:srgbClr val="000000"/>
              </a:solidFill>
              <a:latin typeface="仿宋" panose="02010609060101010101" pitchFamily="49" charset="-122"/>
              <a:ea typeface="仿宋" panose="02010609060101010101" pitchFamily="49" charset="-122"/>
            </a:endParaRPr>
          </a:p>
        </p:txBody>
      </p:sp>
      <p:sp>
        <p:nvSpPr>
          <p:cNvPr id="12" name="文本框 11"/>
          <p:cNvSpPr txBox="1"/>
          <p:nvPr/>
        </p:nvSpPr>
        <p:spPr>
          <a:xfrm>
            <a:off x="8789681" y="4941320"/>
            <a:ext cx="2742776" cy="1015663"/>
          </a:xfrm>
          <a:prstGeom prst="rect">
            <a:avLst/>
          </a:prstGeom>
          <a:noFill/>
        </p:spPr>
        <p:txBody>
          <a:bodyPr wrap="square" rtlCol="0">
            <a:spAutoFit/>
          </a:bodyPr>
          <a:lstStyle/>
          <a:p>
            <a:r>
              <a:rPr lang="zh-CN" altLang="en-US" sz="1200" dirty="0" smtClean="0">
                <a:solidFill>
                  <a:srgbClr val="000000"/>
                </a:solidFill>
                <a:latin typeface="仿宋" panose="02010609060101010101" pitchFamily="49" charset="-122"/>
                <a:ea typeface="仿宋" panose="02010609060101010101" pitchFamily="49" charset="-122"/>
              </a:rPr>
              <a:t>美国计算机科学教师协会（</a:t>
            </a:r>
            <a:r>
              <a:rPr lang="en-US" altLang="zh-CN" sz="1200" dirty="0">
                <a:solidFill>
                  <a:srgbClr val="000000"/>
                </a:solidFill>
                <a:latin typeface="仿宋" panose="02010609060101010101" pitchFamily="49" charset="-122"/>
                <a:ea typeface="仿宋" panose="02010609060101010101" pitchFamily="49" charset="-122"/>
              </a:rPr>
              <a:t>CSTA</a:t>
            </a:r>
            <a:r>
              <a:rPr lang="zh-CN" altLang="en-US" sz="1200" dirty="0">
                <a:solidFill>
                  <a:srgbClr val="000000"/>
                </a:solidFill>
                <a:latin typeface="仿宋" panose="02010609060101010101" pitchFamily="49" charset="-122"/>
                <a:ea typeface="仿宋" panose="02010609060101010101" pitchFamily="49" charset="-122"/>
              </a:rPr>
              <a:t>） </a:t>
            </a:r>
            <a:r>
              <a:rPr lang="zh-CN" altLang="en-US" sz="1200" dirty="0" smtClean="0">
                <a:solidFill>
                  <a:srgbClr val="000000"/>
                </a:solidFill>
                <a:latin typeface="仿宋" panose="02010609060101010101" pitchFamily="49" charset="-122"/>
                <a:ea typeface="仿宋" panose="02010609060101010101" pitchFamily="49" charset="-122"/>
              </a:rPr>
              <a:t>的教育标准特征</a:t>
            </a:r>
            <a:r>
              <a:rPr lang="zh-CN" altLang="en-US" sz="1200" dirty="0">
                <a:solidFill>
                  <a:srgbClr val="000000"/>
                </a:solidFill>
                <a:latin typeface="仿宋" panose="02010609060101010101" pitchFamily="49" charset="-122"/>
                <a:ea typeface="仿宋" panose="02010609060101010101" pitchFamily="49" charset="-122"/>
              </a:rPr>
              <a:t>：计算思维、计算机和交流工具、计算机实践与编程、信息交流与合作、</a:t>
            </a:r>
            <a:r>
              <a:rPr lang="zh-CN" altLang="en-US" sz="1200" dirty="0" smtClean="0">
                <a:solidFill>
                  <a:srgbClr val="000000"/>
                </a:solidFill>
                <a:latin typeface="仿宋" panose="02010609060101010101" pitchFamily="49" charset="-122"/>
                <a:ea typeface="仿宋" panose="02010609060101010101" pitchFamily="49" charset="-122"/>
              </a:rPr>
              <a:t>信息伦理道德</a:t>
            </a:r>
            <a:r>
              <a:rPr lang="en-US" altLang="zh-CN" sz="1200" dirty="0" smtClean="0">
                <a:solidFill>
                  <a:srgbClr val="000000"/>
                </a:solidFill>
                <a:latin typeface="仿宋" panose="02010609060101010101" pitchFamily="49" charset="-122"/>
                <a:ea typeface="仿宋" panose="02010609060101010101" pitchFamily="49" charset="-122"/>
              </a:rPr>
              <a:t>.</a:t>
            </a:r>
          </a:p>
          <a:p>
            <a:r>
              <a:rPr lang="en-US" altLang="zh-CN" sz="1200" dirty="0" smtClean="0">
                <a:solidFill>
                  <a:srgbClr val="000000"/>
                </a:solidFill>
                <a:latin typeface="仿宋" panose="02010609060101010101" pitchFamily="49" charset="-122"/>
                <a:ea typeface="仿宋" panose="02010609060101010101" pitchFamily="49" charset="-122"/>
              </a:rPr>
              <a:t>2012</a:t>
            </a:r>
            <a:r>
              <a:rPr lang="zh-CN" altLang="en-US" sz="1200" dirty="0" smtClean="0">
                <a:solidFill>
                  <a:srgbClr val="000000"/>
                </a:solidFill>
                <a:latin typeface="仿宋" panose="02010609060101010101" pitchFamily="49" charset="-122"/>
                <a:ea typeface="仿宋" panose="02010609060101010101" pitchFamily="49" charset="-122"/>
              </a:rPr>
              <a:t>年</a:t>
            </a:r>
            <a:endParaRPr lang="zh-CN" altLang="en-US" sz="1200" dirty="0">
              <a:solidFill>
                <a:srgbClr val="000000"/>
              </a:solidFill>
              <a:latin typeface="仿宋" panose="02010609060101010101" pitchFamily="49" charset="-122"/>
              <a:ea typeface="仿宋" panose="02010609060101010101" pitchFamily="49" charset="-122"/>
            </a:endParaRPr>
          </a:p>
        </p:txBody>
      </p:sp>
      <p:sp>
        <p:nvSpPr>
          <p:cNvPr id="13" name="文本框 12"/>
          <p:cNvSpPr txBox="1"/>
          <p:nvPr/>
        </p:nvSpPr>
        <p:spPr>
          <a:xfrm>
            <a:off x="6417593" y="4926592"/>
            <a:ext cx="2240700" cy="830997"/>
          </a:xfrm>
          <a:prstGeom prst="rect">
            <a:avLst/>
          </a:prstGeom>
          <a:noFill/>
        </p:spPr>
        <p:txBody>
          <a:bodyPr wrap="square" rtlCol="0">
            <a:spAutoFit/>
          </a:bodyPr>
          <a:lstStyle/>
          <a:p>
            <a:r>
              <a:rPr lang="zh-CN" altLang="en-US" sz="1200" dirty="0" smtClean="0">
                <a:solidFill>
                  <a:srgbClr val="000000"/>
                </a:solidFill>
                <a:latin typeface="仿宋" panose="02010609060101010101" pitchFamily="49" charset="-122"/>
                <a:ea typeface="仿宋" panose="02010609060101010101" pitchFamily="49" charset="-122"/>
              </a:rPr>
              <a:t>特征：项目管理</a:t>
            </a:r>
            <a:r>
              <a:rPr lang="zh-CN" altLang="en-US" sz="1200" dirty="0">
                <a:solidFill>
                  <a:srgbClr val="000000"/>
                </a:solidFill>
                <a:latin typeface="仿宋" panose="02010609060101010101" pitchFamily="49" charset="-122"/>
                <a:ea typeface="仿宋" panose="02010609060101010101" pitchFamily="49" charset="-122"/>
              </a:rPr>
              <a:t>、设计思维、</a:t>
            </a:r>
            <a:r>
              <a:rPr lang="zh-CN" altLang="en-US" sz="1200" dirty="0" smtClean="0">
                <a:solidFill>
                  <a:srgbClr val="000000"/>
                </a:solidFill>
                <a:latin typeface="仿宋" panose="02010609060101010101" pitchFamily="49" charset="-122"/>
                <a:ea typeface="仿宋" panose="02010609060101010101" pitchFamily="49" charset="-122"/>
              </a:rPr>
              <a:t>系统思维、计算思维</a:t>
            </a:r>
            <a:r>
              <a:rPr lang="zh-CN" altLang="en-US" sz="1200" dirty="0">
                <a:solidFill>
                  <a:srgbClr val="000000"/>
                </a:solidFill>
                <a:latin typeface="仿宋" panose="02010609060101010101" pitchFamily="49" charset="-122"/>
                <a:ea typeface="仿宋" panose="02010609060101010101" pitchFamily="49" charset="-122"/>
              </a:rPr>
              <a:t>、数字技术</a:t>
            </a:r>
            <a:r>
              <a:rPr lang="zh-CN" altLang="en-US" sz="1200" dirty="0" smtClean="0">
                <a:solidFill>
                  <a:srgbClr val="000000"/>
                </a:solidFill>
                <a:latin typeface="仿宋" panose="02010609060101010101" pitchFamily="49" charset="-122"/>
                <a:ea typeface="仿宋" panose="02010609060101010101" pitchFamily="49" charset="-122"/>
              </a:rPr>
              <a:t>、解决问题的能力</a:t>
            </a:r>
            <a:r>
              <a:rPr lang="zh-CN" altLang="zh-CN" sz="1200" dirty="0" smtClean="0">
                <a:solidFill>
                  <a:srgbClr val="000000"/>
                </a:solidFill>
                <a:latin typeface="仿宋" panose="02010609060101010101" pitchFamily="49" charset="-122"/>
                <a:ea typeface="仿宋" panose="02010609060101010101" pitchFamily="49" charset="-122"/>
              </a:rPr>
              <a:t>。</a:t>
            </a:r>
            <a:endParaRPr lang="en-US" altLang="zh-CN" sz="1200" dirty="0" smtClean="0">
              <a:solidFill>
                <a:srgbClr val="000000"/>
              </a:solidFill>
              <a:latin typeface="仿宋" panose="02010609060101010101" pitchFamily="49" charset="-122"/>
              <a:ea typeface="仿宋" panose="02010609060101010101" pitchFamily="49" charset="-122"/>
            </a:endParaRPr>
          </a:p>
          <a:p>
            <a:r>
              <a:rPr lang="en-US" altLang="zh-CN" sz="1200" dirty="0" smtClean="0">
                <a:solidFill>
                  <a:srgbClr val="000000"/>
                </a:solidFill>
                <a:latin typeface="仿宋" panose="02010609060101010101" pitchFamily="49" charset="-122"/>
                <a:ea typeface="仿宋" panose="02010609060101010101" pitchFamily="49" charset="-122"/>
              </a:rPr>
              <a:t>2015</a:t>
            </a:r>
            <a:r>
              <a:rPr lang="zh-CN" altLang="en-US" sz="1200" dirty="0" smtClean="0">
                <a:solidFill>
                  <a:srgbClr val="000000"/>
                </a:solidFill>
                <a:latin typeface="仿宋" panose="02010609060101010101" pitchFamily="49" charset="-122"/>
                <a:ea typeface="仿宋" panose="02010609060101010101" pitchFamily="49" charset="-122"/>
              </a:rPr>
              <a:t>年</a:t>
            </a:r>
            <a:endParaRPr lang="zh-CN" altLang="en-US" sz="1200" dirty="0">
              <a:solidFill>
                <a:srgbClr val="000000"/>
              </a:solidFill>
              <a:latin typeface="仿宋" panose="02010609060101010101" pitchFamily="49" charset="-122"/>
              <a:ea typeface="仿宋" panose="02010609060101010101" pitchFamily="49" charset="-122"/>
            </a:endParaRPr>
          </a:p>
        </p:txBody>
      </p:sp>
      <p:sp>
        <p:nvSpPr>
          <p:cNvPr id="4" name="TextBox 3"/>
          <p:cNvSpPr txBox="1"/>
          <p:nvPr/>
        </p:nvSpPr>
        <p:spPr>
          <a:xfrm>
            <a:off x="1205833" y="4941672"/>
            <a:ext cx="1794686" cy="830997"/>
          </a:xfrm>
          <a:prstGeom prst="rect">
            <a:avLst/>
          </a:prstGeom>
          <a:noFill/>
        </p:spPr>
        <p:txBody>
          <a:bodyPr wrap="square" rtlCol="0">
            <a:spAutoFit/>
          </a:bodyPr>
          <a:lstStyle/>
          <a:p>
            <a:r>
              <a:rPr lang="zh-CN" altLang="en-US" sz="1200" dirty="0" smtClean="0">
                <a:solidFill>
                  <a:srgbClr val="000000"/>
                </a:solidFill>
                <a:latin typeface="仿宋" panose="02010609060101010101" pitchFamily="49" charset="-122"/>
                <a:ea typeface="仿宋" panose="02010609060101010101" pitchFamily="49" charset="-122"/>
              </a:rPr>
              <a:t>特征：信息获取，有效交流、内容创新、数据安全，解决问题的能力。</a:t>
            </a:r>
            <a:endParaRPr lang="en-US" altLang="zh-CN" sz="1200" dirty="0" smtClean="0">
              <a:solidFill>
                <a:srgbClr val="000000"/>
              </a:solidFill>
              <a:latin typeface="仿宋" panose="02010609060101010101" pitchFamily="49" charset="-122"/>
              <a:ea typeface="仿宋" panose="02010609060101010101" pitchFamily="49" charset="-122"/>
            </a:endParaRPr>
          </a:p>
          <a:p>
            <a:r>
              <a:rPr lang="en-US" altLang="zh-CN" sz="1200" dirty="0" smtClean="0">
                <a:solidFill>
                  <a:srgbClr val="000000"/>
                </a:solidFill>
                <a:latin typeface="仿宋" panose="02010609060101010101" pitchFamily="49" charset="-122"/>
                <a:ea typeface="仿宋" panose="02010609060101010101" pitchFamily="49" charset="-122"/>
              </a:rPr>
              <a:t>2013</a:t>
            </a:r>
            <a:r>
              <a:rPr lang="zh-CN" altLang="en-US" sz="1200" dirty="0" smtClean="0">
                <a:solidFill>
                  <a:srgbClr val="000000"/>
                </a:solidFill>
                <a:latin typeface="仿宋" panose="02010609060101010101" pitchFamily="49" charset="-122"/>
                <a:ea typeface="仿宋" panose="02010609060101010101" pitchFamily="49" charset="-122"/>
              </a:rPr>
              <a:t>年</a:t>
            </a:r>
            <a:endParaRPr lang="zh-CN" altLang="en-US" sz="1200" dirty="0">
              <a:solidFill>
                <a:srgbClr val="000000"/>
              </a:solidFill>
              <a:latin typeface="仿宋" panose="02010609060101010101" pitchFamily="49" charset="-122"/>
              <a:ea typeface="仿宋" panose="02010609060101010101" pitchFamily="49" charset="-122"/>
            </a:endParaRPr>
          </a:p>
        </p:txBody>
      </p:sp>
      <p:sp>
        <p:nvSpPr>
          <p:cNvPr id="14" name="文本框 13"/>
          <p:cNvSpPr txBox="1"/>
          <p:nvPr/>
        </p:nvSpPr>
        <p:spPr>
          <a:xfrm>
            <a:off x="11209181" y="6127354"/>
            <a:ext cx="301660" cy="369332"/>
          </a:xfrm>
          <a:prstGeom prst="rect">
            <a:avLst/>
          </a:prstGeom>
          <a:noFill/>
        </p:spPr>
        <p:txBody>
          <a:bodyPr wrap="none" rtlCol="0">
            <a:spAutoFit/>
          </a:bodyPr>
          <a:lstStyle/>
          <a:p>
            <a:r>
              <a:rPr kumimoji="1" lang="en-US" altLang="zh-CN" dirty="0" smtClean="0"/>
              <a:t>8</a:t>
            </a:r>
            <a:endParaRPr kumimoji="1" lang="zh-CN" altLang="en-US" dirty="0"/>
          </a:p>
        </p:txBody>
      </p:sp>
      <p:cxnSp>
        <p:nvCxnSpPr>
          <p:cNvPr id="7" name="直线连接符 6"/>
          <p:cNvCxnSpPr/>
          <p:nvPr/>
        </p:nvCxnSpPr>
        <p:spPr>
          <a:xfrm>
            <a:off x="752627" y="4809124"/>
            <a:ext cx="10677923" cy="0"/>
          </a:xfrm>
          <a:prstGeom prst="line">
            <a:avLst/>
          </a:prstGeom>
          <a:ln w="38100" cmpd="sng">
            <a:solidFill>
              <a:srgbClr val="1F333F"/>
            </a:solidFill>
          </a:ln>
        </p:spPr>
        <p:style>
          <a:lnRef idx="2">
            <a:schemeClr val="accent1"/>
          </a:lnRef>
          <a:fillRef idx="0">
            <a:schemeClr val="accent1"/>
          </a:fillRef>
          <a:effectRef idx="1">
            <a:schemeClr val="accent1"/>
          </a:effectRef>
          <a:fontRef idx="minor">
            <a:schemeClr val="tx1"/>
          </a:fontRef>
        </p:style>
      </p:cxnSp>
      <p:sp>
        <p:nvSpPr>
          <p:cNvPr id="18" name="标题 1"/>
          <p:cNvSpPr txBox="1"/>
          <p:nvPr/>
        </p:nvSpPr>
        <p:spPr>
          <a:xfrm>
            <a:off x="752628" y="667751"/>
            <a:ext cx="11025390" cy="1303867"/>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smtClean="0">
                <a:latin typeface="黑体" panose="02010609060101010101" pitchFamily="49" charset="-122"/>
                <a:ea typeface="黑体" panose="02010609060101010101" pitchFamily="49" charset="-122"/>
              </a:rPr>
              <a:t>信息技术学科面临的变革需求</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国际参照</a:t>
            </a:r>
            <a:endParaRPr lang="zh-CN" altLang="en-US"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信息技术学科面临的变革需求</a:t>
            </a:r>
            <a:r>
              <a:rPr lang="en-US" altLang="zh-CN" dirty="0" smtClean="0"/>
              <a:t>-</a:t>
            </a:r>
            <a:r>
              <a:rPr lang="zh-CN" altLang="en-US" dirty="0" smtClean="0"/>
              <a:t>客体需求</a:t>
            </a:r>
            <a:endParaRPr lang="zh-CN" altLang="en-US" dirty="0"/>
          </a:p>
        </p:txBody>
      </p:sp>
      <p:sp>
        <p:nvSpPr>
          <p:cNvPr id="3" name="内容占位符 2"/>
          <p:cNvSpPr>
            <a:spLocks noGrp="1"/>
          </p:cNvSpPr>
          <p:nvPr>
            <p:ph idx="1"/>
          </p:nvPr>
        </p:nvSpPr>
        <p:spPr/>
        <p:txBody>
          <a:bodyPr>
            <a:normAutofit/>
          </a:bodyPr>
          <a:lstStyle/>
          <a:p>
            <a:pPr marL="171450" lvl="3"/>
            <a:r>
              <a:rPr lang="zh-CN" altLang="zh-CN" sz="2000" b="1" dirty="0"/>
              <a:t>信息技术基础能力大幅</a:t>
            </a:r>
            <a:r>
              <a:rPr lang="zh-CN" altLang="zh-CN" sz="2000" b="1" dirty="0" smtClean="0"/>
              <a:t>提升</a:t>
            </a:r>
            <a:endParaRPr lang="en-US" altLang="zh-CN" sz="2000" b="1" dirty="0" smtClean="0"/>
          </a:p>
          <a:p>
            <a:pPr marL="171450" lvl="3"/>
            <a:r>
              <a:rPr lang="zh-CN" altLang="zh-CN" sz="2000" b="1" dirty="0" smtClean="0"/>
              <a:t>学习方式</a:t>
            </a:r>
            <a:r>
              <a:rPr lang="zh-CN" altLang="zh-CN" sz="2000" b="1" dirty="0"/>
              <a:t>愈加</a:t>
            </a:r>
            <a:r>
              <a:rPr lang="zh-CN" altLang="zh-CN" sz="2000" b="1" dirty="0" smtClean="0"/>
              <a:t>信息化</a:t>
            </a:r>
            <a:endParaRPr lang="en-US" altLang="zh-CN" sz="2000" b="1" dirty="0" smtClean="0"/>
          </a:p>
          <a:p>
            <a:pPr marL="171450" lvl="3"/>
            <a:r>
              <a:rPr lang="zh-CN" altLang="zh-CN" sz="2000" b="1" dirty="0"/>
              <a:t>能熟练使用日常的信息技术</a:t>
            </a:r>
            <a:r>
              <a:rPr lang="zh-CN" altLang="zh-CN" sz="2000" b="1" dirty="0" smtClean="0"/>
              <a:t>设备</a:t>
            </a:r>
            <a:endParaRPr lang="en-US" altLang="zh-CN" sz="2000" b="1" dirty="0" smtClean="0"/>
          </a:p>
          <a:p>
            <a:pPr marL="171450" lvl="3"/>
            <a:r>
              <a:rPr lang="zh-CN" altLang="zh-CN" sz="2000" b="1" dirty="0"/>
              <a:t>行为习惯与思维方式逐步适应了信息化的环境</a:t>
            </a:r>
          </a:p>
          <a:p>
            <a:pPr lvl="3"/>
            <a:endParaRPr lang="zh-CN" altLang="zh-CN" b="1" dirty="0"/>
          </a:p>
          <a:p>
            <a:pPr lvl="3"/>
            <a:endParaRPr lang="zh-CN" altLang="zh-CN"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4894</Words>
  <Application>Microsoft Office PowerPoint</Application>
  <PresentationFormat>宽屏</PresentationFormat>
  <Paragraphs>458</Paragraphs>
  <Slides>53</Slides>
  <Notes>39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53</vt:i4>
      </vt:variant>
    </vt:vector>
  </HeadingPairs>
  <TitlesOfParts>
    <vt:vector size="69" baseType="lpstr">
      <vt:lpstr>Arial Unicode MS</vt:lpstr>
      <vt:lpstr>Heiti SC Light</vt:lpstr>
      <vt:lpstr>等线</vt:lpstr>
      <vt:lpstr>方正舒体</vt:lpstr>
      <vt:lpstr>仿宋</vt:lpstr>
      <vt:lpstr>黑体</vt:lpstr>
      <vt:lpstr>宋体</vt:lpstr>
      <vt:lpstr>微软雅黑</vt:lpstr>
      <vt:lpstr>Arial</vt:lpstr>
      <vt:lpstr>Arial Narrow</vt:lpstr>
      <vt:lpstr>Calibri</vt:lpstr>
      <vt:lpstr>Century Gothic</vt:lpstr>
      <vt:lpstr>Garamond</vt:lpstr>
      <vt:lpstr>Times New Roman</vt:lpstr>
      <vt:lpstr>Wingdings</vt:lpstr>
      <vt:lpstr>环保</vt:lpstr>
      <vt:lpstr> 对普通高中信息技术 课程标准的一些理解</vt:lpstr>
      <vt:lpstr>PowerPoint 演示文稿</vt:lpstr>
      <vt:lpstr>普通高中 课程方案</vt:lpstr>
      <vt:lpstr>普通高中课程方案 -关于学科课程标准 </vt:lpstr>
      <vt:lpstr>信息技术学科面临的变革需求</vt:lpstr>
      <vt:lpstr>信息技术学科面临的变革需求-内部原因</vt:lpstr>
      <vt:lpstr>信息技术学科面临的变革需求-推波助澜</vt:lpstr>
      <vt:lpstr>PowerPoint 演示文稿</vt:lpstr>
      <vt:lpstr>信息技术学科面临的变革需求-客体需求</vt:lpstr>
      <vt:lpstr>课程标准组成</vt:lpstr>
      <vt:lpstr> 课程性质</vt:lpstr>
      <vt:lpstr>基本理念</vt:lpstr>
      <vt:lpstr>核心素养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课程目标</vt:lpstr>
      <vt:lpstr>PowerPoint 演示文稿</vt:lpstr>
      <vt:lpstr>课程结构</vt:lpstr>
      <vt:lpstr>PowerPoint 演示文稿</vt:lpstr>
      <vt:lpstr>学分与选课</vt:lpstr>
      <vt:lpstr>课程内容的结构</vt:lpstr>
      <vt:lpstr>模块1 数据与计算【内容标准】</vt:lpstr>
      <vt:lpstr>PowerPoint 演示文稿</vt:lpstr>
      <vt:lpstr>模块1 数据与计算【教学提示】</vt:lpstr>
      <vt:lpstr>模块1 数据与计算【学业要求】</vt:lpstr>
      <vt:lpstr>模块2 信息系统与社会</vt:lpstr>
      <vt:lpstr>PowerPoint 演示文稿</vt:lpstr>
      <vt:lpstr>学业质量标准</vt:lpstr>
      <vt:lpstr>课程结构、学业质量水平、考试评价的关系 </vt:lpstr>
      <vt:lpstr>利用学业质量标准进行决策</vt:lpstr>
      <vt:lpstr>学业质量水平2</vt:lpstr>
      <vt:lpstr>PowerPoint 演示文稿</vt:lpstr>
      <vt:lpstr>PowerPoint 演示文稿</vt:lpstr>
      <vt:lpstr>PowerPoint 演示文稿</vt:lpstr>
      <vt:lpstr>实施建议</vt:lpstr>
      <vt:lpstr>教学建议</vt:lpstr>
      <vt:lpstr>PowerPoint 演示文稿</vt:lpstr>
      <vt:lpstr>评价建议</vt:lpstr>
      <vt:lpstr>PowerPoint 演示文稿</vt:lpstr>
      <vt:lpstr>核心素养水平划分</vt:lpstr>
      <vt:lpstr>PowerPoint 演示文稿</vt:lpstr>
      <vt:lpstr>PowerPoint 演示文稿</vt:lpstr>
      <vt:lpstr>评价建议</vt:lpstr>
      <vt:lpstr>学业水平考试命题建议</vt:lpstr>
      <vt:lpstr>高中信息技术学科核心素养水平测试题示例</vt:lpstr>
      <vt:lpstr>PowerPoint 演示文稿</vt:lpstr>
      <vt:lpstr>PowerPoint 演示文稿</vt:lpstr>
      <vt:lpstr>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对信息技术课程标准的个人理解</dc:title>
  <dc:creator>dj</dc:creator>
  <cp:lastModifiedBy>dj</cp:lastModifiedBy>
  <cp:revision>154</cp:revision>
  <dcterms:created xsi:type="dcterms:W3CDTF">2018-03-09T14:13:00Z</dcterms:created>
  <dcterms:modified xsi:type="dcterms:W3CDTF">2018-03-18T07:43:18Z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