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9" r:id="rId3"/>
    <p:sldId id="265" r:id="rId4"/>
    <p:sldId id="300" r:id="rId5"/>
    <p:sldId id="297" r:id="rId6"/>
    <p:sldId id="302" r:id="rId7"/>
    <p:sldId id="304" r:id="rId8"/>
    <p:sldId id="294" r:id="rId9"/>
    <p:sldId id="262" r:id="rId10"/>
    <p:sldId id="295" r:id="rId11"/>
    <p:sldId id="296" r:id="rId12"/>
    <p:sldId id="280" r:id="rId13"/>
    <p:sldId id="307" r:id="rId14"/>
    <p:sldId id="291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72465" y="1055370"/>
            <a:ext cx="10414000" cy="4195445"/>
          </a:xfrm>
        </p:spPr>
        <p:txBody>
          <a:bodyPr>
            <a:normAutofit fontScale="90000"/>
          </a:bodyPr>
          <a:p>
            <a:pPr algn="l"/>
            <a:r>
              <a:rPr lang="en-US" altLang="zh-CN" sz="4000" b="1"/>
              <a:t>        </a:t>
            </a:r>
            <a:r>
              <a:rPr lang="zh-CN" altLang="en-US" sz="4400" b="1"/>
              <a:t>一位艺术家挑选了一些游客在柏林大屠杀纪念馆的搞怪留影，然后将图片中</a:t>
            </a:r>
            <a:r>
              <a:rPr lang="zh-CN" altLang="en-US" sz="4400" b="1">
                <a:solidFill>
                  <a:srgbClr val="FF0000"/>
                </a:solidFill>
              </a:rPr>
              <a:t>肃穆的建筑背景</a:t>
            </a:r>
            <a:r>
              <a:rPr lang="zh-CN" altLang="en-US" sz="4400" b="1"/>
              <a:t>替换为</a:t>
            </a:r>
            <a:r>
              <a:rPr lang="zh-CN" altLang="en-US" sz="4400" b="1">
                <a:solidFill>
                  <a:srgbClr val="FF0000"/>
                </a:solidFill>
              </a:rPr>
              <a:t>大屠杀中真实的场景</a:t>
            </a:r>
            <a:r>
              <a:rPr lang="zh-CN" altLang="en-US" sz="4400" b="1"/>
              <a:t>。背景一换，纳粹种族清洗的历史便瞬间来到眼前，累累白骨、层层尸墙，游客的搞怪行为特别显眼。这位艺术家说：”在我看来，这是一个很沉重的地方。</a:t>
            </a:r>
            <a:endParaRPr lang="zh-CN" altLang="en-US" sz="44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524510" y="239395"/>
            <a:ext cx="11092815" cy="61855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zh-CN" altLang="en-US" sz="3600" b="1">
                <a:solidFill>
                  <a:srgbClr val="0070C0"/>
                </a:solidFill>
                <a:sym typeface="+mn-ea"/>
              </a:rPr>
              <a:t>结尾通过“我”的感受来描写祝福景象：</a:t>
            </a:r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我给那些因为在近旁而极响的爆竹声惊醒，看见豆一般大的黄色的灯火光，接着又听得毕毕剥剥的鞭炮，是四叔家正在</a:t>
            </a:r>
            <a:r>
              <a:rPr lang="zh-CN" altLang="en-US" sz="3600" b="1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“</a:t>
            </a:r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祝福</a:t>
            </a:r>
            <a:r>
              <a:rPr lang="zh-CN" altLang="en-US" sz="3600" b="1">
                <a:solidFill>
                  <a:srgbClr val="000000"/>
                </a:solidFill>
                <a:latin typeface="Calibri" panose="020F0502020204030204" charset="0"/>
                <a:cs typeface="Calibri" panose="020F0502020204030204" charset="0"/>
              </a:rPr>
              <a:t>”</a:t>
            </a:r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了；知道已是五更将近时候。我在蒙胧中，又隐约听到远处的爆竹声联绵不断，似乎合成一天音响的浓云，夹着团团飞舞的雪花，拥抱了全市镇。我在这繁响的拥抱中，也懒散而且舒适，从白天以至初夜的疑虑，全给祝福的空气一扫而空了，只觉得天地圣众歆享了牲醴和香烟，都醉醺醺的在空中蹒跚，豫备给鲁镇的人们以无限的幸福。 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（揭示或深化文章主旨：封建礼教吃人本质）</a:t>
            </a:r>
            <a:endParaRPr lang="zh-CN" altLang="en-US" sz="36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5400" b="1">
                <a:solidFill>
                  <a:srgbClr val="FF0000"/>
                </a:solidFill>
              </a:rPr>
              <a:t>2015</a:t>
            </a:r>
            <a:r>
              <a:rPr lang="zh-CN" altLang="en-US" sz="5400" b="1">
                <a:solidFill>
                  <a:srgbClr val="FF0000"/>
                </a:solidFill>
              </a:rPr>
              <a:t>届高三南京市一模《</a:t>
            </a:r>
            <a:r>
              <a:rPr lang="zh-CN" altLang="en-US" sz="5400" b="1">
                <a:solidFill>
                  <a:srgbClr val="FF0000"/>
                </a:solidFill>
                <a:sym typeface="+mn-ea"/>
              </a:rPr>
              <a:t>陶虎臣</a:t>
            </a:r>
            <a:r>
              <a:rPr lang="zh-CN" altLang="en-US" sz="5400" b="1">
                <a:solidFill>
                  <a:srgbClr val="FF0000"/>
                </a:solidFill>
              </a:rPr>
              <a:t>》</a:t>
            </a:r>
            <a:endParaRPr lang="zh-CN" altLang="en-US" sz="5400" b="1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5915" y="1825625"/>
            <a:ext cx="11637010" cy="4351655"/>
          </a:xfrm>
        </p:spPr>
        <p:txBody>
          <a:bodyPr>
            <a:normAutofit fontScale="80000"/>
          </a:bodyPr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zh-CN" altLang="en-US" sz="4400" b="1"/>
              <a:t>简要分析小说第二段环境描写在全文中的作用。（4分） </a:t>
            </a:r>
            <a:endParaRPr lang="zh-CN" altLang="en-US" sz="4400" b="1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zh-CN" altLang="en-US" sz="4400" b="1"/>
              <a:t>参考答案：</a:t>
            </a:r>
            <a:endParaRPr lang="zh-CN" altLang="en-US" sz="4400" b="1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zh-CN" altLang="en-US" sz="4400" b="1">
                <a:sym typeface="+mn-ea"/>
              </a:rPr>
              <a:t>①</a:t>
            </a:r>
            <a:r>
              <a:rPr lang="zh-CN" altLang="en-US" sz="4400" b="1">
                <a:solidFill>
                  <a:srgbClr val="FF0000"/>
                </a:solidFill>
              </a:rPr>
              <a:t>叙写“阴城”历史和现状，为人物活动提供典型场景（交代人物活动的背景）；（2分〉</a:t>
            </a:r>
            <a:endParaRPr lang="zh-CN" altLang="en-US" sz="4400" b="1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zh-CN" altLang="en-US" sz="4400" b="1">
                <a:sym typeface="+mn-ea"/>
              </a:rPr>
              <a:t>②</a:t>
            </a:r>
            <a:r>
              <a:rPr lang="zh-CN" altLang="en-US" sz="4400" b="1">
                <a:solidFill>
                  <a:srgbClr val="FF0000"/>
                </a:solidFill>
              </a:rPr>
              <a:t>渲染荒凉冷落的氛围，暗示人物处境的艰难。（2分） </a:t>
            </a:r>
            <a:endParaRPr lang="zh-CN" altLang="en-US" sz="44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标题 47105"/>
          <p:cNvSpPr>
            <a:spLocks noGrp="1" noRot="1"/>
          </p:cNvSpPr>
          <p:nvPr>
            <p:ph type="title"/>
          </p:nvPr>
        </p:nvSpPr>
        <p:spPr>
          <a:xfrm>
            <a:off x="1980883" y="184150"/>
            <a:ext cx="8229600" cy="1143000"/>
          </a:xfrm>
        </p:spPr>
        <p:txBody>
          <a:bodyPr anchor="ctr"/>
          <a:p>
            <a:pPr algn="ctr"/>
            <a:r>
              <a:rPr lang="zh-CN" altLang="en-US" sz="6600" b="1">
                <a:solidFill>
                  <a:srgbClr val="FF0000"/>
                </a:solidFill>
                <a:latin typeface="+mj-ea"/>
              </a:rPr>
              <a:t>答题思路</a:t>
            </a:r>
            <a:endParaRPr lang="zh-CN" altLang="en-US" sz="6600" b="1">
              <a:solidFill>
                <a:srgbClr val="FF0000"/>
              </a:solidFill>
              <a:latin typeface="+mj-ea"/>
            </a:endParaRPr>
          </a:p>
        </p:txBody>
      </p:sp>
      <p:sp>
        <p:nvSpPr>
          <p:cNvPr id="47107" name="内容占位符 47106"/>
          <p:cNvSpPr>
            <a:spLocks noGrp="1" noRot="1"/>
          </p:cNvSpPr>
          <p:nvPr>
            <p:ph idx="1"/>
          </p:nvPr>
        </p:nvSpPr>
        <p:spPr>
          <a:xfrm>
            <a:off x="706755" y="1009650"/>
            <a:ext cx="9689465" cy="5416550"/>
          </a:xfrm>
        </p:spPr>
        <p:txBody>
          <a:bodyPr anchor="t"/>
          <a:p>
            <a:pPr>
              <a:lnSpc>
                <a:spcPct val="90000"/>
              </a:lnSpc>
              <a:spcBef>
                <a:spcPct val="5000"/>
              </a:spcBef>
              <a:buNone/>
            </a:pP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indent="0">
              <a:lnSpc>
                <a:spcPct val="90000"/>
              </a:lnSpc>
              <a:spcBef>
                <a:spcPct val="5000"/>
              </a:spcBef>
              <a:buNone/>
            </a:pPr>
            <a:r>
              <a:rPr lang="en-US" altLang="zh-CN" b="1" dirty="0"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</a:rPr>
              <a:t>、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</a:rPr>
              <a:t>交代……时间、地点，营造……氛围，渲染……气氛</a:t>
            </a:r>
            <a:endParaRPr lang="zh-CN" altLang="en-US" b="1" dirty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Char char="ü"/>
            </a:pPr>
            <a:endParaRPr lang="zh-CN" altLang="en-US" b="1" dirty="0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lnSpc>
                <a:spcPct val="90000"/>
              </a:lnSpc>
              <a:spcBef>
                <a:spcPct val="5000"/>
              </a:spcBef>
              <a:buNone/>
            </a:pPr>
            <a:r>
              <a:rPr lang="en-US" altLang="zh-CN" b="1" dirty="0"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</a:rPr>
              <a:t>、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</a:rPr>
              <a:t>烘托出人物……的情感，映衬人物……性格特点，象征人物……的品格</a:t>
            </a:r>
            <a:endParaRPr lang="zh-CN" altLang="en-US" b="1" dirty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Char char="ü"/>
            </a:pPr>
            <a:endParaRPr lang="zh-CN" altLang="en-US" b="1" dirty="0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lnSpc>
                <a:spcPct val="90000"/>
              </a:lnSpc>
              <a:spcBef>
                <a:spcPct val="5000"/>
              </a:spcBef>
              <a:buNone/>
            </a:pPr>
            <a:r>
              <a:rPr lang="en-US" altLang="zh-CN" b="1" dirty="0">
                <a:latin typeface="楷体" panose="02010609060101010101" charset="-122"/>
                <a:ea typeface="楷体" panose="02010609060101010101" charset="-122"/>
              </a:rPr>
              <a:t>3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</a:rPr>
              <a:t>、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</a:rPr>
              <a:t>推动了情节发展，暗示了……情节的发生，为……情节作铺垫,照应……情节</a:t>
            </a:r>
            <a:endParaRPr lang="zh-CN" altLang="en-US" b="1" dirty="0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Char char="ü"/>
            </a:pPr>
            <a:endParaRPr lang="zh-CN" altLang="en-US" b="1" dirty="0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lnSpc>
                <a:spcPct val="90000"/>
              </a:lnSpc>
              <a:spcBef>
                <a:spcPct val="5000"/>
              </a:spcBef>
              <a:buNone/>
            </a:pPr>
            <a:r>
              <a:rPr lang="en-US" altLang="zh-CN" b="1" dirty="0">
                <a:latin typeface="楷体" panose="02010609060101010101" charset="-122"/>
                <a:ea typeface="楷体" panose="02010609060101010101" charset="-122"/>
              </a:rPr>
              <a:t>4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</a:rPr>
              <a:t>、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</a:rPr>
              <a:t>透露、揭示、深化、升华（主题），暗示社会环境，揭示社会本质</a:t>
            </a:r>
            <a:endParaRPr lang="zh-CN" altLang="en-US" b="1" dirty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7108" name="文本框 47107"/>
          <p:cNvSpPr txBox="1"/>
          <p:nvPr/>
        </p:nvSpPr>
        <p:spPr>
          <a:xfrm>
            <a:off x="7032625" y="1773238"/>
            <a:ext cx="201612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环境</a:t>
            </a:r>
            <a:endParaRPr lang="zh-CN" altLang="en-US" sz="4000" b="1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47109" name="右箭头 47108"/>
          <p:cNvSpPr/>
          <p:nvPr/>
        </p:nvSpPr>
        <p:spPr>
          <a:xfrm>
            <a:off x="5737225" y="1989138"/>
            <a:ext cx="863600" cy="287337"/>
          </a:xfrm>
          <a:prstGeom prst="rightArrow">
            <a:avLst>
              <a:gd name="adj1" fmla="val 50000"/>
              <a:gd name="adj2" fmla="val 75096"/>
            </a:avLst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47110" name="组合 47109"/>
          <p:cNvGrpSpPr/>
          <p:nvPr/>
        </p:nvGrpSpPr>
        <p:grpSpPr>
          <a:xfrm>
            <a:off x="5737225" y="2804478"/>
            <a:ext cx="3238500" cy="706438"/>
            <a:chOff x="0" y="0"/>
            <a:chExt cx="2041" cy="445"/>
          </a:xfrm>
        </p:grpSpPr>
        <p:sp>
          <p:nvSpPr>
            <p:cNvPr id="46086" name="文本框 47110"/>
            <p:cNvSpPr txBox="1"/>
            <p:nvPr/>
          </p:nvSpPr>
          <p:spPr>
            <a:xfrm>
              <a:off x="771" y="0"/>
              <a:ext cx="1270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4000" b="1">
                  <a:solidFill>
                    <a:srgbClr val="FF0000"/>
                  </a:solidFill>
                  <a:latin typeface="Arial" panose="020B0604020202020204" pitchFamily="34" charset="0"/>
                  <a:ea typeface="黑体" panose="02010609060101010101" pitchFamily="2" charset="-122"/>
                </a:rPr>
                <a:t>人物</a:t>
              </a:r>
              <a:endPara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46087" name="右箭头 47111"/>
            <p:cNvSpPr/>
            <p:nvPr/>
          </p:nvSpPr>
          <p:spPr>
            <a:xfrm>
              <a:off x="0" y="136"/>
              <a:ext cx="544" cy="181"/>
            </a:xfrm>
            <a:prstGeom prst="rightArrow">
              <a:avLst>
                <a:gd name="adj1" fmla="val 50000"/>
                <a:gd name="adj2" fmla="val 75096"/>
              </a:avLst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7113" name="组合 47112"/>
          <p:cNvGrpSpPr/>
          <p:nvPr/>
        </p:nvGrpSpPr>
        <p:grpSpPr>
          <a:xfrm>
            <a:off x="5737225" y="5286058"/>
            <a:ext cx="3240088" cy="706438"/>
            <a:chOff x="0" y="0"/>
            <a:chExt cx="2041" cy="445"/>
          </a:xfrm>
        </p:grpSpPr>
        <p:sp>
          <p:nvSpPr>
            <p:cNvPr id="46089" name="文本框 47113"/>
            <p:cNvSpPr txBox="1"/>
            <p:nvPr/>
          </p:nvSpPr>
          <p:spPr>
            <a:xfrm>
              <a:off x="771" y="0"/>
              <a:ext cx="1270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4000" b="1">
                  <a:solidFill>
                    <a:srgbClr val="FF0000"/>
                  </a:solidFill>
                  <a:latin typeface="Arial" panose="020B0604020202020204" pitchFamily="34" charset="0"/>
                  <a:ea typeface="黑体" panose="02010609060101010101" pitchFamily="2" charset="-122"/>
                </a:rPr>
                <a:t>主题</a:t>
              </a:r>
              <a:endPara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46090" name="右箭头 47114"/>
            <p:cNvSpPr/>
            <p:nvPr/>
          </p:nvSpPr>
          <p:spPr>
            <a:xfrm>
              <a:off x="0" y="136"/>
              <a:ext cx="544" cy="181"/>
            </a:xfrm>
            <a:prstGeom prst="rightArrow">
              <a:avLst>
                <a:gd name="adj1" fmla="val 50000"/>
                <a:gd name="adj2" fmla="val 75096"/>
              </a:avLst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7116" name="组合 47115"/>
          <p:cNvGrpSpPr/>
          <p:nvPr/>
        </p:nvGrpSpPr>
        <p:grpSpPr>
          <a:xfrm>
            <a:off x="5735638" y="3897313"/>
            <a:ext cx="3240087" cy="706438"/>
            <a:chOff x="0" y="0"/>
            <a:chExt cx="2041" cy="445"/>
          </a:xfrm>
        </p:grpSpPr>
        <p:sp>
          <p:nvSpPr>
            <p:cNvPr id="46092" name="文本框 47116"/>
            <p:cNvSpPr txBox="1"/>
            <p:nvPr/>
          </p:nvSpPr>
          <p:spPr>
            <a:xfrm>
              <a:off x="771" y="0"/>
              <a:ext cx="1270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4000" b="1" dirty="0">
                  <a:solidFill>
                    <a:srgbClr val="FF0000"/>
                  </a:solidFill>
                  <a:latin typeface="Arial" panose="020B0604020202020204" pitchFamily="34" charset="0"/>
                  <a:ea typeface="黑体" panose="02010609060101010101" pitchFamily="2" charset="-122"/>
                </a:rPr>
                <a:t>情节</a:t>
              </a:r>
              <a:endPara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46093" name="右箭头 47117"/>
            <p:cNvSpPr/>
            <p:nvPr/>
          </p:nvSpPr>
          <p:spPr>
            <a:xfrm>
              <a:off x="0" y="136"/>
              <a:ext cx="544" cy="181"/>
            </a:xfrm>
            <a:prstGeom prst="rightArrow">
              <a:avLst>
                <a:gd name="adj1" fmla="val 50000"/>
                <a:gd name="adj2" fmla="val 75096"/>
              </a:avLst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1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charRg st="1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26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charRg st="26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59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charRg st="59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95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charRg st="95" end="1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bldLvl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5400" b="1">
                <a:solidFill>
                  <a:srgbClr val="FF0000"/>
                </a:solidFill>
              </a:rPr>
              <a:t>《链接高考》</a:t>
            </a:r>
            <a:r>
              <a:rPr lang="en-US" altLang="zh-CN" sz="5400" b="1">
                <a:solidFill>
                  <a:srgbClr val="FF0000"/>
                </a:solidFill>
              </a:rPr>
              <a:t>P260</a:t>
            </a:r>
            <a:r>
              <a:rPr lang="zh-CN" altLang="en-US" sz="5400" b="1">
                <a:solidFill>
                  <a:srgbClr val="FF0000"/>
                </a:solidFill>
              </a:rPr>
              <a:t>《老兵客栈》</a:t>
            </a:r>
            <a:endParaRPr lang="zh-CN" altLang="en-US" sz="5400" b="1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7020" y="1557020"/>
            <a:ext cx="11400790" cy="5206365"/>
          </a:xfrm>
        </p:spPr>
        <p:txBody>
          <a:bodyPr>
            <a:normAutofit fontScale="80000"/>
          </a:bodyPr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zh-CN" altLang="en-US" sz="4400" b="1">
                <a:solidFill>
                  <a:schemeClr val="tx1"/>
                </a:solidFill>
              </a:rPr>
              <a:t>文章</a:t>
            </a:r>
            <a:r>
              <a:rPr lang="zh-CN" altLang="en-US" sz="4400" b="1">
                <a:solidFill>
                  <a:schemeClr val="tx1"/>
                </a:solidFill>
                <a:sym typeface="+mn-ea"/>
              </a:rPr>
              <a:t>③④</a:t>
            </a:r>
            <a:r>
              <a:rPr lang="zh-CN" altLang="en-US" sz="4400" b="1">
                <a:solidFill>
                  <a:schemeClr val="tx1"/>
                </a:solidFill>
              </a:rPr>
              <a:t>两段在内容表达上有什么作用?</a:t>
            </a:r>
            <a:r>
              <a:rPr lang="zh-CN" altLang="en-US" sz="4400" b="1"/>
              <a:t>（6分）</a:t>
            </a:r>
            <a:endParaRPr lang="zh-CN" altLang="en-US" sz="4400" b="1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zh-CN" altLang="en-US" sz="4400" b="1"/>
              <a:t>参考答案：</a:t>
            </a:r>
            <a:endParaRPr lang="zh-CN" altLang="en-US" sz="4400" b="1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zh-CN" altLang="en-US" sz="4400" b="1">
                <a:solidFill>
                  <a:srgbClr val="FF0000"/>
                </a:solidFill>
              </a:rPr>
              <a:t>①交代水会营子的历史变迁，说明其精神代代相传；</a:t>
            </a:r>
            <a:endParaRPr lang="zh-CN" altLang="en-US" sz="4400" b="1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zh-CN" altLang="en-US" sz="4400" b="1">
                <a:solidFill>
                  <a:srgbClr val="FF0000"/>
                </a:solidFill>
              </a:rPr>
              <a:t>②</a:t>
            </a:r>
            <a:r>
              <a:rPr lang="zh-CN" altLang="en-US" sz="4400" b="1">
                <a:solidFill>
                  <a:srgbClr val="FF0000"/>
                </a:solidFill>
                <a:sym typeface="+mn-ea"/>
              </a:rPr>
              <a:t>揭示水会营子有着视死如归的敬业精神；</a:t>
            </a:r>
            <a:r>
              <a:rPr lang="zh-CN" altLang="en-US" sz="4400" b="1">
                <a:solidFill>
                  <a:srgbClr val="FF0000"/>
                </a:solidFill>
              </a:rPr>
              <a:t>；</a:t>
            </a:r>
            <a:endParaRPr lang="zh-CN" altLang="en-US" sz="4400" b="1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zh-CN" altLang="en-US" sz="4400" b="1">
                <a:solidFill>
                  <a:srgbClr val="FF0000"/>
                </a:solidFill>
              </a:rPr>
              <a:t>③</a:t>
            </a:r>
            <a:r>
              <a:rPr lang="zh-CN" altLang="en-US" sz="4400" b="1">
                <a:solidFill>
                  <a:srgbClr val="FF0000"/>
                </a:solidFill>
                <a:sym typeface="+mn-ea"/>
              </a:rPr>
              <a:t>揭示水会营子有团结协作的精神和严明的纪律、制度；</a:t>
            </a:r>
            <a:r>
              <a:rPr lang="zh-CN" altLang="en-US" sz="4400" b="1">
                <a:solidFill>
                  <a:srgbClr val="FF0000"/>
                </a:solidFill>
              </a:rPr>
              <a:t>④</a:t>
            </a:r>
            <a:r>
              <a:rPr lang="zh-CN" altLang="en-US" sz="4400" b="1">
                <a:solidFill>
                  <a:srgbClr val="FF0000"/>
                </a:solidFill>
                <a:sym typeface="+mn-ea"/>
              </a:rPr>
              <a:t>说明老兵形象的精神来源。</a:t>
            </a:r>
            <a:r>
              <a:rPr lang="zh-CN" altLang="en-US" sz="4400" b="1">
                <a:solidFill>
                  <a:srgbClr val="FF0000"/>
                </a:solidFill>
              </a:rPr>
              <a:t>（共6分，每点2分，答出任意3点即可）</a:t>
            </a:r>
            <a:endParaRPr lang="zh-CN" altLang="en-US" sz="44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72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小说阅读之社会环境描写的作用</a:t>
            </a:r>
            <a:endParaRPr lang="zh-CN" altLang="en-US" sz="72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1520" y="1945005"/>
            <a:ext cx="10515600" cy="4351338"/>
          </a:xfrm>
        </p:spPr>
        <p:txBody>
          <a:bodyPr/>
          <a:p>
            <a:pPr marL="0" indent="0">
              <a:buNone/>
            </a:pPr>
            <a:r>
              <a:rPr lang="en-US" altLang="zh-CN" sz="4400" b="1" dirty="0">
                <a:solidFill>
                  <a:srgbClr val="000000"/>
                </a:solidFill>
                <a:latin typeface="宋体" panose="02010600030101010101" pitchFamily="2" charset="-122"/>
                <a:sym typeface="+mn-ea"/>
              </a:rPr>
              <a:t>   </a:t>
            </a:r>
            <a:r>
              <a:rPr lang="zh-CN" altLang="en-US" sz="4800" b="1" dirty="0">
                <a:solidFill>
                  <a:srgbClr val="00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对一定历史时期的社会情态、生活风尚、风土人情的描写；在</a:t>
            </a:r>
            <a:r>
              <a:rPr lang="zh-CN" altLang="en-US" sz="4800" b="1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具体的文章</a:t>
            </a:r>
            <a:r>
              <a:rPr lang="zh-CN" altLang="en-US" sz="4800" b="1" dirty="0">
                <a:solidFill>
                  <a:srgbClr val="00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中则指对人物的活动有影响的阶级关系、人际关系、居室陈设等</a:t>
            </a:r>
            <a:r>
              <a:rPr lang="zh-CN" altLang="en-US" sz="4800" b="1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环境因素</a:t>
            </a:r>
            <a:r>
              <a:rPr lang="zh-CN" altLang="en-US" sz="4800" b="1" dirty="0">
                <a:solidFill>
                  <a:srgbClr val="00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的描写。</a:t>
            </a:r>
            <a:endParaRPr lang="zh-CN" altLang="en-US" sz="4800" b="1" dirty="0">
              <a:solidFill>
                <a:srgbClr val="00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endParaRPr lang="zh-CN" altLang="en-US" sz="480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8676" name="Text Box 6"/>
          <p:cNvSpPr txBox="1"/>
          <p:nvPr/>
        </p:nvSpPr>
        <p:spPr>
          <a:xfrm>
            <a:off x="3469323" y="622935"/>
            <a:ext cx="5040312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8000" b="1" dirty="0">
                <a:latin typeface="Times New Roman" panose="02020603050405020304" pitchFamily="18" charset="0"/>
                <a:ea typeface="华文行楷" panose="02010800040101010101" pitchFamily="2" charset="-122"/>
              </a:rPr>
              <a:t>社会环境</a:t>
            </a:r>
            <a:endParaRPr lang="zh-CN" altLang="en-US" sz="8000" b="1" dirty="0"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charRg st="8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6">
                                            <p:txEl>
                                              <p:charRg st="8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标题 27649"/>
          <p:cNvSpPr>
            <a:spLocks noGrp="1" noRot="1"/>
          </p:cNvSpPr>
          <p:nvPr>
            <p:ph type="title"/>
          </p:nvPr>
        </p:nvSpPr>
        <p:spPr>
          <a:xfrm>
            <a:off x="632460" y="189230"/>
            <a:ext cx="9300845" cy="777875"/>
          </a:xfrm>
        </p:spPr>
        <p:txBody>
          <a:bodyPr anchor="ctr">
            <a:normAutofit fontScale="90000"/>
          </a:bodyPr>
          <a:p>
            <a:pPr algn="l"/>
            <a:r>
              <a:rPr lang="zh-CN" altLang="en-US" sz="5400" b="1">
                <a:solidFill>
                  <a:srgbClr val="FF0000"/>
                </a:solidFill>
              </a:rPr>
              <a:t>考点方向：</a:t>
            </a:r>
            <a:endParaRPr lang="zh-CN" altLang="en-US" sz="5400" b="1">
              <a:solidFill>
                <a:srgbClr val="FF0000"/>
              </a:solidFill>
            </a:endParaRPr>
          </a:p>
        </p:txBody>
      </p:sp>
      <p:sp>
        <p:nvSpPr>
          <p:cNvPr id="27651" name="文本占位符 27650"/>
          <p:cNvSpPr>
            <a:spLocks noGrp="1" noRot="1"/>
          </p:cNvSpPr>
          <p:nvPr>
            <p:ph type="body" idx="1"/>
          </p:nvPr>
        </p:nvSpPr>
        <p:spPr>
          <a:xfrm>
            <a:off x="381000" y="1113790"/>
            <a:ext cx="11141075" cy="570738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sz="4000" b="1"/>
              <a:t>     ①</a:t>
            </a:r>
            <a:r>
              <a:rPr lang="zh-CN" altLang="en-US" sz="3600" b="1"/>
              <a:t>纵观江苏高考近几年的文学类文本阅读，无论是散文还是小说，</a:t>
            </a:r>
            <a:r>
              <a:rPr lang="zh-CN" altLang="en-US" sz="3600" b="1">
                <a:solidFill>
                  <a:srgbClr val="FF0000"/>
                </a:solidFill>
              </a:rPr>
              <a:t>环境描写</a:t>
            </a:r>
            <a:r>
              <a:rPr lang="zh-CN" altLang="en-US" sz="3600" b="1"/>
              <a:t>都是必考点，也是重点之一。</a:t>
            </a:r>
            <a:endParaRPr lang="zh-CN" altLang="en-US" sz="3600" b="1"/>
          </a:p>
          <a:p>
            <a:pPr>
              <a:lnSpc>
                <a:spcPct val="90000"/>
              </a:lnSpc>
              <a:buNone/>
            </a:pPr>
            <a:r>
              <a:rPr lang="zh-CN" altLang="en-US" sz="4000" b="1"/>
              <a:t>     </a:t>
            </a:r>
            <a:r>
              <a:rPr lang="en-US" altLang="zh-CN" sz="4000" b="1"/>
              <a:t>②</a:t>
            </a:r>
            <a:r>
              <a:rPr lang="zh-CN" altLang="en-US" sz="3600" b="1"/>
              <a:t>考查的形式有几年前的</a:t>
            </a:r>
            <a:r>
              <a:rPr lang="zh-CN" altLang="en-US" sz="3600" b="1">
                <a:solidFill>
                  <a:srgbClr val="FF0000"/>
                </a:solidFill>
              </a:rPr>
              <a:t>鉴赏景物描写的表达特色</a:t>
            </a:r>
            <a:r>
              <a:rPr lang="zh-CN" altLang="en-US" sz="3600" b="1"/>
              <a:t>变化为考查</a:t>
            </a:r>
            <a:r>
              <a:rPr lang="zh-CN" altLang="en-US" sz="3600" b="1">
                <a:solidFill>
                  <a:srgbClr val="FF0000"/>
                </a:solidFill>
              </a:rPr>
              <a:t>环境描写的作用和特点。</a:t>
            </a:r>
            <a:endParaRPr lang="zh-CN" altLang="en-US" sz="3600" b="1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3600" b="1"/>
              <a:t>     </a:t>
            </a:r>
            <a:r>
              <a:rPr lang="en-US" altLang="zh-CN" sz="4000" b="1"/>
              <a:t>③</a:t>
            </a:r>
            <a:r>
              <a:rPr lang="zh-CN" altLang="en-US" sz="4000" b="1"/>
              <a:t>综合其他省份的考题，可见其常用考点有三：</a:t>
            </a:r>
            <a:r>
              <a:rPr lang="en-US" altLang="zh-CN" sz="3600" b="1"/>
              <a:t>1</a:t>
            </a:r>
            <a:r>
              <a:rPr lang="zh-CN" altLang="en-US" sz="3600" b="1"/>
              <a:t>、手法；</a:t>
            </a:r>
            <a:r>
              <a:rPr lang="en-US" altLang="zh-CN" sz="3600" b="1">
                <a:solidFill>
                  <a:srgbClr val="FF0000"/>
                </a:solidFill>
              </a:rPr>
              <a:t>2</a:t>
            </a:r>
            <a:r>
              <a:rPr lang="zh-CN" altLang="en-US" sz="3600" b="1">
                <a:solidFill>
                  <a:srgbClr val="FF0000"/>
                </a:solidFill>
              </a:rPr>
              <a:t>、特点</a:t>
            </a:r>
            <a:r>
              <a:rPr lang="zh-CN" altLang="en-US" sz="3600" b="1"/>
              <a:t>；</a:t>
            </a:r>
            <a:r>
              <a:rPr lang="en-US" altLang="zh-CN" sz="3600" b="1">
                <a:solidFill>
                  <a:srgbClr val="FF0000"/>
                </a:solidFill>
              </a:rPr>
              <a:t>3</a:t>
            </a:r>
            <a:r>
              <a:rPr lang="zh-CN" altLang="en-US" sz="3600" b="1">
                <a:solidFill>
                  <a:srgbClr val="FF0000"/>
                </a:solidFill>
              </a:rPr>
              <a:t>、作用。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 b="1">
                <a:solidFill>
                  <a:srgbClr val="FF0000"/>
                </a:solidFill>
              </a:rPr>
              <a:t>小说社会环境描写类常考题型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163810" cy="4351655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en-US" altLang="zh-CN" sz="4400" b="1"/>
              <a:t>1</a:t>
            </a:r>
            <a:r>
              <a:rPr lang="zh-CN" altLang="en-US" sz="4400" b="1"/>
              <a:t>、文中描写了怎样的社会环境？有什么作用？</a:t>
            </a:r>
            <a:endParaRPr lang="zh-CN" altLang="en-US" sz="4400" b="1"/>
          </a:p>
          <a:p>
            <a:pPr marL="0" indent="0">
              <a:buNone/>
            </a:pPr>
            <a:r>
              <a:rPr lang="en-US" altLang="zh-CN" sz="4400" b="1"/>
              <a:t>2</a:t>
            </a:r>
            <a:r>
              <a:rPr lang="zh-CN" altLang="en-US" sz="4400" b="1"/>
              <a:t>、在小说中，作者为什么着力描写人物生活的环境？试分析其作用。</a:t>
            </a:r>
            <a:endParaRPr lang="zh-CN" altLang="en-US" sz="4400" b="1"/>
          </a:p>
          <a:p>
            <a:pPr marL="0" indent="0">
              <a:buNone/>
            </a:pPr>
            <a:r>
              <a:rPr lang="en-US" altLang="zh-CN" sz="4400" b="1"/>
              <a:t>3</a:t>
            </a:r>
            <a:r>
              <a:rPr lang="zh-CN" altLang="en-US" sz="4400" b="1"/>
              <a:t>、某段文字的环境描写具有怎样的特点？有什么作用？</a:t>
            </a:r>
            <a:endParaRPr lang="zh-CN" altLang="en-US" sz="4400" b="1"/>
          </a:p>
          <a:p>
            <a:endParaRPr lang="zh-CN" altLang="en-US" sz="44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标题 43009"/>
          <p:cNvSpPr>
            <a:spLocks noGrp="1"/>
          </p:cNvSpPr>
          <p:nvPr>
            <p:ph type="title"/>
          </p:nvPr>
        </p:nvSpPr>
        <p:spPr>
          <a:xfrm>
            <a:off x="1005205" y="328930"/>
            <a:ext cx="9417685" cy="936625"/>
          </a:xfrm>
        </p:spPr>
        <p:txBody>
          <a:bodyPr anchor="ctr">
            <a:noAutofit/>
          </a:bodyPr>
          <a:p>
            <a:pPr algn="l"/>
            <a:r>
              <a:rPr lang="en-US" altLang="zh-CN" sz="5400" b="1" dirty="0">
                <a:solidFill>
                  <a:srgbClr val="FF0000"/>
                </a:solidFill>
              </a:rPr>
              <a:t>    </a:t>
            </a:r>
            <a:r>
              <a:rPr lang="zh-CN" altLang="en-US" sz="5400" b="1" dirty="0">
                <a:solidFill>
                  <a:srgbClr val="FF0000"/>
                </a:solidFill>
              </a:rPr>
              <a:t>社会环境描写的作用</a:t>
            </a:r>
            <a:endParaRPr lang="zh-CN" altLang="en-US" sz="5400" b="1" dirty="0">
              <a:solidFill>
                <a:srgbClr val="FF0000"/>
              </a:solidFill>
            </a:endParaRPr>
          </a:p>
        </p:txBody>
      </p:sp>
      <p:sp>
        <p:nvSpPr>
          <p:cNvPr id="43011" name="文本占位符 43010"/>
          <p:cNvSpPr>
            <a:spLocks noGrp="1"/>
          </p:cNvSpPr>
          <p:nvPr>
            <p:ph type="body" idx="1"/>
          </p:nvPr>
        </p:nvSpPr>
        <p:spPr>
          <a:xfrm>
            <a:off x="318135" y="1450340"/>
            <a:ext cx="11079480" cy="3208655"/>
          </a:xfrm>
        </p:spPr>
        <p:txBody>
          <a:bodyPr>
            <a:normAutofit/>
          </a:bodyPr>
          <a:p>
            <a:pPr marL="0" indent="0">
              <a:lnSpc>
                <a:spcPct val="90000"/>
              </a:lnSpc>
              <a:buNone/>
            </a:pPr>
            <a:r>
              <a:rPr lang="en-US" altLang="zh-CN" sz="4000" b="1" dirty="0">
                <a:sym typeface="Wingdings" panose="05000000000000000000" pitchFamily="2" charset="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sym typeface="Wingdings" panose="05000000000000000000" pitchFamily="2" charset="2"/>
              </a:rPr>
              <a:t>交代人物活动及其成长的时代背景，</a:t>
            </a:r>
            <a:r>
              <a:rPr lang="zh-CN" altLang="en-US" sz="4000" b="1" dirty="0">
                <a:solidFill>
                  <a:schemeClr val="tx1"/>
                </a:solidFill>
                <a:latin typeface="Arial" panose="020B0604020202020204" pitchFamily="34" charset="0"/>
                <a:sym typeface="+mn-ea"/>
              </a:rPr>
              <a:t>交代人物身份，</a:t>
            </a:r>
            <a:r>
              <a:rPr lang="zh-CN" altLang="en-US" sz="4000" b="1" dirty="0">
                <a:solidFill>
                  <a:schemeClr val="tx1"/>
                </a:solidFill>
                <a:sym typeface="Wingdings" panose="05000000000000000000" pitchFamily="2" charset="2"/>
              </a:rPr>
              <a:t>或影响或决定人物性格，</a:t>
            </a:r>
            <a:r>
              <a:rPr lang="zh-CN" altLang="en-US" sz="4000" b="1" dirty="0">
                <a:solidFill>
                  <a:schemeClr val="tx1"/>
                </a:solidFill>
                <a:latin typeface="Arial" panose="020B0604020202020204" pitchFamily="34" charset="0"/>
                <a:sym typeface="+mn-ea"/>
              </a:rPr>
              <a:t>揭示各种复杂社会关系</a:t>
            </a:r>
            <a:r>
              <a:rPr lang="zh-CN" altLang="en-US" sz="4000" b="1" dirty="0">
                <a:solidFill>
                  <a:schemeClr val="tx1"/>
                </a:solidFill>
                <a:sym typeface="Wingdings" panose="05000000000000000000" pitchFamily="2" charset="2"/>
              </a:rPr>
              <a:t>。</a:t>
            </a:r>
            <a:endParaRPr lang="zh-CN" altLang="en-US" sz="4000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CN" altLang="en-US" sz="4000" b="1" dirty="0">
                <a:solidFill>
                  <a:schemeClr val="tx1"/>
                </a:solidFill>
                <a:sym typeface="Wingdings" panose="05000000000000000000" pitchFamily="2" charset="2"/>
              </a:rPr>
              <a:t>   为情节发展做铺垫，推动情节的发展。</a:t>
            </a:r>
            <a:endParaRPr lang="zh-CN" altLang="en-US" sz="4000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CN" altLang="en-US" sz="4000" b="1" dirty="0">
                <a:solidFill>
                  <a:schemeClr val="tx1"/>
                </a:solidFill>
                <a:sym typeface="Wingdings" panose="05000000000000000000" pitchFamily="2" charset="2"/>
              </a:rPr>
              <a:t>   揭示社会本质特征，揭示主题。</a:t>
            </a:r>
            <a:endParaRPr lang="zh-CN" altLang="en-US" sz="4000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endParaRPr lang="zh-CN" altLang="en-US" sz="4000" b="1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29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charRg st="29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40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charRg st="40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ldLvl="0"/>
      <p:bldP spid="430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23825" y="172085"/>
            <a:ext cx="12012295" cy="6739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zh-CN" altLang="en-US" sz="3600" b="1">
                <a:solidFill>
                  <a:srgbClr val="0070C0"/>
                </a:solidFill>
                <a:sym typeface="+mn-ea"/>
              </a:rPr>
              <a:t>“祝福”是“鲁镇年终的大典”：</a:t>
            </a:r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家中却一律忙，都在准备着“祝福”。这是鲁镇年终的大典，致敬尽礼，迎接福神，拜求来年一年中的好运气的。杀鸡，宰鹅，买猪肉，用心细细的洗，女人的臂膊都在水里浸得通红，有的还带着绞丝银镯子。煮熟之后，横七竖八的插些筷子在这类东西上，可就称为</a:t>
            </a:r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福礼</a:t>
            </a:r>
            <a:r>
              <a:rPr lang="zh-CN" altLang="en-US" sz="3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了，五更天陈列起来，并且点上香烛，恭请福神们来享用，拜的却只限于男人，拜完自然仍然是放爆竹。年年如此，家家如此，</a:t>
            </a:r>
            <a:r>
              <a:rPr lang="en-US" altLang="zh-CN" sz="3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——</a:t>
            </a:r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只要买得起福礼和爆竹之类的，</a:t>
            </a:r>
            <a:r>
              <a:rPr lang="en-US" altLang="zh-CN" sz="36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——</a:t>
            </a:r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今年自然也如此。</a:t>
            </a:r>
            <a:endParaRPr lang="zh-CN" altLang="en-US" sz="3600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——</a:t>
            </a:r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交代人物活动的时代背景，揭示出祥林嫂悲剧的社会根源</a:t>
            </a:r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即</a:t>
            </a:r>
            <a:r>
              <a:rPr lang="zh-CN" altLang="en-US" sz="36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整个鲁镇弥漫着的浓厚的封建迷信气氛</a:t>
            </a:r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）</a:t>
            </a:r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，为祥林嫂的悲剧做铺垫。</a:t>
            </a:r>
            <a:r>
              <a:rPr lang="zh-CN" altLang="en-US" sz="3600" b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zh-CN" altLang="en-US" sz="36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   </a:t>
            </a:r>
            <a:endParaRPr lang="zh-CN" altLang="en-US" sz="3600" b="1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矩形 1"/>
          <p:cNvSpPr/>
          <p:nvPr/>
        </p:nvSpPr>
        <p:spPr>
          <a:xfrm>
            <a:off x="249555" y="457200"/>
            <a:ext cx="1131189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b="1" dirty="0">
                <a:latin typeface="Calibri" panose="020F0502020204030204" charset="0"/>
              </a:rPr>
              <a:t>    </a:t>
            </a:r>
            <a:r>
              <a:rPr lang="en-US" altLang="zh-CN" sz="3200" b="1" dirty="0">
                <a:latin typeface="Calibri" panose="020F0502020204030204" charset="0"/>
              </a:rPr>
              <a:t>2</a:t>
            </a:r>
            <a:r>
              <a:rPr lang="zh-CN" altLang="en-US" sz="3200" b="1" dirty="0">
                <a:latin typeface="Calibri" panose="020F0502020204030204" charset="0"/>
              </a:rPr>
              <a:t>、</a:t>
            </a:r>
            <a:r>
              <a:rPr lang="zh-CN" altLang="en-US" sz="3600" b="1" dirty="0">
                <a:latin typeface="Calibri" panose="020F0502020204030204" charset="0"/>
              </a:rPr>
              <a:t>我回到</a:t>
            </a:r>
            <a:r>
              <a:rPr lang="zh-CN" altLang="en-US" sz="3600" b="1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charset="0"/>
              </a:rPr>
              <a:t>四叔的书房</a:t>
            </a:r>
            <a:r>
              <a:rPr lang="zh-CN" altLang="en-US" sz="3600" b="1" dirty="0">
                <a:latin typeface="Calibri" panose="020F0502020204030204" charset="0"/>
              </a:rPr>
              <a:t>里时，瓦楞上已经雪白，房里也映得较光明，极分明的显出壁上挂着的朱拓的大“寿”字，陈抟老祖写的，一边的对联已经脱落，松松的卷了放在长桌上，一边的还在，道是“事理通达心气和平”。我又无聊赖的到窗下的案头去一翻，只见一堆似乎未必完全的</a:t>
            </a:r>
            <a:r>
              <a:rPr lang="en-US" altLang="x-none" sz="3600" b="1">
                <a:latin typeface="Calibri" panose="020F0502020204030204" charset="0"/>
              </a:rPr>
              <a:t>《</a:t>
            </a:r>
            <a:r>
              <a:rPr lang="zh-CN" altLang="en-US" sz="3600" b="1" dirty="0">
                <a:latin typeface="Calibri" panose="020F0502020204030204" charset="0"/>
              </a:rPr>
              <a:t>康熙字典</a:t>
            </a:r>
            <a:r>
              <a:rPr lang="en-US" altLang="x-none" sz="3600" b="1">
                <a:latin typeface="Calibri" panose="020F0502020204030204" charset="0"/>
              </a:rPr>
              <a:t>》</a:t>
            </a:r>
            <a:r>
              <a:rPr lang="zh-CN" altLang="en-US" sz="3600" b="1" dirty="0">
                <a:latin typeface="Calibri" panose="020F0502020204030204" charset="0"/>
              </a:rPr>
              <a:t>，一部</a:t>
            </a:r>
            <a:r>
              <a:rPr lang="en-US" altLang="x-none" sz="3600" b="1">
                <a:latin typeface="Calibri" panose="020F0502020204030204" charset="0"/>
              </a:rPr>
              <a:t>《</a:t>
            </a:r>
            <a:r>
              <a:rPr lang="zh-CN" altLang="en-US" sz="3600" b="1" dirty="0">
                <a:latin typeface="Calibri" panose="020F0502020204030204" charset="0"/>
              </a:rPr>
              <a:t>近思录集注</a:t>
            </a:r>
            <a:r>
              <a:rPr lang="en-US" altLang="x-none" sz="3600" b="1">
                <a:latin typeface="Calibri" panose="020F0502020204030204" charset="0"/>
              </a:rPr>
              <a:t>》</a:t>
            </a:r>
            <a:r>
              <a:rPr lang="zh-CN" altLang="en-US" sz="3600" b="1" dirty="0">
                <a:latin typeface="Calibri" panose="020F0502020204030204" charset="0"/>
              </a:rPr>
              <a:t>和一部</a:t>
            </a:r>
            <a:r>
              <a:rPr lang="en-US" altLang="x-none" sz="3600" b="1">
                <a:latin typeface="Calibri" panose="020F0502020204030204" charset="0"/>
              </a:rPr>
              <a:t>《</a:t>
            </a:r>
            <a:r>
              <a:rPr lang="zh-CN" altLang="en-US" sz="3600" b="1" dirty="0">
                <a:latin typeface="Calibri" panose="020F0502020204030204" charset="0"/>
              </a:rPr>
              <a:t>四书衬</a:t>
            </a:r>
            <a:r>
              <a:rPr lang="en-US" altLang="x-none" sz="3600" b="1">
                <a:latin typeface="Calibri" panose="020F0502020204030204" charset="0"/>
              </a:rPr>
              <a:t>》</a:t>
            </a:r>
            <a:r>
              <a:rPr lang="zh-CN" altLang="en-US" sz="3600" b="1" dirty="0">
                <a:latin typeface="Calibri" panose="020F0502020204030204" charset="0"/>
              </a:rPr>
              <a:t>。</a:t>
            </a:r>
            <a:endParaRPr lang="zh-CN" altLang="en-US" sz="3600" b="1" dirty="0">
              <a:latin typeface="Calibri" panose="020F0502020204030204" charset="0"/>
            </a:endParaRPr>
          </a:p>
        </p:txBody>
      </p:sp>
      <p:sp>
        <p:nvSpPr>
          <p:cNvPr id="11267" name="TextBox 2"/>
          <p:cNvSpPr txBox="1"/>
          <p:nvPr/>
        </p:nvSpPr>
        <p:spPr>
          <a:xfrm>
            <a:off x="928370" y="4825365"/>
            <a:ext cx="1009713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（</a:t>
            </a:r>
            <a:r>
              <a:rPr lang="zh-CN" altLang="en-US" sz="4000" b="1" dirty="0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交代人物身份，揭示人物的性格：</a:t>
            </a:r>
            <a:r>
              <a:rPr lang="zh-CN" altLang="en-US" sz="40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  <a:sym typeface="+mn-ea"/>
              </a:rPr>
              <a:t>鲁四老爷崇尚理学和孔孟之道的封建守旧的思想性格。</a:t>
            </a:r>
            <a:r>
              <a:rPr lang="zh-CN" altLang="en-US" sz="4000" b="1" dirty="0">
                <a:solidFill>
                  <a:srgbClr val="FF0000"/>
                </a:solidFill>
                <a:latin typeface="+mj-ea"/>
                <a:ea typeface="+mj-ea"/>
                <a:sym typeface="+mn-ea"/>
              </a:rPr>
              <a:t>）</a:t>
            </a:r>
            <a:endParaRPr lang="zh-CN" altLang="en-US" sz="4000" b="1" dirty="0">
              <a:solidFill>
                <a:srgbClr val="FF0000"/>
              </a:solidFill>
              <a:latin typeface="+mj-ea"/>
              <a:ea typeface="+mj-ea"/>
              <a:sym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74650" y="406400"/>
            <a:ext cx="11442700" cy="61855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36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zh-CN" altLang="en-US" sz="3600" b="1" dirty="0">
                <a:solidFill>
                  <a:schemeClr val="hlink"/>
                </a:solidFill>
                <a:sym typeface="+mn-ea"/>
              </a:rPr>
              <a:t>鲁四老爷家的祝福：</a:t>
            </a:r>
            <a:r>
              <a:rPr lang="zh-CN" altLang="en-US" sz="3600" b="1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四叔家里最重大的事件是祭祀，祥林嫂先前最忙的时候也就是祭祀，这回她却清闲了。桌子放在堂中央，系上桌帏，她还记得照旧的去分配酒杯和筷子。</a:t>
            </a:r>
            <a:r>
              <a:rPr lang="zh-CN" altLang="en-US" sz="36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zh-CN" altLang="en-US" sz="3600" b="1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祥林嫂，你放着罢！我来摆。</a:t>
            </a:r>
            <a:r>
              <a:rPr lang="zh-CN" altLang="en-US" sz="36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zh-CN" altLang="en-US" sz="3600" b="1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四婶慌忙的说。她讪讪的缩了手，又去取烛台。</a:t>
            </a:r>
            <a:r>
              <a:rPr lang="zh-CN" altLang="en-US" sz="36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zh-CN" altLang="en-US" sz="3600" b="1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祥林嫂，你放着罢！我来拿。</a:t>
            </a:r>
            <a:r>
              <a:rPr lang="zh-CN" altLang="en-US" sz="36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zh-CN" altLang="en-US" sz="3600" b="1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四婶又慌忙的说。</a:t>
            </a:r>
            <a:r>
              <a:rPr lang="en-US" altLang="zh-CN" sz="3600" b="1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……</a:t>
            </a:r>
            <a:r>
              <a:rPr lang="zh-CN" altLang="en-US" sz="3600" b="1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冬至的祭祖时节，她做得更出力，看四婶装好祭品，和阿牛将桌子抬到堂屋中央，她便坦然的去拿酒杯和筷子。</a:t>
            </a:r>
            <a:r>
              <a:rPr lang="zh-CN" altLang="en-US" sz="36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zh-CN" altLang="en-US" sz="3600" b="1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你放着罢，祥林嫂！</a:t>
            </a:r>
            <a:r>
              <a:rPr lang="zh-CN" altLang="en-US" sz="36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zh-CN" altLang="en-US" sz="3600" b="1">
                <a:solidFill>
                  <a:srgbClr val="3333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四婶慌忙大声说。</a:t>
            </a:r>
            <a:endParaRPr lang="zh-CN" altLang="en-US" sz="3600" b="1">
              <a:solidFill>
                <a:srgbClr val="333333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（推动了情节的发展，同时也增强了人物形象的真实性与感染力。）</a:t>
            </a:r>
            <a:endParaRPr lang="zh-CN" altLang="en-US" sz="36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1906</Words>
  <Application>WPS 演示</Application>
  <PresentationFormat>宽屏</PresentationFormat>
  <Paragraphs>75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9" baseType="lpstr">
      <vt:lpstr>Arial</vt:lpstr>
      <vt:lpstr>宋体</vt:lpstr>
      <vt:lpstr>Wingdings</vt:lpstr>
      <vt:lpstr>Times New Roman</vt:lpstr>
      <vt:lpstr>华文行楷</vt:lpstr>
      <vt:lpstr>Calibri</vt:lpstr>
      <vt:lpstr>楷体_GB2312</vt:lpstr>
      <vt:lpstr>Calibri Light</vt:lpstr>
      <vt:lpstr>微软雅黑</vt:lpstr>
      <vt:lpstr>Arial Unicode MS</vt:lpstr>
      <vt:lpstr>新宋体</vt:lpstr>
      <vt:lpstr>华文细黑</vt:lpstr>
      <vt:lpstr>华文楷体</vt:lpstr>
      <vt:lpstr>楷体</vt:lpstr>
      <vt:lpstr>黑体</vt:lpstr>
      <vt:lpstr>Office 主题</vt:lpstr>
      <vt:lpstr>PowerPoint 演示文稿</vt:lpstr>
      <vt:lpstr>小说阅读之社会环境描写</vt:lpstr>
      <vt:lpstr>PowerPoint 演示文稿</vt:lpstr>
      <vt:lpstr>考点方向：</vt:lpstr>
      <vt:lpstr>PowerPoint 演示文稿</vt:lpstr>
      <vt:lpstr>归纳总结：社会环境的作用</vt:lpstr>
      <vt:lpstr>PowerPoint 演示文稿</vt:lpstr>
      <vt:lpstr>PowerPoint 演示文稿</vt:lpstr>
      <vt:lpstr>PowerPoint 演示文稿</vt:lpstr>
      <vt:lpstr>PowerPoint 演示文稿</vt:lpstr>
      <vt:lpstr>2015届高三南京市一模《陶虎臣》</vt:lpstr>
      <vt:lpstr>答题思路</vt:lpstr>
      <vt:lpstr>《链接高考》P260《老兵客栈》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lvfurong</dc:creator>
  <cp:lastModifiedBy>lvfurong</cp:lastModifiedBy>
  <cp:revision>15</cp:revision>
  <dcterms:created xsi:type="dcterms:W3CDTF">2017-12-18T06:55:00Z</dcterms:created>
  <dcterms:modified xsi:type="dcterms:W3CDTF">2017-12-20T06:39:15Z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