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71" r:id="rId2"/>
    <p:sldId id="260" r:id="rId3"/>
    <p:sldId id="263" r:id="rId4"/>
    <p:sldId id="258" r:id="rId5"/>
    <p:sldId id="265" r:id="rId6"/>
    <p:sldId id="257" r:id="rId7"/>
    <p:sldId id="266" r:id="rId8"/>
    <p:sldId id="268" r:id="rId9"/>
    <p:sldId id="273" r:id="rId10"/>
    <p:sldId id="274" r:id="rId11"/>
    <p:sldId id="272" r:id="rId12"/>
    <p:sldId id="261" r:id="rId1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aoyi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99FFCC"/>
    <a:srgbClr val="00FF00"/>
    <a:srgbClr val="FF9966"/>
    <a:srgbClr val="FFFFFF"/>
    <a:srgbClr val="FF99CC"/>
    <a:srgbClr val="0000FF"/>
    <a:srgbClr val="CCFF99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6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0" y="-7938"/>
            <a:ext cx="9144000" cy="6865938"/>
          </a:xfrm>
          <a:prstGeom prst="rect">
            <a:avLst/>
          </a:prstGeom>
          <a:solidFill>
            <a:srgbClr val="FAFE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98A0B03-E800-4DC1-9DA1-44E1B666FFB3}" type="slidenum">
              <a:rPr lang="zh-CN" altLang="en-US" smtClean="0"/>
              <a:pPr/>
              <a:t>‹#›</a:t>
            </a:fld>
            <a:endParaRPr lang="en-US" altLang="zh-CN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0" y="-7938"/>
            <a:ext cx="4525821" cy="6865938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2745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Rectangle 7" descr="Wide downward diagonal"/>
          <p:cNvSpPr>
            <a:spLocks noChangeArrowheads="1"/>
          </p:cNvSpPr>
          <p:nvPr/>
        </p:nvSpPr>
        <p:spPr bwMode="auto">
          <a:xfrm>
            <a:off x="0" y="3276600"/>
            <a:ext cx="9144000" cy="990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Oval 8" descr="5"/>
          <p:cNvSpPr>
            <a:spLocks noChangeArrowheads="1"/>
          </p:cNvSpPr>
          <p:nvPr/>
        </p:nvSpPr>
        <p:spPr bwMode="auto">
          <a:xfrm>
            <a:off x="3028925" y="2556558"/>
            <a:ext cx="3164493" cy="2797836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3477" t="-23899" r="10304" b="-1413"/>
            </a:stretch>
          </a:blipFill>
          <a:ln>
            <a:noFill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AutoShape 9"/>
          <p:cNvSpPr>
            <a:spLocks noChangeArrowheads="1"/>
          </p:cNvSpPr>
          <p:nvPr/>
        </p:nvSpPr>
        <p:spPr bwMode="auto">
          <a:xfrm>
            <a:off x="2651126" y="2049463"/>
            <a:ext cx="3646316" cy="3735387"/>
          </a:xfrm>
          <a:custGeom>
            <a:avLst/>
            <a:gdLst>
              <a:gd name="G0" fmla="+- 2783 0 0"/>
              <a:gd name="G1" fmla="+- 21600 0 2783"/>
              <a:gd name="G2" fmla="+- 21600 0 278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783" y="10800"/>
                </a:moveTo>
                <a:cubicBezTo>
                  <a:pt x="2783" y="15228"/>
                  <a:pt x="6372" y="18817"/>
                  <a:pt x="10800" y="18817"/>
                </a:cubicBezTo>
                <a:cubicBezTo>
                  <a:pt x="15228" y="18817"/>
                  <a:pt x="18817" y="15228"/>
                  <a:pt x="18817" y="10800"/>
                </a:cubicBezTo>
                <a:cubicBezTo>
                  <a:pt x="18817" y="6372"/>
                  <a:pt x="15228" y="2783"/>
                  <a:pt x="10800" y="2783"/>
                </a:cubicBezTo>
                <a:cubicBezTo>
                  <a:pt x="6372" y="2783"/>
                  <a:pt x="2783" y="6372"/>
                  <a:pt x="2783" y="108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" name="AutoShape 10"/>
          <p:cNvSpPr>
            <a:spLocks noChangeArrowheads="1"/>
          </p:cNvSpPr>
          <p:nvPr/>
        </p:nvSpPr>
        <p:spPr bwMode="auto">
          <a:xfrm rot="3176217">
            <a:off x="2586053" y="2065643"/>
            <a:ext cx="3760788" cy="3677229"/>
          </a:xfrm>
          <a:custGeom>
            <a:avLst/>
            <a:gdLst>
              <a:gd name="G0" fmla="+- 7539 0 0"/>
              <a:gd name="G1" fmla="+- -3917685 0 0"/>
              <a:gd name="G2" fmla="+- 0 0 -3917685"/>
              <a:gd name="T0" fmla="*/ 0 256 1"/>
              <a:gd name="T1" fmla="*/ 180 256 1"/>
              <a:gd name="G3" fmla="+- -3917685 T0 T1"/>
              <a:gd name="T2" fmla="*/ 0 256 1"/>
              <a:gd name="T3" fmla="*/ 90 256 1"/>
              <a:gd name="G4" fmla="+- -3917685 T2 T3"/>
              <a:gd name="G5" fmla="*/ G4 2 1"/>
              <a:gd name="T4" fmla="*/ 90 256 1"/>
              <a:gd name="T5" fmla="*/ 0 256 1"/>
              <a:gd name="G6" fmla="+- -3917685 T4 T5"/>
              <a:gd name="G7" fmla="*/ G6 2 1"/>
              <a:gd name="G8" fmla="abs -391768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539"/>
              <a:gd name="G18" fmla="*/ 7539 1 2"/>
              <a:gd name="G19" fmla="+- G18 5400 0"/>
              <a:gd name="G20" fmla="cos G19 -3917685"/>
              <a:gd name="G21" fmla="sin G19 -3917685"/>
              <a:gd name="G22" fmla="+- G20 10800 0"/>
              <a:gd name="G23" fmla="+- G21 10800 0"/>
              <a:gd name="G24" fmla="+- 10800 0 G20"/>
              <a:gd name="G25" fmla="+- 7539 10800 0"/>
              <a:gd name="G26" fmla="?: G9 G17 G25"/>
              <a:gd name="G27" fmla="?: G9 0 21600"/>
              <a:gd name="G28" fmla="cos 10800 -3917685"/>
              <a:gd name="G29" fmla="sin 10800 -3917685"/>
              <a:gd name="G30" fmla="sin 7539 -3917685"/>
              <a:gd name="G31" fmla="+- G28 10800 0"/>
              <a:gd name="G32" fmla="+- G29 10800 0"/>
              <a:gd name="G33" fmla="+- G30 10800 0"/>
              <a:gd name="G34" fmla="?: G4 0 G31"/>
              <a:gd name="G35" fmla="?: -3917685 G34 0"/>
              <a:gd name="G36" fmla="?: G6 G35 G31"/>
              <a:gd name="G37" fmla="+- 21600 0 G36"/>
              <a:gd name="G38" fmla="?: G4 0 G33"/>
              <a:gd name="G39" fmla="?: -3917685 G38 G32"/>
              <a:gd name="G40" fmla="?: G6 G39 0"/>
              <a:gd name="G41" fmla="?: G4 G32 21600"/>
              <a:gd name="G42" fmla="?: G6 G41 G33"/>
              <a:gd name="T12" fmla="*/ 10800 w 21600"/>
              <a:gd name="T13" fmla="*/ 21600 h 21600"/>
              <a:gd name="T14" fmla="*/ 15415 w 21600"/>
              <a:gd name="T15" fmla="*/ 2876 h 21600"/>
              <a:gd name="T16" fmla="*/ 10800 w 21600"/>
              <a:gd name="T17" fmla="*/ 18339 h 21600"/>
              <a:gd name="T18" fmla="*/ 6185 w 21600"/>
              <a:gd name="T19" fmla="*/ 287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4594" y="4285"/>
                </a:moveTo>
                <a:cubicBezTo>
                  <a:pt x="16913" y="5636"/>
                  <a:pt x="18339" y="8116"/>
                  <a:pt x="18339" y="10800"/>
                </a:cubicBezTo>
                <a:cubicBezTo>
                  <a:pt x="18339" y="14963"/>
                  <a:pt x="14963" y="18339"/>
                  <a:pt x="10800" y="18339"/>
                </a:cubicBezTo>
                <a:cubicBezTo>
                  <a:pt x="6636" y="18339"/>
                  <a:pt x="3261" y="14963"/>
                  <a:pt x="3261" y="10800"/>
                </a:cubicBezTo>
                <a:cubicBezTo>
                  <a:pt x="3261" y="8116"/>
                  <a:pt x="4686" y="5636"/>
                  <a:pt x="7005" y="4285"/>
                </a:cubicBezTo>
                <a:lnTo>
                  <a:pt x="5363" y="1467"/>
                </a:lnTo>
                <a:cubicBezTo>
                  <a:pt x="2042" y="3402"/>
                  <a:pt x="0" y="6956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6956"/>
                  <a:pt x="19557" y="3402"/>
                  <a:pt x="16236" y="1467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tint val="9020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Arc 13"/>
          <p:cNvSpPr>
            <a:spLocks/>
          </p:cNvSpPr>
          <p:nvPr/>
        </p:nvSpPr>
        <p:spPr bwMode="auto">
          <a:xfrm rot="12887784">
            <a:off x="2379857" y="2156555"/>
            <a:ext cx="4020375" cy="37560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011 w 43200"/>
              <a:gd name="T1" fmla="*/ 30701 h 39655"/>
              <a:gd name="T2" fmla="*/ 33457 w 43200"/>
              <a:gd name="T3" fmla="*/ 39655 h 39655"/>
              <a:gd name="T4" fmla="*/ 21600 w 43200"/>
              <a:gd name="T5" fmla="*/ 21600 h 39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9655" fill="none" extrusionOk="0">
                <a:moveTo>
                  <a:pt x="2010" y="30701"/>
                </a:moveTo>
                <a:cubicBezTo>
                  <a:pt x="686" y="27849"/>
                  <a:pt x="0" y="2474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8875"/>
                  <a:pt x="39537" y="35661"/>
                  <a:pt x="33456" y="39654"/>
                </a:cubicBezTo>
              </a:path>
              <a:path w="43200" h="39655" stroke="0" extrusionOk="0">
                <a:moveTo>
                  <a:pt x="2010" y="30701"/>
                </a:moveTo>
                <a:cubicBezTo>
                  <a:pt x="686" y="27849"/>
                  <a:pt x="0" y="2474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8875"/>
                  <a:pt x="39537" y="35661"/>
                  <a:pt x="33456" y="39654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 cmpd="sng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0" y="685800"/>
            <a:ext cx="7686675" cy="93320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ct val="110000"/>
              </a:lnSpc>
              <a:defRPr sz="3600" b="0" i="0"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8067" y="1668608"/>
            <a:ext cx="3773457" cy="32331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5009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185" y="448538"/>
            <a:ext cx="7440613" cy="6817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2475" y="1466850"/>
            <a:ext cx="7934325" cy="49466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7EDA6B-7F46-46FE-BEC7-660E8068F963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3477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58831A-8473-45B4-9457-AB3791EA6482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3965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33FBBE-C91E-412B-AD24-10C75DBA490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646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19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473" y="2376074"/>
            <a:ext cx="6996110" cy="957127"/>
          </a:xfrm>
          <a:prstGeom prst="rect">
            <a:avLst/>
          </a:prstGeom>
        </p:spPr>
        <p:txBody>
          <a:bodyPr anchor="b"/>
          <a:lstStyle>
            <a:lvl1pPr>
              <a:defRPr sz="4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0473" y="3525655"/>
            <a:ext cx="6996110" cy="6182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9AD174-97EA-4D20-AA1B-9D922A6E83C1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389630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185" y="448538"/>
            <a:ext cx="7440613" cy="6817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932414-9DBA-458B-AAFC-A8CD676B5F1F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314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9028547-3858-42A4-A9E7-28062E24FCC9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492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185" y="448538"/>
            <a:ext cx="7440613" cy="6817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186159-B17A-475F-9CFF-C3C0AEC18B2A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7577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-7938"/>
            <a:ext cx="9144000" cy="6865938"/>
          </a:xfrm>
          <a:prstGeom prst="rect">
            <a:avLst/>
          </a:prstGeom>
          <a:solidFill>
            <a:srgbClr val="FAFE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A49979-E70F-4C2D-B1A8-0C7EFC6A937B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0155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367F51F-F037-49D0-B30D-B643A17A8974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143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B4BA82-AD84-42E1-9C57-4666D9C0B11C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529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0" y="-7938"/>
            <a:ext cx="9144000" cy="6865938"/>
          </a:xfrm>
          <a:prstGeom prst="rect">
            <a:avLst/>
          </a:prstGeom>
          <a:solidFill>
            <a:srgbClr val="FAFE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-9525" y="-7938"/>
            <a:ext cx="762000" cy="6865938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11113" y="1176338"/>
            <a:ext cx="9132887" cy="112085"/>
          </a:xfrm>
          <a:prstGeom prst="rect">
            <a:avLst/>
          </a:prstGeom>
          <a:gradFill rotWithShape="1">
            <a:gsLst>
              <a:gs pos="32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endParaRPr lang="zh-CN" altLang="zh-CN">
              <a:solidFill>
                <a:schemeClr val="bg1"/>
              </a:solidFill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77300" y="574663"/>
            <a:ext cx="902699" cy="873137"/>
            <a:chOff x="2379857" y="2023864"/>
            <a:chExt cx="4020375" cy="3888716"/>
          </a:xfrm>
        </p:grpSpPr>
        <p:sp>
          <p:nvSpPr>
            <p:cNvPr id="37" name="Oval 8" descr="5"/>
            <p:cNvSpPr>
              <a:spLocks noChangeArrowheads="1"/>
            </p:cNvSpPr>
            <p:nvPr userDrawn="1"/>
          </p:nvSpPr>
          <p:spPr bwMode="auto">
            <a:xfrm>
              <a:off x="3028925" y="2556558"/>
              <a:ext cx="3164493" cy="2797836"/>
            </a:xfrm>
            <a:prstGeom prst="ellipse">
              <a:avLst/>
            </a:prstGeom>
            <a:blipFill dpi="0"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3477" t="-23899" r="10304" b="-1413"/>
              </a:stretch>
            </a:blipFill>
            <a:ln>
              <a:noFill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AutoShape 9"/>
            <p:cNvSpPr>
              <a:spLocks noChangeArrowheads="1"/>
            </p:cNvSpPr>
            <p:nvPr userDrawn="1"/>
          </p:nvSpPr>
          <p:spPr bwMode="auto">
            <a:xfrm>
              <a:off x="2651126" y="2049463"/>
              <a:ext cx="3646316" cy="3735387"/>
            </a:xfrm>
            <a:custGeom>
              <a:avLst/>
              <a:gdLst>
                <a:gd name="G0" fmla="+- 2783 0 0"/>
                <a:gd name="G1" fmla="+- 21600 0 2783"/>
                <a:gd name="G2" fmla="+- 21600 0 278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83" y="10800"/>
                  </a:moveTo>
                  <a:cubicBezTo>
                    <a:pt x="2783" y="15228"/>
                    <a:pt x="6372" y="18817"/>
                    <a:pt x="10800" y="18817"/>
                  </a:cubicBezTo>
                  <a:cubicBezTo>
                    <a:pt x="15228" y="18817"/>
                    <a:pt x="18817" y="15228"/>
                    <a:pt x="18817" y="10800"/>
                  </a:cubicBezTo>
                  <a:cubicBezTo>
                    <a:pt x="18817" y="6372"/>
                    <a:pt x="15228" y="2783"/>
                    <a:pt x="10800" y="2783"/>
                  </a:cubicBezTo>
                  <a:cubicBezTo>
                    <a:pt x="6372" y="2783"/>
                    <a:pt x="2783" y="6372"/>
                    <a:pt x="2783" y="108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AutoShape 10"/>
            <p:cNvSpPr>
              <a:spLocks noChangeArrowheads="1"/>
            </p:cNvSpPr>
            <p:nvPr userDrawn="1"/>
          </p:nvSpPr>
          <p:spPr bwMode="auto">
            <a:xfrm rot="3176217">
              <a:off x="2586053" y="2065643"/>
              <a:ext cx="3760788" cy="3677229"/>
            </a:xfrm>
            <a:custGeom>
              <a:avLst/>
              <a:gdLst>
                <a:gd name="G0" fmla="+- 7539 0 0"/>
                <a:gd name="G1" fmla="+- -3917685 0 0"/>
                <a:gd name="G2" fmla="+- 0 0 -3917685"/>
                <a:gd name="T0" fmla="*/ 0 256 1"/>
                <a:gd name="T1" fmla="*/ 180 256 1"/>
                <a:gd name="G3" fmla="+- -3917685 T0 T1"/>
                <a:gd name="T2" fmla="*/ 0 256 1"/>
                <a:gd name="T3" fmla="*/ 90 256 1"/>
                <a:gd name="G4" fmla="+- -3917685 T2 T3"/>
                <a:gd name="G5" fmla="*/ G4 2 1"/>
                <a:gd name="T4" fmla="*/ 90 256 1"/>
                <a:gd name="T5" fmla="*/ 0 256 1"/>
                <a:gd name="G6" fmla="+- -3917685 T4 T5"/>
                <a:gd name="G7" fmla="*/ G6 2 1"/>
                <a:gd name="G8" fmla="abs -3917685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539"/>
                <a:gd name="G18" fmla="*/ 7539 1 2"/>
                <a:gd name="G19" fmla="+- G18 5400 0"/>
                <a:gd name="G20" fmla="cos G19 -3917685"/>
                <a:gd name="G21" fmla="sin G19 -3917685"/>
                <a:gd name="G22" fmla="+- G20 10800 0"/>
                <a:gd name="G23" fmla="+- G21 10800 0"/>
                <a:gd name="G24" fmla="+- 10800 0 G20"/>
                <a:gd name="G25" fmla="+- 7539 10800 0"/>
                <a:gd name="G26" fmla="?: G9 G17 G25"/>
                <a:gd name="G27" fmla="?: G9 0 21600"/>
                <a:gd name="G28" fmla="cos 10800 -3917685"/>
                <a:gd name="G29" fmla="sin 10800 -3917685"/>
                <a:gd name="G30" fmla="sin 7539 -3917685"/>
                <a:gd name="G31" fmla="+- G28 10800 0"/>
                <a:gd name="G32" fmla="+- G29 10800 0"/>
                <a:gd name="G33" fmla="+- G30 10800 0"/>
                <a:gd name="G34" fmla="?: G4 0 G31"/>
                <a:gd name="G35" fmla="?: -3917685 G34 0"/>
                <a:gd name="G36" fmla="?: G6 G35 G31"/>
                <a:gd name="G37" fmla="+- 21600 0 G36"/>
                <a:gd name="G38" fmla="?: G4 0 G33"/>
                <a:gd name="G39" fmla="?: -3917685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21600 h 21600"/>
                <a:gd name="T14" fmla="*/ 15415 w 21600"/>
                <a:gd name="T15" fmla="*/ 2876 h 21600"/>
                <a:gd name="T16" fmla="*/ 10800 w 21600"/>
                <a:gd name="T17" fmla="*/ 18339 h 21600"/>
                <a:gd name="T18" fmla="*/ 6185 w 21600"/>
                <a:gd name="T19" fmla="*/ 287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4594" y="4285"/>
                  </a:moveTo>
                  <a:cubicBezTo>
                    <a:pt x="16913" y="5636"/>
                    <a:pt x="18339" y="8116"/>
                    <a:pt x="18339" y="10800"/>
                  </a:cubicBezTo>
                  <a:cubicBezTo>
                    <a:pt x="18339" y="14963"/>
                    <a:pt x="14963" y="18339"/>
                    <a:pt x="10800" y="18339"/>
                  </a:cubicBezTo>
                  <a:cubicBezTo>
                    <a:pt x="6636" y="18339"/>
                    <a:pt x="3261" y="14963"/>
                    <a:pt x="3261" y="10800"/>
                  </a:cubicBezTo>
                  <a:cubicBezTo>
                    <a:pt x="3261" y="8116"/>
                    <a:pt x="4686" y="5636"/>
                    <a:pt x="7005" y="4285"/>
                  </a:cubicBezTo>
                  <a:lnTo>
                    <a:pt x="5363" y="1467"/>
                  </a:lnTo>
                  <a:cubicBezTo>
                    <a:pt x="2042" y="3402"/>
                    <a:pt x="0" y="6956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cubicBezTo>
                    <a:pt x="21600" y="6956"/>
                    <a:pt x="19557" y="3402"/>
                    <a:pt x="16236" y="146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902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Arc 13"/>
            <p:cNvSpPr>
              <a:spLocks/>
            </p:cNvSpPr>
            <p:nvPr userDrawn="1"/>
          </p:nvSpPr>
          <p:spPr bwMode="auto">
            <a:xfrm rot="12887784">
              <a:off x="2379857" y="2156555"/>
              <a:ext cx="4020375" cy="375602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011 w 43200"/>
                <a:gd name="T1" fmla="*/ 30701 h 39655"/>
                <a:gd name="T2" fmla="*/ 33457 w 43200"/>
                <a:gd name="T3" fmla="*/ 39655 h 39655"/>
                <a:gd name="T4" fmla="*/ 21600 w 43200"/>
                <a:gd name="T5" fmla="*/ 21600 h 39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655" fill="none" extrusionOk="0">
                  <a:moveTo>
                    <a:pt x="2010" y="30701"/>
                  </a:moveTo>
                  <a:cubicBezTo>
                    <a:pt x="686" y="27849"/>
                    <a:pt x="0" y="2474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8875"/>
                    <a:pt x="39537" y="35661"/>
                    <a:pt x="33456" y="39654"/>
                  </a:cubicBezTo>
                </a:path>
                <a:path w="43200" h="39655" stroke="0" extrusionOk="0">
                  <a:moveTo>
                    <a:pt x="2010" y="30701"/>
                  </a:moveTo>
                  <a:cubicBezTo>
                    <a:pt x="686" y="27849"/>
                    <a:pt x="0" y="2474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8875"/>
                    <a:pt x="39537" y="35661"/>
                    <a:pt x="33456" y="3965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 cmpd="sng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4281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0" kern="1200">
          <a:solidFill>
            <a:schemeClr val="accent2">
              <a:lumMod val="7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SzPct val="90000"/>
        <a:buFont typeface="Wingdings" panose="05000000000000000000" pitchFamily="2" charset="2"/>
        <a:buChar char="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357188" indent="-357188" algn="l" defTabSz="914400" rtl="0" eaLnBrk="1" latinLnBrk="0" hangingPunct="1">
        <a:lnSpc>
          <a:spcPct val="120000"/>
        </a:lnSpc>
        <a:spcBef>
          <a:spcPts val="0"/>
        </a:spcBef>
        <a:buFont typeface="Calibri" panose="020F0502020204030204" pitchFamily="34" charset="0"/>
        <a:buChar char=" 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6534547" cy="933207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Times New Roman"/>
                <a:ea typeface="宋体"/>
              </a:rPr>
              <a:t>课时</a:t>
            </a:r>
            <a:r>
              <a:rPr lang="en-US" altLang="zh-CN" b="1" dirty="0" smtClean="0">
                <a:solidFill>
                  <a:schemeClr val="tx1"/>
                </a:solidFill>
                <a:latin typeface="Times New Roman"/>
                <a:ea typeface="宋体"/>
              </a:rPr>
              <a:t>9</a:t>
            </a:r>
            <a:r>
              <a:rPr lang="zh-CN" altLang="en-US" b="1" dirty="0" smtClean="0">
                <a:solidFill>
                  <a:schemeClr val="tx1"/>
                </a:solidFill>
                <a:latin typeface="Times New Roman"/>
                <a:ea typeface="宋体"/>
              </a:rPr>
              <a:t>共点</a:t>
            </a:r>
            <a:r>
              <a:rPr lang="zh-CN" altLang="en-US" b="1" dirty="0">
                <a:solidFill>
                  <a:schemeClr val="tx1"/>
                </a:solidFill>
                <a:latin typeface="Times New Roman"/>
                <a:ea typeface="宋体"/>
              </a:rPr>
              <a:t>力作用下物体的</a:t>
            </a:r>
            <a:r>
              <a:rPr lang="zh-CN" altLang="en-US" b="1" dirty="0" smtClean="0">
                <a:solidFill>
                  <a:schemeClr val="tx1"/>
                </a:solidFill>
                <a:latin typeface="Times New Roman"/>
                <a:ea typeface="宋体"/>
              </a:rPr>
              <a:t>平衡</a:t>
            </a:r>
            <a:endParaRPr lang="zh-CN" altLang="en-US" b="1" dirty="0">
              <a:latin typeface="Times New Roman"/>
              <a:ea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836712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zh-CN" sz="2400" smtClean="0"/>
              <a:t>【例】</a:t>
            </a:r>
            <a:r>
              <a:rPr lang="zh-CN" altLang="zh-CN" sz="2400" dirty="0"/>
              <a:t>如</a:t>
            </a:r>
            <a:r>
              <a:rPr lang="zh-CN" altLang="zh-CN" sz="2400" dirty="0" smtClean="0"/>
              <a:t>图所</a:t>
            </a:r>
            <a:r>
              <a:rPr lang="zh-CN" altLang="zh-CN" sz="2400" dirty="0"/>
              <a:t>示，左一细绳</a:t>
            </a:r>
            <a:r>
              <a:rPr lang="en-US" altLang="zh-CN" sz="2400" i="1" dirty="0"/>
              <a:t>C</a:t>
            </a:r>
            <a:r>
              <a:rPr lang="zh-CN" altLang="zh-CN" sz="2400" dirty="0"/>
              <a:t>点系住一重物</a:t>
            </a:r>
            <a:r>
              <a:rPr lang="en-US" altLang="zh-CN" sz="2400" i="1" dirty="0"/>
              <a:t>P</a:t>
            </a:r>
            <a:r>
              <a:rPr lang="zh-CN" altLang="zh-CN" sz="2400" dirty="0"/>
              <a:t>，细绳两端</a:t>
            </a:r>
            <a:r>
              <a:rPr lang="en-US" altLang="zh-CN" sz="2400" i="1" dirty="0"/>
              <a:t>A</a:t>
            </a:r>
            <a:r>
              <a:rPr lang="zh-CN" altLang="zh-CN" sz="2400" dirty="0"/>
              <a:t>、</a:t>
            </a:r>
            <a:r>
              <a:rPr lang="en-US" altLang="zh-CN" sz="2400" i="1" dirty="0"/>
              <a:t>B</a:t>
            </a:r>
            <a:r>
              <a:rPr lang="zh-CN" altLang="zh-CN" sz="2400" dirty="0"/>
              <a:t>分别固定在墙上，使</a:t>
            </a:r>
            <a:r>
              <a:rPr lang="en-US" altLang="zh-CN" sz="2400" i="1" dirty="0"/>
              <a:t>AC</a:t>
            </a:r>
            <a:r>
              <a:rPr lang="zh-CN" altLang="zh-CN" sz="2400" dirty="0"/>
              <a:t>保持水平，</a:t>
            </a:r>
            <a:r>
              <a:rPr lang="en-US" altLang="zh-CN" sz="2400" i="1" dirty="0"/>
              <a:t>BC</a:t>
            </a:r>
            <a:r>
              <a:rPr lang="zh-CN" altLang="zh-CN" sz="2400" dirty="0"/>
              <a:t>与水平方向成</a:t>
            </a:r>
            <a:r>
              <a:rPr lang="en-US" altLang="zh-CN" sz="2400" dirty="0"/>
              <a:t>30</a:t>
            </a:r>
            <a:r>
              <a:rPr lang="zh-CN" altLang="zh-CN" sz="2400" dirty="0"/>
              <a:t>°角。已知细绳最大只能承受</a:t>
            </a:r>
            <a:r>
              <a:rPr lang="en-US" altLang="zh-CN" sz="2400" dirty="0"/>
              <a:t>200</a:t>
            </a:r>
            <a:r>
              <a:rPr lang="en-US" altLang="zh-CN" sz="2400" i="1" dirty="0"/>
              <a:t>N</a:t>
            </a:r>
            <a:r>
              <a:rPr lang="zh-CN" altLang="zh-CN" sz="2400" dirty="0"/>
              <a:t>的拉力，那么</a:t>
            </a:r>
            <a:r>
              <a:rPr lang="en-US" altLang="zh-CN" sz="2400" i="1" dirty="0"/>
              <a:t>C</a:t>
            </a:r>
            <a:r>
              <a:rPr lang="zh-CN" altLang="zh-CN" sz="2400" dirty="0"/>
              <a:t>点悬挂物体的重量最多为</a:t>
            </a:r>
            <a:r>
              <a:rPr lang="en-US" altLang="zh-CN" sz="2400" dirty="0"/>
              <a:t>________</a:t>
            </a:r>
            <a:r>
              <a:rPr lang="en-US" altLang="zh-CN" sz="2400" i="1" dirty="0"/>
              <a:t>N</a:t>
            </a:r>
            <a:r>
              <a:rPr lang="zh-CN" altLang="zh-CN" sz="2400" dirty="0"/>
              <a:t>。这时细绳的</a:t>
            </a:r>
            <a:r>
              <a:rPr lang="en-US" altLang="zh-CN" sz="2400" dirty="0"/>
              <a:t>________</a:t>
            </a:r>
            <a:r>
              <a:rPr lang="zh-CN" altLang="zh-CN" sz="2400" dirty="0"/>
              <a:t>段即将拉断。 </a:t>
            </a:r>
            <a:endParaRPr lang="zh-CN" altLang="en-US" sz="2400" dirty="0"/>
          </a:p>
        </p:txBody>
      </p:sp>
      <p:pic>
        <p:nvPicPr>
          <p:cNvPr id="176130" name="图片 4" descr="ww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068960"/>
            <a:ext cx="1655762" cy="181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16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84325" y="450850"/>
            <a:ext cx="7559675" cy="121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0" algn="just">
              <a:lnSpc>
                <a:spcPct val="150000"/>
              </a:lnSpc>
              <a:buFont typeface="Arial" pitchFamily="34" charset="0"/>
              <a:buNone/>
            </a:pPr>
            <a:r>
              <a:rPr lang="zh-CN" altLang="en-US" dirty="0" smtClean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总结．处理平衡问题的常用方法</a:t>
            </a:r>
            <a:endParaRPr lang="zh-CN" sz="1000" dirty="0" smtClean="0">
              <a:latin typeface="宋体" pitchFamily="2" charset="-122"/>
              <a:cs typeface="Courier New" pitchFamily="49" charset="0"/>
            </a:endParaRPr>
          </a:p>
          <a:p>
            <a:pPr indent="0" eaLnBrk="1">
              <a:buFont typeface="Arial" pitchFamily="34" charset="0"/>
              <a:buNone/>
            </a:pPr>
            <a:endParaRPr lang="zh-CN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404813" y="1563688"/>
          <a:ext cx="8158162" cy="4706937"/>
        </p:xfrm>
        <a:graphic>
          <a:graphicData uri="http://schemas.openxmlformats.org/drawingml/2006/table">
            <a:tbl>
              <a:tblPr/>
              <a:tblGrid>
                <a:gridCol w="1569043"/>
                <a:gridCol w="6589119"/>
              </a:tblGrid>
              <a:tr h="393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方法</a:t>
                      </a:r>
                      <a:endParaRPr kumimoji="0" 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内容</a:t>
                      </a:r>
                      <a:endParaRPr kumimoji="0" 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8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合成法</a:t>
                      </a:r>
                      <a:endParaRPr kumimoji="0" 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物体受三个共点力的作用而平衡，则任意两个力的合力一定与第三个力等大、反向</a:t>
                      </a:r>
                      <a:endParaRPr kumimoji="0" 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效果分解法</a:t>
                      </a:r>
                      <a:endParaRPr kumimoji="0" 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物体受三个共点力的作用而平衡，将某一个力按力的效果分解，则其分力和其他两个力满足平衡条件</a:t>
                      </a:r>
                      <a:endParaRPr kumimoji="0" 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正交分解法</a:t>
                      </a:r>
                      <a:endParaRPr kumimoji="0" 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物体受到三个或三个以上力的作用时，将物体所受的力分解为相互垂直的两组，每组力都满足平衡条件</a:t>
                      </a:r>
                      <a:endParaRPr kumimoji="0" 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1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力的三角形法</a:t>
                      </a:r>
                      <a:endParaRPr kumimoji="0" 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对受三力作用而平衡的物体，将力的矢量图平移使三力组成一个首尾依次相接的矢量三角形，根据正弦定理、余弦定理或相似三角形等数学知识求解未知力</a:t>
                      </a:r>
                      <a:endParaRPr kumimoji="0" 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8220" marR="282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0282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AutoShape 2" descr="粉色面巾纸"/>
          <p:cNvSpPr>
            <a:spLocks noChangeArrowheads="1"/>
          </p:cNvSpPr>
          <p:nvPr/>
        </p:nvSpPr>
        <p:spPr bwMode="auto">
          <a:xfrm>
            <a:off x="755576" y="1340768"/>
            <a:ext cx="2700362" cy="1368003"/>
          </a:xfrm>
          <a:prstGeom prst="cloudCallout">
            <a:avLst>
              <a:gd name="adj1" fmla="val 74005"/>
              <a:gd name="adj2" fmla="val 33565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r>
              <a:rPr lang="zh-CN" altLang="en-US" sz="2800" b="1" dirty="0">
                <a:latin typeface="Times New Roman"/>
                <a:ea typeface="宋体"/>
              </a:rPr>
              <a:t>今天我们学了一些什么</a:t>
            </a:r>
            <a:r>
              <a:rPr lang="en-US" altLang="zh-CN" sz="2800" b="1" dirty="0">
                <a:latin typeface="Times New Roman"/>
                <a:ea typeface="宋体"/>
              </a:rPr>
              <a:t>?</a:t>
            </a:r>
          </a:p>
        </p:txBody>
      </p:sp>
      <p:grpSp>
        <p:nvGrpSpPr>
          <p:cNvPr id="137232" name="Group 16"/>
          <p:cNvGrpSpPr>
            <a:grpSpLocks/>
          </p:cNvGrpSpPr>
          <p:nvPr/>
        </p:nvGrpSpPr>
        <p:grpSpPr bwMode="auto">
          <a:xfrm>
            <a:off x="828844" y="2924944"/>
            <a:ext cx="8135644" cy="1511300"/>
            <a:chOff x="22" y="1933"/>
            <a:chExt cx="5738" cy="952"/>
          </a:xfrm>
        </p:grpSpPr>
        <p:sp>
          <p:nvSpPr>
            <p:cNvPr id="137225" name="AutoShape 9" descr="羊皮纸"/>
            <p:cNvSpPr>
              <a:spLocks noChangeArrowheads="1"/>
            </p:cNvSpPr>
            <p:nvPr/>
          </p:nvSpPr>
          <p:spPr bwMode="auto">
            <a:xfrm>
              <a:off x="22" y="1933"/>
              <a:ext cx="5738" cy="952"/>
            </a:xfrm>
            <a:prstGeom prst="horizontalScroll">
              <a:avLst>
                <a:gd name="adj" fmla="val 12500"/>
              </a:avLst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57150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en-US" altLang="zh-CN" sz="2800" b="1">
                <a:latin typeface="Times New Roman"/>
                <a:ea typeface="宋体"/>
              </a:endParaRPr>
            </a:p>
          </p:txBody>
        </p:sp>
        <p:sp>
          <p:nvSpPr>
            <p:cNvPr id="137227" name="Text Box 11"/>
            <p:cNvSpPr txBox="1">
              <a:spLocks noChangeArrowheads="1"/>
            </p:cNvSpPr>
            <p:nvPr/>
          </p:nvSpPr>
          <p:spPr bwMode="auto">
            <a:xfrm>
              <a:off x="249" y="2115"/>
              <a:ext cx="5511" cy="596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dirty="0">
                  <a:solidFill>
                    <a:schemeClr val="tx2"/>
                  </a:solidFill>
                  <a:latin typeface="Times New Roman"/>
                  <a:ea typeface="宋体"/>
                </a:rPr>
                <a:t>1.</a:t>
              </a:r>
              <a:r>
                <a:rPr lang="zh-CN" altLang="en-US" sz="2800" b="1" dirty="0">
                  <a:solidFill>
                    <a:schemeClr val="tx2"/>
                  </a:solidFill>
                  <a:latin typeface="Times New Roman"/>
                  <a:ea typeface="宋体"/>
                </a:rPr>
                <a:t>共点力作用下物体的平衡状态</a:t>
              </a:r>
              <a:r>
                <a:rPr lang="en-US" altLang="zh-CN" sz="2800" b="1" dirty="0">
                  <a:solidFill>
                    <a:schemeClr val="tx2"/>
                  </a:solidFill>
                  <a:latin typeface="Times New Roman"/>
                  <a:ea typeface="宋体"/>
                </a:rPr>
                <a:t>:</a:t>
              </a:r>
              <a:r>
                <a:rPr lang="zh-CN" altLang="en-US" sz="2800" b="1" dirty="0">
                  <a:solidFill>
                    <a:schemeClr val="tx2"/>
                  </a:solidFill>
                  <a:latin typeface="Times New Roman"/>
                  <a:ea typeface="宋体"/>
                </a:rPr>
                <a:t>保持静止或者做匀速直线运动</a:t>
              </a:r>
              <a:r>
                <a:rPr lang="en-US" altLang="zh-CN" sz="2800" b="1" dirty="0">
                  <a:solidFill>
                    <a:schemeClr val="tx2"/>
                  </a:solidFill>
                  <a:latin typeface="Times New Roman"/>
                  <a:ea typeface="宋体"/>
                </a:rPr>
                <a:t>.</a:t>
              </a:r>
            </a:p>
          </p:txBody>
        </p:sp>
      </p:grpSp>
      <p:grpSp>
        <p:nvGrpSpPr>
          <p:cNvPr id="137237" name="Group 21"/>
          <p:cNvGrpSpPr>
            <a:grpSpLocks/>
          </p:cNvGrpSpPr>
          <p:nvPr/>
        </p:nvGrpSpPr>
        <p:grpSpPr bwMode="auto">
          <a:xfrm>
            <a:off x="755576" y="4581128"/>
            <a:ext cx="8208912" cy="1656184"/>
            <a:chOff x="0" y="3059"/>
            <a:chExt cx="5602" cy="1261"/>
          </a:xfrm>
        </p:grpSpPr>
        <p:sp>
          <p:nvSpPr>
            <p:cNvPr id="137224" name="AutoShape 8" descr="羊皮纸"/>
            <p:cNvSpPr>
              <a:spLocks noChangeArrowheads="1"/>
            </p:cNvSpPr>
            <p:nvPr/>
          </p:nvSpPr>
          <p:spPr bwMode="auto">
            <a:xfrm>
              <a:off x="0" y="3059"/>
              <a:ext cx="5602" cy="1261"/>
            </a:xfrm>
            <a:prstGeom prst="horizontalScroll">
              <a:avLst>
                <a:gd name="adj" fmla="val 12500"/>
              </a:avLst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57150">
              <a:solidFill>
                <a:srgbClr val="00B0F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en-US" altLang="zh-CN" sz="2800" b="1">
                <a:latin typeface="Times New Roman"/>
                <a:ea typeface="宋体"/>
              </a:endParaRPr>
            </a:p>
          </p:txBody>
        </p:sp>
        <p:sp>
          <p:nvSpPr>
            <p:cNvPr id="137228" name="Text Box 12"/>
            <p:cNvSpPr txBox="1">
              <a:spLocks noChangeArrowheads="1"/>
            </p:cNvSpPr>
            <p:nvPr/>
          </p:nvSpPr>
          <p:spPr bwMode="auto">
            <a:xfrm>
              <a:off x="50" y="3506"/>
              <a:ext cx="4673" cy="39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000000"/>
                  </a:solidFill>
                  <a:latin typeface="Times New Roman"/>
                  <a:ea typeface="宋体"/>
                </a:rPr>
                <a:t>2.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/>
                  <a:ea typeface="宋体"/>
                </a:rPr>
                <a:t>共点力作用下物体的平衡条件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/>
                  <a:ea typeface="宋体"/>
                </a:rPr>
                <a:t>: </a:t>
              </a:r>
              <a:r>
                <a:rPr lang="en-US" altLang="zh-CN" sz="2800" b="1" i="1" dirty="0">
                  <a:solidFill>
                    <a:srgbClr val="000000"/>
                  </a:solidFill>
                  <a:latin typeface="Times New Roman"/>
                  <a:ea typeface="宋体"/>
                </a:rPr>
                <a:t>F</a:t>
              </a:r>
              <a:r>
                <a:rPr lang="zh-CN" altLang="en-US" sz="2800" b="1" baseline="-25000" dirty="0">
                  <a:solidFill>
                    <a:srgbClr val="000000"/>
                  </a:solidFill>
                  <a:latin typeface="Times New Roman"/>
                  <a:ea typeface="宋体"/>
                </a:rPr>
                <a:t>合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/>
                  <a:ea typeface="宋体"/>
                </a:rPr>
                <a:t>=0 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/>
                  <a:ea typeface="宋体"/>
                </a:rPr>
                <a:t>或</a:t>
              </a:r>
              <a:endParaRPr lang="en-US" altLang="zh-CN" sz="2800" b="1" dirty="0">
                <a:solidFill>
                  <a:srgbClr val="000000"/>
                </a:solidFill>
                <a:latin typeface="Times New Roman"/>
                <a:ea typeface="宋体"/>
              </a:endParaRPr>
            </a:p>
          </p:txBody>
        </p:sp>
        <p:graphicFrame>
          <p:nvGraphicFramePr>
            <p:cNvPr id="137235" name="Object 19"/>
            <p:cNvGraphicFramePr>
              <a:graphicFrameLocks noChangeAspect="1"/>
            </p:cNvGraphicFramePr>
            <p:nvPr/>
          </p:nvGraphicFramePr>
          <p:xfrm>
            <a:off x="4468" y="3323"/>
            <a:ext cx="961" cy="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254" name="公式" r:id="rId4" imgW="368140" imgH="291973" progId="Equation.3">
                    <p:embed/>
                  </p:oleObj>
                </mc:Choice>
                <mc:Fallback>
                  <p:oleObj name="公式" r:id="rId4" imgW="368140" imgH="291973" progId="Equation.3">
                    <p:embed/>
                    <p:pic>
                      <p:nvPicPr>
                        <p:cNvPr id="0" name="Picture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8" y="3323"/>
                          <a:ext cx="961" cy="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13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13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99592" y="1916832"/>
            <a:ext cx="80645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Times New Roman"/>
                <a:ea typeface="宋体"/>
              </a:rPr>
              <a:t>这节课我们的学习目标是：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 dirty="0" smtClean="0">
                <a:latin typeface="Times New Roman"/>
                <a:ea typeface="宋体"/>
              </a:rPr>
              <a:t>1.</a:t>
            </a:r>
            <a:r>
              <a:rPr lang="zh-CN" altLang="en-US" sz="2800" b="1" dirty="0" smtClean="0">
                <a:latin typeface="Times New Roman"/>
                <a:ea typeface="宋体"/>
              </a:rPr>
              <a:t>了解</a:t>
            </a:r>
            <a:r>
              <a:rPr lang="zh-CN" altLang="en-US" sz="2800" b="1" dirty="0">
                <a:latin typeface="Times New Roman"/>
                <a:ea typeface="宋体"/>
              </a:rPr>
              <a:t>共点力作用下物体</a:t>
            </a:r>
            <a:r>
              <a:rPr lang="zh-CN" altLang="en-US" sz="2800" b="1" dirty="0" smtClean="0">
                <a:latin typeface="Times New Roman"/>
                <a:ea typeface="宋体"/>
              </a:rPr>
              <a:t>平衡的概念</a:t>
            </a:r>
            <a:endParaRPr lang="zh-CN" altLang="en-US" sz="2800" b="1" dirty="0">
              <a:latin typeface="Times New Roman"/>
              <a:ea typeface="宋体"/>
            </a:endParaRPr>
          </a:p>
          <a:p>
            <a:pPr algn="l">
              <a:spcBef>
                <a:spcPct val="50000"/>
              </a:spcBef>
            </a:pPr>
            <a:r>
              <a:rPr lang="en-US" altLang="zh-CN" sz="2800" b="1" dirty="0" smtClean="0">
                <a:latin typeface="Times New Roman"/>
                <a:ea typeface="宋体"/>
              </a:rPr>
              <a:t>2.</a:t>
            </a:r>
            <a:r>
              <a:rPr lang="zh-CN" altLang="en-US" sz="2800" b="1" dirty="0" smtClean="0">
                <a:latin typeface="Times New Roman"/>
                <a:ea typeface="宋体"/>
              </a:rPr>
              <a:t>理解</a:t>
            </a:r>
            <a:r>
              <a:rPr lang="zh-CN" altLang="en-US" sz="2800" b="1" dirty="0">
                <a:latin typeface="Times New Roman"/>
                <a:ea typeface="宋体"/>
              </a:rPr>
              <a:t>共点力作用下物体</a:t>
            </a:r>
            <a:r>
              <a:rPr lang="zh-CN" altLang="en-US" sz="2800" b="1" dirty="0" smtClean="0">
                <a:latin typeface="Times New Roman"/>
                <a:ea typeface="宋体"/>
              </a:rPr>
              <a:t>平衡的概念</a:t>
            </a:r>
            <a:endParaRPr lang="en-US" altLang="zh-CN" sz="2800" b="1" dirty="0" smtClean="0">
              <a:latin typeface="Times New Roman"/>
              <a:ea typeface="宋体"/>
            </a:endParaRPr>
          </a:p>
          <a:p>
            <a:pPr algn="l">
              <a:spcBef>
                <a:spcPct val="50000"/>
              </a:spcBef>
            </a:pPr>
            <a:r>
              <a:rPr lang="en-US" altLang="zh-CN" sz="2800" b="1" dirty="0" smtClean="0">
                <a:latin typeface="Times New Roman"/>
                <a:ea typeface="宋体"/>
              </a:rPr>
              <a:t>3.</a:t>
            </a:r>
            <a:r>
              <a:rPr lang="zh-CN" altLang="en-US" sz="2800" b="1" dirty="0" smtClean="0">
                <a:latin typeface="Times New Roman"/>
                <a:ea typeface="宋体"/>
              </a:rPr>
              <a:t>会用平衡条件解决实际问题</a:t>
            </a:r>
            <a:endParaRPr lang="zh-CN" altLang="en-US" sz="2800" b="1" dirty="0">
              <a:latin typeface="Times New Roman"/>
              <a:ea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212056" y="692696"/>
            <a:ext cx="7440613" cy="681763"/>
          </a:xfrm>
          <a:prstGeom prst="rect">
            <a:avLst/>
          </a:prstGeom>
        </p:spPr>
        <p:txBody>
          <a:bodyPr/>
          <a:lstStyle/>
          <a:p>
            <a:r>
              <a:rPr lang="zh-CN" altLang="en-US" sz="2800" b="1" dirty="0">
                <a:solidFill>
                  <a:schemeClr val="tx1"/>
                </a:solidFill>
                <a:latin typeface="Times New Roman"/>
                <a:ea typeface="宋体"/>
              </a:rPr>
              <a:t>共点力作用下物体的平衡</a:t>
            </a: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722368" y="1556792"/>
            <a:ext cx="30956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Times New Roman"/>
                <a:ea typeface="宋体"/>
              </a:rPr>
              <a:t>一、平衡状态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827088" y="2636838"/>
            <a:ext cx="2449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Times New Roman"/>
                <a:ea typeface="宋体"/>
              </a:rPr>
              <a:t>1 </a:t>
            </a:r>
            <a:r>
              <a:rPr lang="zh-CN" altLang="en-US" sz="2800" b="1" dirty="0">
                <a:latin typeface="Times New Roman"/>
                <a:ea typeface="宋体"/>
              </a:rPr>
              <a:t>共点力</a:t>
            </a:r>
            <a:r>
              <a:rPr lang="en-US" altLang="zh-CN" sz="2800" b="1" dirty="0">
                <a:latin typeface="Times New Roman"/>
                <a:ea typeface="宋体"/>
              </a:rPr>
              <a:t>:</a:t>
            </a:r>
          </a:p>
        </p:txBody>
      </p:sp>
      <p:grpSp>
        <p:nvGrpSpPr>
          <p:cNvPr id="149522" name="Group 18"/>
          <p:cNvGrpSpPr>
            <a:grpSpLocks/>
          </p:cNvGrpSpPr>
          <p:nvPr/>
        </p:nvGrpSpPr>
        <p:grpSpPr bwMode="auto">
          <a:xfrm>
            <a:off x="3059113" y="1700213"/>
            <a:ext cx="4321175" cy="3744915"/>
            <a:chOff x="1927" y="1071"/>
            <a:chExt cx="2722" cy="2359"/>
          </a:xfrm>
        </p:grpSpPr>
        <p:sp>
          <p:nvSpPr>
            <p:cNvPr id="149515" name="Oval 11"/>
            <p:cNvSpPr>
              <a:spLocks noChangeArrowheads="1"/>
            </p:cNvSpPr>
            <p:nvPr/>
          </p:nvSpPr>
          <p:spPr bwMode="auto">
            <a:xfrm>
              <a:off x="1927" y="1071"/>
              <a:ext cx="2722" cy="149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149517" name="Text Box 13"/>
            <p:cNvSpPr txBox="1">
              <a:spLocks noChangeArrowheads="1"/>
            </p:cNvSpPr>
            <p:nvPr/>
          </p:nvSpPr>
          <p:spPr bwMode="auto">
            <a:xfrm>
              <a:off x="2335" y="1394"/>
              <a:ext cx="2087" cy="20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400" b="1" dirty="0">
                  <a:latin typeface="Times New Roman"/>
                  <a:ea typeface="宋体"/>
                </a:rPr>
                <a:t>几个力都作用于</a:t>
              </a:r>
              <a:r>
                <a:rPr lang="zh-CN" altLang="en-US" sz="2400" b="1" dirty="0" smtClean="0">
                  <a:latin typeface="Times New Roman"/>
                  <a:ea typeface="宋体"/>
                </a:rPr>
                <a:t>物体的同一点</a:t>
              </a:r>
              <a:r>
                <a:rPr lang="en-US" altLang="zh-CN" sz="2400" b="1" dirty="0" smtClean="0">
                  <a:latin typeface="Times New Roman"/>
                  <a:ea typeface="宋体"/>
                </a:rPr>
                <a:t>,</a:t>
              </a:r>
              <a:r>
                <a:rPr lang="zh-CN" altLang="en-US" sz="2400" b="1" dirty="0" smtClean="0">
                  <a:latin typeface="Times New Roman"/>
                  <a:ea typeface="宋体"/>
                </a:rPr>
                <a:t>或者它们的延长线交于同一点</a:t>
              </a:r>
              <a:r>
                <a:rPr lang="en-US" altLang="zh-CN" sz="2400" b="1" dirty="0" smtClean="0">
                  <a:latin typeface="Times New Roman"/>
                  <a:ea typeface="宋体"/>
                </a:rPr>
                <a:t>,</a:t>
              </a:r>
              <a:r>
                <a:rPr lang="zh-CN" altLang="en-US" sz="2400" b="1" dirty="0" smtClean="0">
                  <a:latin typeface="Times New Roman"/>
                  <a:ea typeface="宋体"/>
                </a:rPr>
                <a:t>这几个就</a:t>
              </a:r>
              <a:r>
                <a:rPr lang="zh-CN" altLang="en-US" sz="2400" b="1" dirty="0" smtClean="0">
                  <a:solidFill>
                    <a:srgbClr val="000000"/>
                  </a:solidFill>
                  <a:latin typeface="Times New Roman"/>
                  <a:ea typeface="宋体"/>
                </a:rPr>
                <a:t>叫做</a:t>
              </a:r>
              <a:r>
                <a:rPr lang="zh-CN" altLang="en-US" sz="2400" b="1" dirty="0" smtClean="0">
                  <a:solidFill>
                    <a:srgbClr val="FF5050"/>
                  </a:solidFill>
                  <a:latin typeface="Times New Roman"/>
                  <a:ea typeface="宋体"/>
                </a:rPr>
                <a:t>共点力</a:t>
              </a:r>
              <a:r>
                <a:rPr lang="en-US" altLang="zh-CN" sz="2400" dirty="0" smtClean="0">
                  <a:solidFill>
                    <a:srgbClr val="FF5050"/>
                  </a:solidFill>
                  <a:latin typeface="Times New Roman"/>
                  <a:ea typeface="宋体"/>
                </a:rPr>
                <a:t>.</a:t>
              </a:r>
            </a:p>
            <a:p>
              <a:pPr algn="l">
                <a:spcBef>
                  <a:spcPct val="50000"/>
                </a:spcBef>
              </a:pPr>
              <a:endParaRPr lang="zh-CN" altLang="en-US" sz="2400" b="1" dirty="0" smtClean="0">
                <a:latin typeface="Times New Roman"/>
                <a:ea typeface="宋体"/>
              </a:endParaRPr>
            </a:p>
            <a:p>
              <a:pPr algn="l">
                <a:spcBef>
                  <a:spcPct val="50000"/>
                </a:spcBef>
              </a:pPr>
              <a:endParaRPr lang="zh-CN" altLang="en-US" sz="2400" b="1" dirty="0" smtClean="0">
                <a:latin typeface="Times New Roman"/>
                <a:ea typeface="宋体"/>
              </a:endParaRPr>
            </a:p>
            <a:p>
              <a:pPr algn="l">
                <a:spcBef>
                  <a:spcPct val="50000"/>
                </a:spcBef>
              </a:pPr>
              <a:endParaRPr lang="zh-CN" altLang="en-US" sz="2400" b="1" dirty="0">
                <a:latin typeface="Times New Roman"/>
                <a:ea typeface="宋体"/>
              </a:endParaRPr>
            </a:p>
          </p:txBody>
        </p:sp>
      </p:grpSp>
      <p:sp>
        <p:nvSpPr>
          <p:cNvPr id="149523" name="Text Box 19"/>
          <p:cNvSpPr txBox="1">
            <a:spLocks noChangeArrowheads="1"/>
          </p:cNvSpPr>
          <p:nvPr/>
        </p:nvSpPr>
        <p:spPr bwMode="auto">
          <a:xfrm>
            <a:off x="755650" y="4221163"/>
            <a:ext cx="2879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Times New Roman"/>
                <a:ea typeface="宋体"/>
              </a:rPr>
              <a:t>2 </a:t>
            </a:r>
            <a:r>
              <a:rPr lang="zh-CN" altLang="en-US" sz="2800" b="1" dirty="0">
                <a:latin typeface="Times New Roman"/>
                <a:ea typeface="宋体"/>
              </a:rPr>
              <a:t>平衡状态</a:t>
            </a:r>
            <a:r>
              <a:rPr lang="en-US" altLang="zh-CN" sz="2800" b="1" dirty="0">
                <a:latin typeface="Times New Roman"/>
                <a:ea typeface="宋体"/>
              </a:rPr>
              <a:t>:</a:t>
            </a:r>
          </a:p>
        </p:txBody>
      </p:sp>
      <p:sp>
        <p:nvSpPr>
          <p:cNvPr id="149525" name="Text Box 21"/>
          <p:cNvSpPr txBox="1">
            <a:spLocks noChangeArrowheads="1"/>
          </p:cNvSpPr>
          <p:nvPr/>
        </p:nvSpPr>
        <p:spPr bwMode="auto">
          <a:xfrm>
            <a:off x="827088" y="5229225"/>
            <a:ext cx="777736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 smtClean="0">
                <a:latin typeface="Times New Roman"/>
                <a:ea typeface="宋体"/>
              </a:rPr>
              <a:t>概念</a:t>
            </a:r>
            <a:r>
              <a:rPr lang="en-US" altLang="zh-CN" sz="2800" b="1" dirty="0" smtClean="0">
                <a:latin typeface="Times New Roman"/>
                <a:ea typeface="宋体"/>
              </a:rPr>
              <a:t>:     </a:t>
            </a:r>
            <a:r>
              <a:rPr lang="zh-CN" altLang="en-US" sz="2800" b="1" dirty="0" smtClean="0">
                <a:latin typeface="Times New Roman"/>
                <a:ea typeface="宋体"/>
              </a:rPr>
              <a:t>保持静止</a:t>
            </a:r>
            <a:r>
              <a:rPr lang="en-US" altLang="zh-CN" sz="2800" b="1" dirty="0" smtClean="0">
                <a:latin typeface="Times New Roman"/>
                <a:ea typeface="宋体"/>
              </a:rPr>
              <a:t>, </a:t>
            </a:r>
            <a:r>
              <a:rPr lang="zh-CN" altLang="en-US" sz="2800" b="1" dirty="0" smtClean="0">
                <a:latin typeface="Times New Roman"/>
                <a:ea typeface="宋体"/>
              </a:rPr>
              <a:t>或者做匀速直线运动</a:t>
            </a:r>
          </a:p>
          <a:p>
            <a:pPr algn="l">
              <a:spcBef>
                <a:spcPct val="50000"/>
              </a:spcBef>
            </a:pPr>
            <a:endParaRPr lang="zh-CN" altLang="en-US" sz="2800" b="1" dirty="0">
              <a:latin typeface="Times New Roman"/>
              <a:ea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49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63" name="Group 19"/>
          <p:cNvGrpSpPr>
            <a:grpSpLocks/>
          </p:cNvGrpSpPr>
          <p:nvPr/>
        </p:nvGrpSpPr>
        <p:grpSpPr bwMode="auto">
          <a:xfrm>
            <a:off x="736973" y="1341438"/>
            <a:ext cx="8299523" cy="5346699"/>
            <a:chOff x="158" y="845"/>
            <a:chExt cx="5216" cy="3368"/>
          </a:xfrm>
        </p:grpSpPr>
        <p:sp>
          <p:nvSpPr>
            <p:cNvPr id="108548" name="Text Box 4"/>
            <p:cNvSpPr txBox="1">
              <a:spLocks noChangeArrowheads="1"/>
            </p:cNvSpPr>
            <p:nvPr/>
          </p:nvSpPr>
          <p:spPr bwMode="auto">
            <a:xfrm>
              <a:off x="249" y="845"/>
              <a:ext cx="358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 b="1" dirty="0">
                  <a:latin typeface="Times New Roman"/>
                  <a:ea typeface="宋体"/>
                </a:rPr>
                <a:t>（</a:t>
              </a:r>
              <a:r>
                <a:rPr lang="en-US" altLang="zh-CN" sz="2800" b="1" dirty="0">
                  <a:latin typeface="Times New Roman"/>
                  <a:ea typeface="宋体"/>
                </a:rPr>
                <a:t>1</a:t>
              </a:r>
              <a:r>
                <a:rPr lang="zh-CN" altLang="en-US" sz="2800" b="1" dirty="0">
                  <a:latin typeface="Times New Roman"/>
                  <a:ea typeface="宋体"/>
                </a:rPr>
                <a:t>） 静止在水平面上的木箱</a:t>
              </a:r>
            </a:p>
          </p:txBody>
        </p:sp>
        <p:sp>
          <p:nvSpPr>
            <p:cNvPr id="108549" name="Text Box 5"/>
            <p:cNvSpPr txBox="1">
              <a:spLocks noChangeArrowheads="1"/>
            </p:cNvSpPr>
            <p:nvPr/>
          </p:nvSpPr>
          <p:spPr bwMode="auto">
            <a:xfrm>
              <a:off x="204" y="1933"/>
              <a:ext cx="412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 b="1" dirty="0">
                  <a:latin typeface="Times New Roman"/>
                  <a:ea typeface="宋体"/>
                </a:rPr>
                <a:t>（</a:t>
              </a:r>
              <a:r>
                <a:rPr lang="en-US" altLang="zh-CN" sz="2800" b="1" dirty="0">
                  <a:latin typeface="Times New Roman"/>
                  <a:ea typeface="宋体"/>
                </a:rPr>
                <a:t>3</a:t>
              </a:r>
              <a:r>
                <a:rPr lang="zh-CN" altLang="en-US" sz="2800" b="1" dirty="0">
                  <a:latin typeface="Times New Roman"/>
                  <a:ea typeface="宋体"/>
                </a:rPr>
                <a:t>） 用细线悬挂在天花板上的静止小球</a:t>
              </a:r>
            </a:p>
          </p:txBody>
        </p:sp>
        <p:sp>
          <p:nvSpPr>
            <p:cNvPr id="108551" name="Text Box 7"/>
            <p:cNvSpPr txBox="1">
              <a:spLocks noChangeArrowheads="1"/>
            </p:cNvSpPr>
            <p:nvPr/>
          </p:nvSpPr>
          <p:spPr bwMode="auto">
            <a:xfrm>
              <a:off x="204" y="2976"/>
              <a:ext cx="517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 b="1" dirty="0">
                  <a:latin typeface="Times New Roman"/>
                  <a:ea typeface="宋体"/>
                </a:rPr>
                <a:t>（</a:t>
              </a:r>
              <a:r>
                <a:rPr lang="en-US" altLang="zh-CN" sz="2800" b="1" dirty="0">
                  <a:latin typeface="Times New Roman"/>
                  <a:ea typeface="宋体"/>
                </a:rPr>
                <a:t>5</a:t>
              </a:r>
              <a:r>
                <a:rPr lang="zh-CN" altLang="en-US" sz="2800" b="1" dirty="0">
                  <a:latin typeface="Times New Roman"/>
                  <a:ea typeface="宋体"/>
                </a:rPr>
                <a:t>）用细线悬挂在天花板上的静止小球，在剪断</a:t>
              </a:r>
              <a:r>
                <a:rPr lang="zh-CN" altLang="en-US" sz="2800" b="1" dirty="0" smtClean="0">
                  <a:latin typeface="Times New Roman"/>
                  <a:ea typeface="宋体"/>
                </a:rPr>
                <a:t>细  线</a:t>
              </a:r>
              <a:r>
                <a:rPr lang="zh-CN" altLang="en-US" sz="2800" b="1" dirty="0">
                  <a:latin typeface="Times New Roman"/>
                  <a:ea typeface="宋体"/>
                </a:rPr>
                <a:t>的瞬间</a:t>
              </a:r>
            </a:p>
          </p:txBody>
        </p:sp>
        <p:sp>
          <p:nvSpPr>
            <p:cNvPr id="108552" name="Text Box 8"/>
            <p:cNvSpPr txBox="1">
              <a:spLocks noChangeArrowheads="1"/>
            </p:cNvSpPr>
            <p:nvPr/>
          </p:nvSpPr>
          <p:spPr bwMode="auto">
            <a:xfrm>
              <a:off x="204" y="2478"/>
              <a:ext cx="367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 b="1" dirty="0">
                  <a:latin typeface="Times New Roman"/>
                  <a:ea typeface="宋体"/>
                </a:rPr>
                <a:t>（</a:t>
              </a:r>
              <a:r>
                <a:rPr lang="en-US" altLang="zh-CN" sz="2800" b="1" dirty="0">
                  <a:latin typeface="Times New Roman"/>
                  <a:ea typeface="宋体"/>
                </a:rPr>
                <a:t>4</a:t>
              </a:r>
              <a:r>
                <a:rPr lang="zh-CN" altLang="en-US" sz="2800" b="1" dirty="0">
                  <a:latin typeface="Times New Roman"/>
                  <a:ea typeface="宋体"/>
                </a:rPr>
                <a:t>） 刹车后停下来了的汽车</a:t>
              </a:r>
            </a:p>
          </p:txBody>
        </p:sp>
        <p:sp>
          <p:nvSpPr>
            <p:cNvPr id="108553" name="Text Box 9"/>
            <p:cNvSpPr txBox="1">
              <a:spLocks noChangeArrowheads="1"/>
            </p:cNvSpPr>
            <p:nvPr/>
          </p:nvSpPr>
          <p:spPr bwMode="auto">
            <a:xfrm>
              <a:off x="158" y="3612"/>
              <a:ext cx="453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 b="1" dirty="0">
                  <a:latin typeface="Times New Roman"/>
                  <a:ea typeface="宋体"/>
                </a:rPr>
                <a:t>（</a:t>
              </a:r>
              <a:r>
                <a:rPr lang="en-US" altLang="zh-CN" sz="2800" b="1" dirty="0">
                  <a:latin typeface="Times New Roman"/>
                  <a:ea typeface="宋体"/>
                </a:rPr>
                <a:t>6</a:t>
              </a:r>
              <a:r>
                <a:rPr lang="zh-CN" altLang="en-US" sz="2800" b="1" dirty="0">
                  <a:latin typeface="Times New Roman"/>
                  <a:ea typeface="宋体"/>
                </a:rPr>
                <a:t>） 竖直上抛达到了最高点的小球</a:t>
              </a:r>
              <a:r>
                <a:rPr lang="en-US" altLang="zh-CN" sz="2800" b="1" dirty="0">
                  <a:latin typeface="Times New Roman"/>
                  <a:ea typeface="宋体"/>
                </a:rPr>
                <a:t>(</a:t>
              </a:r>
              <a:r>
                <a:rPr lang="zh-CN" altLang="en-US" sz="2800" b="1" dirty="0">
                  <a:latin typeface="Times New Roman"/>
                  <a:ea typeface="宋体"/>
                </a:rPr>
                <a:t>不计空气阻力</a:t>
              </a:r>
              <a:r>
                <a:rPr lang="en-US" altLang="zh-CN" sz="2800" b="1" dirty="0">
                  <a:latin typeface="Times New Roman"/>
                  <a:ea typeface="宋体"/>
                </a:rPr>
                <a:t>)</a:t>
              </a:r>
            </a:p>
          </p:txBody>
        </p:sp>
        <p:sp>
          <p:nvSpPr>
            <p:cNvPr id="108554" name="Text Box 10"/>
            <p:cNvSpPr txBox="1">
              <a:spLocks noChangeArrowheads="1"/>
            </p:cNvSpPr>
            <p:nvPr/>
          </p:nvSpPr>
          <p:spPr bwMode="auto">
            <a:xfrm>
              <a:off x="249" y="1344"/>
              <a:ext cx="4627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 b="1" dirty="0">
                  <a:latin typeface="Times New Roman"/>
                  <a:ea typeface="宋体"/>
                </a:rPr>
                <a:t>（</a:t>
              </a:r>
              <a:r>
                <a:rPr lang="en-US" altLang="zh-CN" sz="2800" b="1" dirty="0">
                  <a:latin typeface="Times New Roman"/>
                  <a:ea typeface="宋体"/>
                </a:rPr>
                <a:t>2</a:t>
              </a:r>
              <a:r>
                <a:rPr lang="zh-CN" altLang="en-US" sz="2800" b="1" dirty="0">
                  <a:latin typeface="Times New Roman"/>
                  <a:ea typeface="宋体"/>
                </a:rPr>
                <a:t>） 平直马路上在牵引力作用下匀速前进的卡车</a:t>
              </a:r>
            </a:p>
          </p:txBody>
        </p:sp>
      </p:grp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1043609" y="456956"/>
            <a:ext cx="810039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Times New Roman"/>
                <a:ea typeface="宋体"/>
              </a:rPr>
              <a:t>例</a:t>
            </a:r>
            <a:r>
              <a:rPr lang="en-US" altLang="zh-CN" sz="2800" b="1" dirty="0">
                <a:latin typeface="Times New Roman"/>
                <a:ea typeface="宋体"/>
              </a:rPr>
              <a:t>:</a:t>
            </a:r>
            <a:r>
              <a:rPr lang="zh-CN" altLang="en-US" sz="2800" b="1" dirty="0">
                <a:latin typeface="Times New Roman"/>
                <a:ea typeface="宋体"/>
              </a:rPr>
              <a:t>根据概念来判断下面的物体是否处于平衡状态</a:t>
            </a:r>
            <a:r>
              <a:rPr lang="en-US" altLang="zh-CN" sz="2800" b="1" dirty="0">
                <a:latin typeface="Times New Roman"/>
                <a:ea typeface="宋体"/>
              </a:rPr>
              <a:t>:</a:t>
            </a:r>
          </a:p>
          <a:p>
            <a:pPr algn="l">
              <a:spcBef>
                <a:spcPct val="50000"/>
              </a:spcBef>
            </a:pPr>
            <a:endParaRPr lang="zh-CN" altLang="en-US" sz="2800" b="1" dirty="0">
              <a:latin typeface="Times New Roman"/>
              <a:ea typeface="宋体"/>
            </a:endParaRPr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8137525" y="1342093"/>
            <a:ext cx="3757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solidFill>
                  <a:srgbClr val="FF5050"/>
                </a:solidFill>
                <a:latin typeface="Times New Roman"/>
                <a:ea typeface="宋体"/>
              </a:rPr>
              <a:t>是</a:t>
            </a:r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8137524" y="2133600"/>
            <a:ext cx="7557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solidFill>
                  <a:srgbClr val="FF5050"/>
                </a:solidFill>
                <a:latin typeface="Times New Roman"/>
                <a:ea typeface="宋体"/>
              </a:rPr>
              <a:t>是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8172451" y="3068638"/>
            <a:ext cx="8640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>
                <a:solidFill>
                  <a:srgbClr val="FF5050"/>
                </a:solidFill>
                <a:latin typeface="Times New Roman"/>
                <a:ea typeface="宋体"/>
              </a:rPr>
              <a:t>是</a:t>
            </a:r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8172451" y="3861048"/>
            <a:ext cx="7283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solidFill>
                  <a:srgbClr val="FF5050"/>
                </a:solidFill>
                <a:latin typeface="Times New Roman"/>
                <a:ea typeface="宋体"/>
              </a:rPr>
              <a:t>是</a:t>
            </a:r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8209153" y="5155267"/>
            <a:ext cx="3759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solidFill>
                  <a:srgbClr val="FF5050"/>
                </a:solidFill>
                <a:latin typeface="Times New Roman"/>
                <a:ea typeface="宋体"/>
              </a:rPr>
              <a:t>否</a:t>
            </a: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8278804" y="5709138"/>
            <a:ext cx="3237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solidFill>
                  <a:srgbClr val="FF5050"/>
                </a:solidFill>
                <a:latin typeface="Times New Roman"/>
                <a:ea typeface="宋体"/>
              </a:rPr>
              <a:t>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8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8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108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0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7" grpId="0"/>
      <p:bldP spid="1085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1187624" y="1397611"/>
            <a:ext cx="57610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Times New Roman"/>
                <a:ea typeface="宋体"/>
              </a:rPr>
              <a:t>从刚才的例子</a:t>
            </a:r>
            <a:r>
              <a:rPr lang="en-US" altLang="zh-CN" sz="2800" b="1" dirty="0">
                <a:latin typeface="Times New Roman"/>
                <a:ea typeface="宋体"/>
              </a:rPr>
              <a:t>,</a:t>
            </a:r>
            <a:r>
              <a:rPr lang="zh-CN" altLang="en-US" sz="2800" b="1" dirty="0">
                <a:latin typeface="Times New Roman"/>
                <a:ea typeface="宋体"/>
              </a:rPr>
              <a:t>我们可以得到</a:t>
            </a:r>
            <a:r>
              <a:rPr lang="en-US" altLang="zh-CN" sz="2800" b="1" dirty="0">
                <a:latin typeface="Times New Roman"/>
                <a:ea typeface="宋体"/>
              </a:rPr>
              <a:t>: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917807" y="2060848"/>
            <a:ext cx="7200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dirty="0">
                <a:latin typeface="Times New Roman"/>
                <a:ea typeface="宋体"/>
              </a:rPr>
              <a:t>(1) </a:t>
            </a:r>
            <a:r>
              <a:rPr lang="zh-CN" altLang="en-US" sz="2800" b="1" dirty="0">
                <a:latin typeface="Times New Roman"/>
                <a:ea typeface="宋体"/>
              </a:rPr>
              <a:t>平衡状态的运动学特征</a:t>
            </a:r>
            <a:r>
              <a:rPr lang="en-US" altLang="zh-CN" sz="2800" b="1" dirty="0">
                <a:latin typeface="Times New Roman"/>
                <a:ea typeface="宋体"/>
              </a:rPr>
              <a:t>:</a:t>
            </a:r>
            <a:r>
              <a:rPr lang="zh-CN" altLang="en-US" sz="2800" b="1" dirty="0">
                <a:solidFill>
                  <a:srgbClr val="FF5050"/>
                </a:solidFill>
                <a:latin typeface="Times New Roman"/>
                <a:ea typeface="宋体"/>
              </a:rPr>
              <a:t>加速度为零</a:t>
            </a:r>
          </a:p>
        </p:txBody>
      </p:sp>
      <p:sp>
        <p:nvSpPr>
          <p:cNvPr id="172039" name="Text Box 7"/>
          <p:cNvSpPr txBox="1">
            <a:spLocks noChangeArrowheads="1"/>
          </p:cNvSpPr>
          <p:nvPr/>
        </p:nvSpPr>
        <p:spPr bwMode="auto">
          <a:xfrm>
            <a:off x="850899" y="2780928"/>
            <a:ext cx="78978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dirty="0">
                <a:latin typeface="Times New Roman"/>
                <a:ea typeface="宋体"/>
              </a:rPr>
              <a:t>(2) </a:t>
            </a:r>
            <a:r>
              <a:rPr lang="en-US" altLang="zh-CN" sz="2800" b="1" dirty="0">
                <a:latin typeface="Times New Roman"/>
                <a:ea typeface="宋体"/>
              </a:rPr>
              <a:t>“</a:t>
            </a:r>
            <a:r>
              <a:rPr lang="zh-CN" altLang="en-US" sz="2800" b="1" dirty="0">
                <a:latin typeface="Times New Roman"/>
                <a:ea typeface="宋体"/>
              </a:rPr>
              <a:t>保持”某状态和“瞬时”某状态有区别：</a:t>
            </a:r>
          </a:p>
        </p:txBody>
      </p:sp>
      <p:grpSp>
        <p:nvGrpSpPr>
          <p:cNvPr id="172047" name="Group 15"/>
          <p:cNvGrpSpPr>
            <a:grpSpLocks/>
          </p:cNvGrpSpPr>
          <p:nvPr/>
        </p:nvGrpSpPr>
        <p:grpSpPr bwMode="auto">
          <a:xfrm>
            <a:off x="1368047" y="3405188"/>
            <a:ext cx="5616575" cy="2663825"/>
            <a:chOff x="930" y="2478"/>
            <a:chExt cx="3538" cy="1678"/>
          </a:xfrm>
        </p:grpSpPr>
        <p:sp>
          <p:nvSpPr>
            <p:cNvPr id="172042" name="Oval 10"/>
            <p:cNvSpPr>
              <a:spLocks noChangeArrowheads="1"/>
            </p:cNvSpPr>
            <p:nvPr/>
          </p:nvSpPr>
          <p:spPr bwMode="auto">
            <a:xfrm>
              <a:off x="930" y="2478"/>
              <a:ext cx="3538" cy="167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172043" name="Text Box 11"/>
            <p:cNvSpPr txBox="1">
              <a:spLocks noChangeArrowheads="1"/>
            </p:cNvSpPr>
            <p:nvPr/>
          </p:nvSpPr>
          <p:spPr bwMode="auto">
            <a:xfrm>
              <a:off x="1301" y="2797"/>
              <a:ext cx="2928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 dirty="0" smtClean="0">
                  <a:latin typeface="Times New Roman"/>
                  <a:ea typeface="宋体"/>
                </a:rPr>
                <a:t>竖直上抛的小球运动到最高点时，这一瞬间的速度为零（静止），但是这一状态不能保持，因而这一不能保持的静止状态不属于平衡状态。</a:t>
              </a:r>
              <a:endParaRPr lang="zh-CN" altLang="en-US" sz="2400" b="1" dirty="0">
                <a:latin typeface="Times New Roman"/>
                <a:ea typeface="宋体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/>
      <p:bldP spid="1720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339" name="Group 83"/>
          <p:cNvGrpSpPr>
            <a:grpSpLocks/>
          </p:cNvGrpSpPr>
          <p:nvPr/>
        </p:nvGrpSpPr>
        <p:grpSpPr bwMode="auto">
          <a:xfrm>
            <a:off x="6877050" y="1773238"/>
            <a:ext cx="1870075" cy="3043237"/>
            <a:chOff x="4241" y="346"/>
            <a:chExt cx="1178" cy="1917"/>
          </a:xfrm>
        </p:grpSpPr>
        <p:sp>
          <p:nvSpPr>
            <p:cNvPr id="96291" name="Line 35"/>
            <p:cNvSpPr>
              <a:spLocks noChangeShapeType="1"/>
            </p:cNvSpPr>
            <p:nvPr/>
          </p:nvSpPr>
          <p:spPr bwMode="auto">
            <a:xfrm>
              <a:off x="4241" y="482"/>
              <a:ext cx="113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92" name="Line 36"/>
            <p:cNvSpPr>
              <a:spLocks noChangeShapeType="1"/>
            </p:cNvSpPr>
            <p:nvPr/>
          </p:nvSpPr>
          <p:spPr bwMode="auto">
            <a:xfrm flipH="1">
              <a:off x="5329" y="34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93" name="Line 37"/>
            <p:cNvSpPr>
              <a:spLocks noChangeShapeType="1"/>
            </p:cNvSpPr>
            <p:nvPr/>
          </p:nvSpPr>
          <p:spPr bwMode="auto">
            <a:xfrm flipH="1">
              <a:off x="4241" y="34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94" name="Line 38"/>
            <p:cNvSpPr>
              <a:spLocks noChangeShapeType="1"/>
            </p:cNvSpPr>
            <p:nvPr/>
          </p:nvSpPr>
          <p:spPr bwMode="auto">
            <a:xfrm flipH="1">
              <a:off x="5057" y="34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95" name="Line 39"/>
            <p:cNvSpPr>
              <a:spLocks noChangeShapeType="1"/>
            </p:cNvSpPr>
            <p:nvPr/>
          </p:nvSpPr>
          <p:spPr bwMode="auto">
            <a:xfrm flipH="1">
              <a:off x="4922" y="34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96" name="Line 40"/>
            <p:cNvSpPr>
              <a:spLocks noChangeShapeType="1"/>
            </p:cNvSpPr>
            <p:nvPr/>
          </p:nvSpPr>
          <p:spPr bwMode="auto">
            <a:xfrm flipH="1">
              <a:off x="4649" y="34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97" name="Line 41"/>
            <p:cNvSpPr>
              <a:spLocks noChangeShapeType="1"/>
            </p:cNvSpPr>
            <p:nvPr/>
          </p:nvSpPr>
          <p:spPr bwMode="auto">
            <a:xfrm flipH="1">
              <a:off x="4785" y="34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98" name="Line 42"/>
            <p:cNvSpPr>
              <a:spLocks noChangeShapeType="1"/>
            </p:cNvSpPr>
            <p:nvPr/>
          </p:nvSpPr>
          <p:spPr bwMode="auto">
            <a:xfrm flipH="1">
              <a:off x="4377" y="34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99" name="Line 43"/>
            <p:cNvSpPr>
              <a:spLocks noChangeShapeType="1"/>
            </p:cNvSpPr>
            <p:nvPr/>
          </p:nvSpPr>
          <p:spPr bwMode="auto">
            <a:xfrm flipH="1">
              <a:off x="4513" y="34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00" name="Line 44"/>
            <p:cNvSpPr>
              <a:spLocks noChangeShapeType="1"/>
            </p:cNvSpPr>
            <p:nvPr/>
          </p:nvSpPr>
          <p:spPr bwMode="auto">
            <a:xfrm flipH="1">
              <a:off x="5193" y="346"/>
              <a:ext cx="9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01" name="Line 45"/>
            <p:cNvSpPr>
              <a:spLocks noChangeShapeType="1"/>
            </p:cNvSpPr>
            <p:nvPr/>
          </p:nvSpPr>
          <p:spPr bwMode="auto">
            <a:xfrm>
              <a:off x="4785" y="482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02" name="Oval 46"/>
            <p:cNvSpPr>
              <a:spLocks noChangeArrowheads="1"/>
            </p:cNvSpPr>
            <p:nvPr/>
          </p:nvSpPr>
          <p:spPr bwMode="auto">
            <a:xfrm>
              <a:off x="4638" y="1162"/>
              <a:ext cx="317" cy="317"/>
            </a:xfrm>
            <a:prstGeom prst="ellipse">
              <a:avLst/>
            </a:prstGeom>
            <a:solidFill>
              <a:srgbClr val="FF9966"/>
            </a:solidFill>
            <a:ln w="9525">
              <a:solidFill>
                <a:srgbClr val="FF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08" name="Text Box 52"/>
            <p:cNvSpPr txBox="1">
              <a:spLocks noChangeArrowheads="1"/>
            </p:cNvSpPr>
            <p:nvPr/>
          </p:nvSpPr>
          <p:spPr bwMode="auto">
            <a:xfrm>
              <a:off x="4468" y="1933"/>
              <a:ext cx="59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dirty="0">
                  <a:solidFill>
                    <a:srgbClr val="000000"/>
                  </a:solidFill>
                  <a:latin typeface="Times New Roman"/>
                  <a:ea typeface="宋体"/>
                </a:rPr>
                <a:t>(3)</a:t>
              </a:r>
            </a:p>
          </p:txBody>
        </p:sp>
      </p:grpSp>
      <p:grpSp>
        <p:nvGrpSpPr>
          <p:cNvPr id="96310" name="Group 54"/>
          <p:cNvGrpSpPr>
            <a:grpSpLocks/>
          </p:cNvGrpSpPr>
          <p:nvPr/>
        </p:nvGrpSpPr>
        <p:grpSpPr bwMode="auto">
          <a:xfrm>
            <a:off x="684213" y="2997200"/>
            <a:ext cx="2232025" cy="1892300"/>
            <a:chOff x="431" y="1117"/>
            <a:chExt cx="1406" cy="1192"/>
          </a:xfrm>
        </p:grpSpPr>
        <p:sp>
          <p:nvSpPr>
            <p:cNvPr id="96270" name="Line 14"/>
            <p:cNvSpPr>
              <a:spLocks noChangeShapeType="1"/>
            </p:cNvSpPr>
            <p:nvPr/>
          </p:nvSpPr>
          <p:spPr bwMode="auto">
            <a:xfrm>
              <a:off x="431" y="1570"/>
              <a:ext cx="140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71" name="Line 15"/>
            <p:cNvSpPr>
              <a:spLocks noChangeShapeType="1"/>
            </p:cNvSpPr>
            <p:nvPr/>
          </p:nvSpPr>
          <p:spPr bwMode="auto">
            <a:xfrm flipH="1">
              <a:off x="431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72" name="Line 16"/>
            <p:cNvSpPr>
              <a:spLocks noChangeShapeType="1"/>
            </p:cNvSpPr>
            <p:nvPr/>
          </p:nvSpPr>
          <p:spPr bwMode="auto">
            <a:xfrm flipH="1">
              <a:off x="567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73" name="Line 17"/>
            <p:cNvSpPr>
              <a:spLocks noChangeShapeType="1"/>
            </p:cNvSpPr>
            <p:nvPr/>
          </p:nvSpPr>
          <p:spPr bwMode="auto">
            <a:xfrm flipH="1">
              <a:off x="703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74" name="Line 18"/>
            <p:cNvSpPr>
              <a:spLocks noChangeShapeType="1"/>
            </p:cNvSpPr>
            <p:nvPr/>
          </p:nvSpPr>
          <p:spPr bwMode="auto">
            <a:xfrm flipH="1">
              <a:off x="976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75" name="Line 19"/>
            <p:cNvSpPr>
              <a:spLocks noChangeShapeType="1"/>
            </p:cNvSpPr>
            <p:nvPr/>
          </p:nvSpPr>
          <p:spPr bwMode="auto">
            <a:xfrm flipH="1">
              <a:off x="840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76" name="Line 20"/>
            <p:cNvSpPr>
              <a:spLocks noChangeShapeType="1"/>
            </p:cNvSpPr>
            <p:nvPr/>
          </p:nvSpPr>
          <p:spPr bwMode="auto">
            <a:xfrm flipH="1">
              <a:off x="1384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77" name="Line 21"/>
            <p:cNvSpPr>
              <a:spLocks noChangeShapeType="1"/>
            </p:cNvSpPr>
            <p:nvPr/>
          </p:nvSpPr>
          <p:spPr bwMode="auto">
            <a:xfrm flipH="1">
              <a:off x="1247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78" name="Line 22"/>
            <p:cNvSpPr>
              <a:spLocks noChangeShapeType="1"/>
            </p:cNvSpPr>
            <p:nvPr/>
          </p:nvSpPr>
          <p:spPr bwMode="auto">
            <a:xfrm flipH="1">
              <a:off x="1112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80" name="Line 24"/>
            <p:cNvSpPr>
              <a:spLocks noChangeShapeType="1"/>
            </p:cNvSpPr>
            <p:nvPr/>
          </p:nvSpPr>
          <p:spPr bwMode="auto">
            <a:xfrm flipH="1">
              <a:off x="1656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81" name="Line 25"/>
            <p:cNvSpPr>
              <a:spLocks noChangeShapeType="1"/>
            </p:cNvSpPr>
            <p:nvPr/>
          </p:nvSpPr>
          <p:spPr bwMode="auto">
            <a:xfrm flipH="1">
              <a:off x="1519" y="1570"/>
              <a:ext cx="9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82" name="Rectangle 26"/>
            <p:cNvSpPr>
              <a:spLocks noChangeArrowheads="1"/>
            </p:cNvSpPr>
            <p:nvPr/>
          </p:nvSpPr>
          <p:spPr bwMode="auto">
            <a:xfrm>
              <a:off x="839" y="1117"/>
              <a:ext cx="544" cy="45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88" name="Text Box 32"/>
            <p:cNvSpPr txBox="1">
              <a:spLocks noChangeArrowheads="1"/>
            </p:cNvSpPr>
            <p:nvPr/>
          </p:nvSpPr>
          <p:spPr bwMode="auto">
            <a:xfrm>
              <a:off x="839" y="1979"/>
              <a:ext cx="40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dirty="0">
                  <a:solidFill>
                    <a:srgbClr val="000000"/>
                  </a:solidFill>
                  <a:latin typeface="Times New Roman"/>
                  <a:ea typeface="宋体"/>
                </a:rPr>
                <a:t>(1)</a:t>
              </a:r>
            </a:p>
          </p:txBody>
        </p:sp>
      </p:grp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1116013" y="1357968"/>
            <a:ext cx="64087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 smtClean="0">
                <a:latin typeface="Times New Roman"/>
                <a:ea typeface="宋体"/>
              </a:rPr>
              <a:t>请对下面的物体受</a:t>
            </a:r>
            <a:r>
              <a:rPr lang="zh-CN" altLang="en-US" sz="2800" b="1" dirty="0">
                <a:latin typeface="Times New Roman"/>
                <a:ea typeface="宋体"/>
              </a:rPr>
              <a:t>力分析</a:t>
            </a:r>
            <a:r>
              <a:rPr lang="en-US" altLang="zh-CN" sz="2800" b="1" dirty="0">
                <a:latin typeface="Times New Roman"/>
                <a:ea typeface="宋体"/>
              </a:rPr>
              <a:t>:</a:t>
            </a:r>
          </a:p>
        </p:txBody>
      </p:sp>
      <p:grpSp>
        <p:nvGrpSpPr>
          <p:cNvPr id="96311" name="Group 55"/>
          <p:cNvGrpSpPr>
            <a:grpSpLocks/>
          </p:cNvGrpSpPr>
          <p:nvPr/>
        </p:nvGrpSpPr>
        <p:grpSpPr bwMode="auto">
          <a:xfrm>
            <a:off x="1763713" y="3357563"/>
            <a:ext cx="790575" cy="1387475"/>
            <a:chOff x="1111" y="1344"/>
            <a:chExt cx="498" cy="874"/>
          </a:xfrm>
        </p:grpSpPr>
        <p:sp>
          <p:nvSpPr>
            <p:cNvPr id="96283" name="Line 27"/>
            <p:cNvSpPr>
              <a:spLocks noChangeShapeType="1"/>
            </p:cNvSpPr>
            <p:nvPr/>
          </p:nvSpPr>
          <p:spPr bwMode="auto">
            <a:xfrm>
              <a:off x="1111" y="1344"/>
              <a:ext cx="0" cy="725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85" name="Text Box 29"/>
            <p:cNvSpPr txBox="1">
              <a:spLocks noChangeArrowheads="1"/>
            </p:cNvSpPr>
            <p:nvPr/>
          </p:nvSpPr>
          <p:spPr bwMode="auto">
            <a:xfrm>
              <a:off x="1156" y="1888"/>
              <a:ext cx="45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5050"/>
                  </a:solidFill>
                  <a:latin typeface="Times New Roman"/>
                  <a:ea typeface="宋体"/>
                </a:rPr>
                <a:t>G</a:t>
              </a:r>
            </a:p>
          </p:txBody>
        </p:sp>
      </p:grpSp>
      <p:grpSp>
        <p:nvGrpSpPr>
          <p:cNvPr id="96309" name="Group 53"/>
          <p:cNvGrpSpPr>
            <a:grpSpLocks/>
          </p:cNvGrpSpPr>
          <p:nvPr/>
        </p:nvGrpSpPr>
        <p:grpSpPr bwMode="auto">
          <a:xfrm>
            <a:off x="1762125" y="1916113"/>
            <a:ext cx="649288" cy="1450975"/>
            <a:chOff x="1110" y="436"/>
            <a:chExt cx="409" cy="914"/>
          </a:xfrm>
        </p:grpSpPr>
        <p:sp>
          <p:nvSpPr>
            <p:cNvPr id="96284" name="Freeform 28"/>
            <p:cNvSpPr>
              <a:spLocks/>
            </p:cNvSpPr>
            <p:nvPr/>
          </p:nvSpPr>
          <p:spPr bwMode="auto">
            <a:xfrm>
              <a:off x="1110" y="618"/>
              <a:ext cx="1" cy="732"/>
            </a:xfrm>
            <a:custGeom>
              <a:avLst/>
              <a:gdLst>
                <a:gd name="T0" fmla="*/ 1 w 1"/>
                <a:gd name="T1" fmla="*/ 732 h 732"/>
                <a:gd name="T2" fmla="*/ 0 w 1"/>
                <a:gd name="T3" fmla="*/ 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732">
                  <a:moveTo>
                    <a:pt x="1" y="732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286" name="Text Box 30"/>
            <p:cNvSpPr txBox="1">
              <a:spLocks noChangeArrowheads="1"/>
            </p:cNvSpPr>
            <p:nvPr/>
          </p:nvSpPr>
          <p:spPr bwMode="auto">
            <a:xfrm>
              <a:off x="1111" y="436"/>
              <a:ext cx="40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00FF"/>
                  </a:solidFill>
                  <a:latin typeface="Times New Roman"/>
                  <a:ea typeface="宋体"/>
                </a:rPr>
                <a:t>N</a:t>
              </a:r>
            </a:p>
          </p:txBody>
        </p:sp>
      </p:grpSp>
      <p:grpSp>
        <p:nvGrpSpPr>
          <p:cNvPr id="96340" name="Group 84"/>
          <p:cNvGrpSpPr>
            <a:grpSpLocks/>
          </p:cNvGrpSpPr>
          <p:nvPr/>
        </p:nvGrpSpPr>
        <p:grpSpPr bwMode="auto">
          <a:xfrm>
            <a:off x="7740650" y="1989138"/>
            <a:ext cx="574675" cy="1336675"/>
            <a:chOff x="4785" y="482"/>
            <a:chExt cx="362" cy="842"/>
          </a:xfrm>
        </p:grpSpPr>
        <p:sp>
          <p:nvSpPr>
            <p:cNvPr id="96304" name="Freeform 48"/>
            <p:cNvSpPr>
              <a:spLocks/>
            </p:cNvSpPr>
            <p:nvPr/>
          </p:nvSpPr>
          <p:spPr bwMode="auto">
            <a:xfrm>
              <a:off x="4797" y="536"/>
              <a:ext cx="11" cy="788"/>
            </a:xfrm>
            <a:custGeom>
              <a:avLst/>
              <a:gdLst>
                <a:gd name="T0" fmla="*/ 11 w 11"/>
                <a:gd name="T1" fmla="*/ 788 h 788"/>
                <a:gd name="T2" fmla="*/ 0 w 11"/>
                <a:gd name="T3" fmla="*/ 0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788">
                  <a:moveTo>
                    <a:pt x="11" y="788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06" name="Text Box 50"/>
            <p:cNvSpPr txBox="1">
              <a:spLocks noChangeArrowheads="1"/>
            </p:cNvSpPr>
            <p:nvPr/>
          </p:nvSpPr>
          <p:spPr bwMode="auto">
            <a:xfrm>
              <a:off x="4785" y="482"/>
              <a:ext cx="36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00FF"/>
                  </a:solidFill>
                  <a:latin typeface="Times New Roman"/>
                  <a:ea typeface="宋体"/>
                </a:rPr>
                <a:t>T</a:t>
              </a:r>
            </a:p>
          </p:txBody>
        </p:sp>
      </p:grpSp>
      <p:grpSp>
        <p:nvGrpSpPr>
          <p:cNvPr id="96341" name="Group 85"/>
          <p:cNvGrpSpPr>
            <a:grpSpLocks/>
          </p:cNvGrpSpPr>
          <p:nvPr/>
        </p:nvGrpSpPr>
        <p:grpSpPr bwMode="auto">
          <a:xfrm>
            <a:off x="7740650" y="3336925"/>
            <a:ext cx="576263" cy="1408113"/>
            <a:chOff x="4785" y="1331"/>
            <a:chExt cx="363" cy="887"/>
          </a:xfrm>
        </p:grpSpPr>
        <p:sp>
          <p:nvSpPr>
            <p:cNvPr id="96303" name="Line 47"/>
            <p:cNvSpPr>
              <a:spLocks noChangeShapeType="1"/>
            </p:cNvSpPr>
            <p:nvPr/>
          </p:nvSpPr>
          <p:spPr bwMode="auto">
            <a:xfrm>
              <a:off x="4806" y="1331"/>
              <a:ext cx="0" cy="726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07" name="Text Box 51"/>
            <p:cNvSpPr txBox="1">
              <a:spLocks noChangeArrowheads="1"/>
            </p:cNvSpPr>
            <p:nvPr/>
          </p:nvSpPr>
          <p:spPr bwMode="auto">
            <a:xfrm>
              <a:off x="4785" y="1888"/>
              <a:ext cx="36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5050"/>
                  </a:solidFill>
                  <a:latin typeface="Times New Roman"/>
                  <a:ea typeface="宋体"/>
                </a:rPr>
                <a:t>G</a:t>
              </a:r>
            </a:p>
          </p:txBody>
        </p:sp>
      </p:grpSp>
      <p:grpSp>
        <p:nvGrpSpPr>
          <p:cNvPr id="96330" name="Group 74"/>
          <p:cNvGrpSpPr>
            <a:grpSpLocks/>
          </p:cNvGrpSpPr>
          <p:nvPr/>
        </p:nvGrpSpPr>
        <p:grpSpPr bwMode="auto">
          <a:xfrm>
            <a:off x="3348038" y="2781300"/>
            <a:ext cx="2481262" cy="2051050"/>
            <a:chOff x="2200" y="1017"/>
            <a:chExt cx="1563" cy="1292"/>
          </a:xfrm>
        </p:grpSpPr>
        <p:grpSp>
          <p:nvGrpSpPr>
            <p:cNvPr id="96324" name="Group 68"/>
            <p:cNvGrpSpPr>
              <a:grpSpLocks/>
            </p:cNvGrpSpPr>
            <p:nvPr/>
          </p:nvGrpSpPr>
          <p:grpSpPr bwMode="auto">
            <a:xfrm>
              <a:off x="2200" y="1017"/>
              <a:ext cx="1563" cy="735"/>
              <a:chOff x="2200" y="1017"/>
              <a:chExt cx="1563" cy="735"/>
            </a:xfrm>
          </p:grpSpPr>
          <p:sp>
            <p:nvSpPr>
              <p:cNvPr id="96312" name="Line 56"/>
              <p:cNvSpPr>
                <a:spLocks noChangeShapeType="1"/>
              </p:cNvSpPr>
              <p:nvPr/>
            </p:nvSpPr>
            <p:spPr bwMode="auto">
              <a:xfrm>
                <a:off x="2200" y="1616"/>
                <a:ext cx="154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  <p:graphicFrame>
            <p:nvGraphicFramePr>
              <p:cNvPr id="96313" name="Object 57"/>
              <p:cNvGraphicFramePr>
                <a:graphicFrameLocks noChangeAspect="1"/>
              </p:cNvGraphicFramePr>
              <p:nvPr/>
            </p:nvGraphicFramePr>
            <p:xfrm>
              <a:off x="2336" y="1017"/>
              <a:ext cx="1427" cy="5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371" name="Flash Document" r:id="rId3" imgW="2265840" imgH="951120" progId="">
                      <p:embed/>
                    </p:oleObj>
                  </mc:Choice>
                  <mc:Fallback>
                    <p:oleObj name="Flash Document" r:id="rId3" imgW="2265840" imgH="951120" progId="">
                      <p:embed/>
                      <p:pic>
                        <p:nvPicPr>
                          <p:cNvPr id="0" name="Picture 10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36" y="1017"/>
                            <a:ext cx="1427" cy="59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6314" name="Line 58"/>
              <p:cNvSpPr>
                <a:spLocks noChangeShapeType="1"/>
              </p:cNvSpPr>
              <p:nvPr/>
            </p:nvSpPr>
            <p:spPr bwMode="auto">
              <a:xfrm flipH="1">
                <a:off x="2200" y="1616"/>
                <a:ext cx="9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  <p:sp>
            <p:nvSpPr>
              <p:cNvPr id="96315" name="Line 59"/>
              <p:cNvSpPr>
                <a:spLocks noChangeShapeType="1"/>
              </p:cNvSpPr>
              <p:nvPr/>
            </p:nvSpPr>
            <p:spPr bwMode="auto">
              <a:xfrm flipH="1">
                <a:off x="2382" y="1616"/>
                <a:ext cx="9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  <p:sp>
            <p:nvSpPr>
              <p:cNvPr id="96316" name="Line 60"/>
              <p:cNvSpPr>
                <a:spLocks noChangeShapeType="1"/>
              </p:cNvSpPr>
              <p:nvPr/>
            </p:nvSpPr>
            <p:spPr bwMode="auto">
              <a:xfrm flipH="1">
                <a:off x="2562" y="1616"/>
                <a:ext cx="9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  <p:sp>
            <p:nvSpPr>
              <p:cNvPr id="96317" name="Line 61"/>
              <p:cNvSpPr>
                <a:spLocks noChangeShapeType="1"/>
              </p:cNvSpPr>
              <p:nvPr/>
            </p:nvSpPr>
            <p:spPr bwMode="auto">
              <a:xfrm flipH="1">
                <a:off x="2744" y="1616"/>
                <a:ext cx="9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  <p:sp>
            <p:nvSpPr>
              <p:cNvPr id="96318" name="Line 62"/>
              <p:cNvSpPr>
                <a:spLocks noChangeShapeType="1"/>
              </p:cNvSpPr>
              <p:nvPr/>
            </p:nvSpPr>
            <p:spPr bwMode="auto">
              <a:xfrm flipH="1">
                <a:off x="2926" y="1616"/>
                <a:ext cx="9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  <p:sp>
            <p:nvSpPr>
              <p:cNvPr id="96319" name="Line 63"/>
              <p:cNvSpPr>
                <a:spLocks noChangeShapeType="1"/>
              </p:cNvSpPr>
              <p:nvPr/>
            </p:nvSpPr>
            <p:spPr bwMode="auto">
              <a:xfrm flipH="1">
                <a:off x="3108" y="1616"/>
                <a:ext cx="9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  <p:sp>
            <p:nvSpPr>
              <p:cNvPr id="96320" name="Line 64"/>
              <p:cNvSpPr>
                <a:spLocks noChangeShapeType="1"/>
              </p:cNvSpPr>
              <p:nvPr/>
            </p:nvSpPr>
            <p:spPr bwMode="auto">
              <a:xfrm flipH="1">
                <a:off x="3288" y="1616"/>
                <a:ext cx="9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  <p:sp>
            <p:nvSpPr>
              <p:cNvPr id="96321" name="Line 65"/>
              <p:cNvSpPr>
                <a:spLocks noChangeShapeType="1"/>
              </p:cNvSpPr>
              <p:nvPr/>
            </p:nvSpPr>
            <p:spPr bwMode="auto">
              <a:xfrm flipH="1">
                <a:off x="3606" y="1616"/>
                <a:ext cx="9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  <p:sp>
            <p:nvSpPr>
              <p:cNvPr id="96323" name="Line 67"/>
              <p:cNvSpPr>
                <a:spLocks noChangeShapeType="1"/>
              </p:cNvSpPr>
              <p:nvPr/>
            </p:nvSpPr>
            <p:spPr bwMode="auto">
              <a:xfrm flipH="1">
                <a:off x="3470" y="1616"/>
                <a:ext cx="9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/>
                  <a:ea typeface="宋体"/>
                </a:endParaRPr>
              </a:p>
            </p:txBody>
          </p:sp>
        </p:grpSp>
        <p:sp>
          <p:nvSpPr>
            <p:cNvPr id="96325" name="Text Box 69"/>
            <p:cNvSpPr txBox="1">
              <a:spLocks noChangeArrowheads="1"/>
            </p:cNvSpPr>
            <p:nvPr/>
          </p:nvSpPr>
          <p:spPr bwMode="auto">
            <a:xfrm>
              <a:off x="2472" y="1979"/>
              <a:ext cx="45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dirty="0">
                  <a:solidFill>
                    <a:srgbClr val="000000"/>
                  </a:solidFill>
                  <a:latin typeface="Times New Roman"/>
                  <a:ea typeface="宋体"/>
                </a:rPr>
                <a:t>(2)</a:t>
              </a:r>
            </a:p>
          </p:txBody>
        </p:sp>
      </p:grpSp>
      <p:grpSp>
        <p:nvGrpSpPr>
          <p:cNvPr id="96336" name="Group 80"/>
          <p:cNvGrpSpPr>
            <a:grpSpLocks/>
          </p:cNvGrpSpPr>
          <p:nvPr/>
        </p:nvGrpSpPr>
        <p:grpSpPr bwMode="auto">
          <a:xfrm>
            <a:off x="4510088" y="1931988"/>
            <a:ext cx="565150" cy="1366837"/>
            <a:chOff x="2932" y="482"/>
            <a:chExt cx="356" cy="861"/>
          </a:xfrm>
        </p:grpSpPr>
        <p:sp>
          <p:nvSpPr>
            <p:cNvPr id="96327" name="Line 71"/>
            <p:cNvSpPr>
              <a:spLocks noChangeShapeType="1"/>
            </p:cNvSpPr>
            <p:nvPr/>
          </p:nvSpPr>
          <p:spPr bwMode="auto">
            <a:xfrm flipV="1">
              <a:off x="2932" y="572"/>
              <a:ext cx="0" cy="77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28" name="Text Box 72"/>
            <p:cNvSpPr txBox="1">
              <a:spLocks noChangeArrowheads="1"/>
            </p:cNvSpPr>
            <p:nvPr/>
          </p:nvSpPr>
          <p:spPr bwMode="auto">
            <a:xfrm>
              <a:off x="2971" y="482"/>
              <a:ext cx="31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00FF"/>
                  </a:solidFill>
                  <a:latin typeface="Times New Roman"/>
                  <a:ea typeface="宋体"/>
                </a:rPr>
                <a:t>N</a:t>
              </a:r>
            </a:p>
          </p:txBody>
        </p:sp>
      </p:grpSp>
      <p:grpSp>
        <p:nvGrpSpPr>
          <p:cNvPr id="96338" name="Group 82"/>
          <p:cNvGrpSpPr>
            <a:grpSpLocks/>
          </p:cNvGrpSpPr>
          <p:nvPr/>
        </p:nvGrpSpPr>
        <p:grpSpPr bwMode="auto">
          <a:xfrm>
            <a:off x="4498975" y="3298825"/>
            <a:ext cx="792163" cy="1533525"/>
            <a:chOff x="2925" y="1343"/>
            <a:chExt cx="499" cy="966"/>
          </a:xfrm>
        </p:grpSpPr>
        <p:sp>
          <p:nvSpPr>
            <p:cNvPr id="96326" name="Line 70"/>
            <p:cNvSpPr>
              <a:spLocks noChangeShapeType="1"/>
            </p:cNvSpPr>
            <p:nvPr/>
          </p:nvSpPr>
          <p:spPr bwMode="auto">
            <a:xfrm>
              <a:off x="2925" y="1343"/>
              <a:ext cx="0" cy="817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29" name="Text Box 73"/>
            <p:cNvSpPr txBox="1">
              <a:spLocks noChangeArrowheads="1"/>
            </p:cNvSpPr>
            <p:nvPr/>
          </p:nvSpPr>
          <p:spPr bwMode="auto">
            <a:xfrm>
              <a:off x="2971" y="1979"/>
              <a:ext cx="45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5050"/>
                  </a:solidFill>
                  <a:latin typeface="Times New Roman"/>
                  <a:ea typeface="宋体"/>
                </a:rPr>
                <a:t>G</a:t>
              </a:r>
            </a:p>
          </p:txBody>
        </p:sp>
      </p:grpSp>
      <p:grpSp>
        <p:nvGrpSpPr>
          <p:cNvPr id="96335" name="Group 79"/>
          <p:cNvGrpSpPr>
            <a:grpSpLocks/>
          </p:cNvGrpSpPr>
          <p:nvPr/>
        </p:nvGrpSpPr>
        <p:grpSpPr bwMode="auto">
          <a:xfrm>
            <a:off x="2771775" y="2708276"/>
            <a:ext cx="1727200" cy="592139"/>
            <a:chOff x="1837" y="971"/>
            <a:chExt cx="1088" cy="373"/>
          </a:xfrm>
        </p:grpSpPr>
        <p:sp>
          <p:nvSpPr>
            <p:cNvPr id="96331" name="Line 75"/>
            <p:cNvSpPr>
              <a:spLocks noChangeShapeType="1"/>
            </p:cNvSpPr>
            <p:nvPr/>
          </p:nvSpPr>
          <p:spPr bwMode="auto">
            <a:xfrm flipH="1">
              <a:off x="1837" y="1344"/>
              <a:ext cx="1088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33" name="Text Box 77"/>
            <p:cNvSpPr txBox="1">
              <a:spLocks noChangeArrowheads="1"/>
            </p:cNvSpPr>
            <p:nvPr/>
          </p:nvSpPr>
          <p:spPr bwMode="auto">
            <a:xfrm>
              <a:off x="1837" y="971"/>
              <a:ext cx="45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00FF00"/>
                  </a:solidFill>
                  <a:latin typeface="Times New Roman"/>
                  <a:ea typeface="宋体"/>
                </a:rPr>
                <a:t>F</a:t>
              </a:r>
              <a:r>
                <a:rPr lang="zh-CN" altLang="en-US" sz="2800" b="1" baseline="-25000" dirty="0">
                  <a:solidFill>
                    <a:srgbClr val="00FF00"/>
                  </a:solidFill>
                  <a:latin typeface="Times New Roman"/>
                  <a:ea typeface="宋体"/>
                </a:rPr>
                <a:t>牵</a:t>
              </a:r>
            </a:p>
          </p:txBody>
        </p:sp>
      </p:grpSp>
      <p:grpSp>
        <p:nvGrpSpPr>
          <p:cNvPr id="96337" name="Group 81"/>
          <p:cNvGrpSpPr>
            <a:grpSpLocks/>
          </p:cNvGrpSpPr>
          <p:nvPr/>
        </p:nvGrpSpPr>
        <p:grpSpPr bwMode="auto">
          <a:xfrm>
            <a:off x="4500563" y="2781300"/>
            <a:ext cx="2159000" cy="523876"/>
            <a:chOff x="2926" y="1017"/>
            <a:chExt cx="1360" cy="330"/>
          </a:xfrm>
        </p:grpSpPr>
        <p:sp>
          <p:nvSpPr>
            <p:cNvPr id="96332" name="Line 76"/>
            <p:cNvSpPr>
              <a:spLocks noChangeShapeType="1"/>
            </p:cNvSpPr>
            <p:nvPr/>
          </p:nvSpPr>
          <p:spPr bwMode="auto">
            <a:xfrm>
              <a:off x="2926" y="1344"/>
              <a:ext cx="1088" cy="0"/>
            </a:xfrm>
            <a:prstGeom prst="line">
              <a:avLst/>
            </a:prstGeom>
            <a:noFill/>
            <a:ln w="38100">
              <a:solidFill>
                <a:srgbClr val="99FF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34" name="Text Box 78"/>
            <p:cNvSpPr txBox="1">
              <a:spLocks noChangeArrowheads="1"/>
            </p:cNvSpPr>
            <p:nvPr/>
          </p:nvSpPr>
          <p:spPr bwMode="auto">
            <a:xfrm>
              <a:off x="3878" y="1017"/>
              <a:ext cx="40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i="1" u="sng" dirty="0" smtClean="0">
                  <a:solidFill>
                    <a:srgbClr val="99FFCC"/>
                  </a:solidFill>
                  <a:latin typeface="Times New Roman"/>
                  <a:ea typeface="宋体"/>
                </a:rPr>
                <a:t>f</a:t>
              </a:r>
              <a:endParaRPr lang="en-US" altLang="zh-CN" sz="2800" b="1" i="1" u="sng" dirty="0">
                <a:solidFill>
                  <a:srgbClr val="99FFCC"/>
                </a:solidFill>
                <a:latin typeface="Times New Roman"/>
                <a:ea typeface="宋体"/>
              </a:endParaRPr>
            </a:p>
          </p:txBody>
        </p:sp>
      </p:grpSp>
      <p:grpSp>
        <p:nvGrpSpPr>
          <p:cNvPr id="96352" name="Group 96"/>
          <p:cNvGrpSpPr>
            <a:grpSpLocks/>
          </p:cNvGrpSpPr>
          <p:nvPr/>
        </p:nvGrpSpPr>
        <p:grpSpPr bwMode="auto">
          <a:xfrm>
            <a:off x="1187450" y="5013325"/>
            <a:ext cx="792163" cy="1676400"/>
            <a:chOff x="748" y="3158"/>
            <a:chExt cx="499" cy="1056"/>
          </a:xfrm>
        </p:grpSpPr>
        <p:sp>
          <p:nvSpPr>
            <p:cNvPr id="96342" name="Oval 86"/>
            <p:cNvSpPr>
              <a:spLocks noChangeArrowheads="1"/>
            </p:cNvSpPr>
            <p:nvPr/>
          </p:nvSpPr>
          <p:spPr bwMode="auto">
            <a:xfrm>
              <a:off x="930" y="3158"/>
              <a:ext cx="317" cy="317"/>
            </a:xfrm>
            <a:prstGeom prst="ellipse">
              <a:avLst/>
            </a:prstGeom>
            <a:solidFill>
              <a:srgbClr val="FF9966"/>
            </a:solidFill>
            <a:ln w="9525">
              <a:solidFill>
                <a:srgbClr val="FF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45" name="Text Box 89"/>
            <p:cNvSpPr txBox="1">
              <a:spLocks noChangeArrowheads="1"/>
            </p:cNvSpPr>
            <p:nvPr/>
          </p:nvSpPr>
          <p:spPr bwMode="auto">
            <a:xfrm>
              <a:off x="748" y="3884"/>
              <a:ext cx="31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dirty="0" smtClean="0">
                  <a:solidFill>
                    <a:srgbClr val="000000"/>
                  </a:solidFill>
                  <a:latin typeface="Times New Roman"/>
                  <a:ea typeface="宋体"/>
                </a:rPr>
                <a:t>(4)</a:t>
              </a:r>
              <a:endParaRPr lang="en-US" altLang="zh-CN" sz="2800" dirty="0">
                <a:solidFill>
                  <a:srgbClr val="000000"/>
                </a:solidFill>
                <a:latin typeface="Times New Roman"/>
                <a:ea typeface="宋体"/>
              </a:endParaRPr>
            </a:p>
          </p:txBody>
        </p:sp>
      </p:grpSp>
      <p:grpSp>
        <p:nvGrpSpPr>
          <p:cNvPr id="96353" name="Group 97"/>
          <p:cNvGrpSpPr>
            <a:grpSpLocks/>
          </p:cNvGrpSpPr>
          <p:nvPr/>
        </p:nvGrpSpPr>
        <p:grpSpPr bwMode="auto">
          <a:xfrm>
            <a:off x="2415931" y="5013325"/>
            <a:ext cx="6331194" cy="1701678"/>
            <a:chOff x="1655" y="3368"/>
            <a:chExt cx="3947" cy="952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96346" name="Group 90"/>
            <p:cNvGrpSpPr>
              <a:grpSpLocks/>
            </p:cNvGrpSpPr>
            <p:nvPr/>
          </p:nvGrpSpPr>
          <p:grpSpPr bwMode="auto">
            <a:xfrm>
              <a:off x="1655" y="3368"/>
              <a:ext cx="3947" cy="952"/>
              <a:chOff x="22" y="1933"/>
              <a:chExt cx="5738" cy="952"/>
            </a:xfrm>
            <a:grpFill/>
          </p:grpSpPr>
          <p:sp>
            <p:nvSpPr>
              <p:cNvPr id="96347" name="AutoShape 91" descr="羊皮纸"/>
              <p:cNvSpPr>
                <a:spLocks noChangeArrowheads="1"/>
              </p:cNvSpPr>
              <p:nvPr/>
            </p:nvSpPr>
            <p:spPr bwMode="auto">
              <a:xfrm>
                <a:off x="22" y="1933"/>
                <a:ext cx="5738" cy="952"/>
              </a:xfrm>
              <a:prstGeom prst="horizontalScroll">
                <a:avLst>
                  <a:gd name="adj" fmla="val 12500"/>
                </a:avLst>
              </a:prstGeom>
              <a:grpFill/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 altLang="zh-CN" sz="2800" b="1">
                  <a:latin typeface="Times New Roman"/>
                  <a:ea typeface="宋体"/>
                </a:endParaRPr>
              </a:p>
            </p:txBody>
          </p:sp>
          <p:sp>
            <p:nvSpPr>
              <p:cNvPr id="96348" name="Text Box 92"/>
              <p:cNvSpPr txBox="1">
                <a:spLocks noChangeArrowheads="1"/>
              </p:cNvSpPr>
              <p:nvPr/>
            </p:nvSpPr>
            <p:spPr bwMode="auto">
              <a:xfrm>
                <a:off x="249" y="2115"/>
                <a:ext cx="5511" cy="29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zh-CN" altLang="en-US" sz="2800" b="1" dirty="0">
                    <a:latin typeface="Times New Roman"/>
                    <a:ea typeface="宋体"/>
                  </a:rPr>
                  <a:t>处于平衡状态物体的共同点</a:t>
                </a:r>
                <a:r>
                  <a:rPr lang="en-US" altLang="zh-CN" sz="2800" b="1" dirty="0">
                    <a:latin typeface="Times New Roman"/>
                    <a:ea typeface="宋体"/>
                  </a:rPr>
                  <a:t>:</a:t>
                </a:r>
                <a:r>
                  <a:rPr lang="en-US" altLang="zh-CN" sz="2800" b="1" i="1" dirty="0">
                    <a:latin typeface="Times New Roman"/>
                    <a:ea typeface="宋体"/>
                  </a:rPr>
                  <a:t>F</a:t>
                </a:r>
                <a:r>
                  <a:rPr lang="zh-CN" altLang="en-US" sz="2800" b="1" baseline="-25000" dirty="0">
                    <a:latin typeface="Times New Roman"/>
                    <a:ea typeface="宋体"/>
                  </a:rPr>
                  <a:t>合</a:t>
                </a:r>
                <a:r>
                  <a:rPr lang="zh-CN" altLang="en-US" sz="2800" b="1" dirty="0">
                    <a:latin typeface="Times New Roman"/>
                    <a:ea typeface="宋体"/>
                  </a:rPr>
                  <a:t>为零</a:t>
                </a:r>
                <a:r>
                  <a:rPr lang="en-US" altLang="zh-CN" sz="2800" b="1" dirty="0">
                    <a:latin typeface="Times New Roman"/>
                    <a:ea typeface="宋体"/>
                  </a:rPr>
                  <a:t>;</a:t>
                </a:r>
              </a:p>
            </p:txBody>
          </p:sp>
        </p:grpSp>
        <p:sp>
          <p:nvSpPr>
            <p:cNvPr id="96349" name="Text Box 93"/>
            <p:cNvSpPr txBox="1">
              <a:spLocks noChangeArrowheads="1"/>
            </p:cNvSpPr>
            <p:nvPr/>
          </p:nvSpPr>
          <p:spPr bwMode="auto">
            <a:xfrm>
              <a:off x="1791" y="3884"/>
              <a:ext cx="3629" cy="3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50" name="Text Box 94"/>
            <p:cNvSpPr txBox="1">
              <a:spLocks noChangeArrowheads="1"/>
            </p:cNvSpPr>
            <p:nvPr/>
          </p:nvSpPr>
          <p:spPr bwMode="auto">
            <a:xfrm>
              <a:off x="1791" y="3838"/>
              <a:ext cx="3357" cy="29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 b="1" dirty="0">
                  <a:latin typeface="Times New Roman"/>
                  <a:ea typeface="宋体"/>
                </a:rPr>
                <a:t>处于非平衡状态物体</a:t>
              </a:r>
              <a:r>
                <a:rPr lang="en-US" altLang="zh-CN" sz="2800" b="1" dirty="0">
                  <a:latin typeface="Times New Roman"/>
                  <a:ea typeface="宋体"/>
                </a:rPr>
                <a:t>:</a:t>
              </a:r>
              <a:r>
                <a:rPr lang="en-US" altLang="zh-CN" sz="2800" b="1" i="1" dirty="0">
                  <a:latin typeface="Times New Roman"/>
                  <a:ea typeface="宋体"/>
                </a:rPr>
                <a:t>F</a:t>
              </a:r>
              <a:r>
                <a:rPr lang="zh-CN" altLang="en-US" sz="2800" b="1" baseline="-25000" dirty="0">
                  <a:latin typeface="Times New Roman"/>
                  <a:ea typeface="宋体"/>
                </a:rPr>
                <a:t>合</a:t>
              </a:r>
              <a:r>
                <a:rPr lang="zh-CN" altLang="en-US" sz="2800" b="1" dirty="0">
                  <a:latin typeface="Times New Roman"/>
                  <a:ea typeface="宋体"/>
                </a:rPr>
                <a:t>不为零</a:t>
              </a:r>
              <a:r>
                <a:rPr lang="en-US" altLang="zh-CN" sz="2800" b="1" dirty="0">
                  <a:latin typeface="Times New Roman"/>
                  <a:ea typeface="宋体"/>
                </a:rPr>
                <a:t>.</a:t>
              </a:r>
            </a:p>
          </p:txBody>
        </p:sp>
      </p:grpSp>
      <p:grpSp>
        <p:nvGrpSpPr>
          <p:cNvPr id="96351" name="Group 95"/>
          <p:cNvGrpSpPr>
            <a:grpSpLocks/>
          </p:cNvGrpSpPr>
          <p:nvPr/>
        </p:nvGrpSpPr>
        <p:grpSpPr bwMode="auto">
          <a:xfrm>
            <a:off x="1744663" y="5248275"/>
            <a:ext cx="738187" cy="1441450"/>
            <a:chOff x="1099" y="3306"/>
            <a:chExt cx="465" cy="908"/>
          </a:xfrm>
        </p:grpSpPr>
        <p:sp>
          <p:nvSpPr>
            <p:cNvPr id="96343" name="Line 87"/>
            <p:cNvSpPr>
              <a:spLocks noChangeShapeType="1"/>
            </p:cNvSpPr>
            <p:nvPr/>
          </p:nvSpPr>
          <p:spPr bwMode="auto">
            <a:xfrm>
              <a:off x="1099" y="3306"/>
              <a:ext cx="0" cy="726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/>
                <a:ea typeface="宋体"/>
              </a:endParaRPr>
            </a:p>
          </p:txBody>
        </p:sp>
        <p:sp>
          <p:nvSpPr>
            <p:cNvPr id="96344" name="Text Box 88"/>
            <p:cNvSpPr txBox="1">
              <a:spLocks noChangeArrowheads="1"/>
            </p:cNvSpPr>
            <p:nvPr/>
          </p:nvSpPr>
          <p:spPr bwMode="auto">
            <a:xfrm>
              <a:off x="1111" y="3884"/>
              <a:ext cx="45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800" b="1" i="1" dirty="0">
                  <a:solidFill>
                    <a:srgbClr val="FF5050"/>
                  </a:solidFill>
                  <a:latin typeface="Times New Roman"/>
                  <a:ea typeface="宋体"/>
                </a:rPr>
                <a:t>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9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9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9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9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9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371361" y="548680"/>
            <a:ext cx="75612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/>
                <a:ea typeface="宋体"/>
              </a:rPr>
              <a:t>二、共点力作用下物体平衡的条件：</a:t>
            </a:r>
            <a:endParaRPr lang="en-US" altLang="zh-CN" sz="2800" b="1" dirty="0">
              <a:latin typeface="Times New Roman"/>
              <a:ea typeface="宋体"/>
            </a:endParaRPr>
          </a:p>
        </p:txBody>
      </p:sp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1258888" y="1628775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5050"/>
                </a:solidFill>
                <a:latin typeface="Times New Roman"/>
                <a:ea typeface="宋体"/>
              </a:rPr>
              <a:t>合力为零</a:t>
            </a:r>
          </a:p>
        </p:txBody>
      </p:sp>
      <p:sp>
        <p:nvSpPr>
          <p:cNvPr id="174089" name="Text Box 9"/>
          <p:cNvSpPr txBox="1">
            <a:spLocks noChangeArrowheads="1"/>
          </p:cNvSpPr>
          <p:nvPr/>
        </p:nvSpPr>
        <p:spPr bwMode="auto">
          <a:xfrm>
            <a:off x="900113" y="2420938"/>
            <a:ext cx="37449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/>
                <a:ea typeface="宋体"/>
              </a:rPr>
              <a:t>数学表达式：</a:t>
            </a:r>
          </a:p>
        </p:txBody>
      </p:sp>
      <p:sp>
        <p:nvSpPr>
          <p:cNvPr id="174091" name="Text Box 11"/>
          <p:cNvSpPr txBox="1">
            <a:spLocks noChangeArrowheads="1"/>
          </p:cNvSpPr>
          <p:nvPr/>
        </p:nvSpPr>
        <p:spPr bwMode="auto">
          <a:xfrm>
            <a:off x="3995738" y="2420938"/>
            <a:ext cx="1800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>
                <a:latin typeface="Times New Roman"/>
                <a:ea typeface="宋体"/>
              </a:rPr>
              <a:t>F</a:t>
            </a:r>
            <a:r>
              <a:rPr lang="zh-CN" altLang="en-US" sz="2800" b="1" baseline="-25000" dirty="0">
                <a:latin typeface="Times New Roman"/>
                <a:ea typeface="宋体"/>
              </a:rPr>
              <a:t>合</a:t>
            </a:r>
            <a:r>
              <a:rPr lang="en-US" altLang="zh-CN" sz="2800" b="1" dirty="0">
                <a:latin typeface="Times New Roman"/>
                <a:ea typeface="宋体"/>
              </a:rPr>
              <a:t>=0</a:t>
            </a:r>
            <a:endParaRPr lang="zh-CN" altLang="en-US" sz="2800" b="1" dirty="0">
              <a:latin typeface="Times New Roman"/>
              <a:ea typeface="宋体"/>
            </a:endParaRPr>
          </a:p>
        </p:txBody>
      </p:sp>
      <p:grpSp>
        <p:nvGrpSpPr>
          <p:cNvPr id="174104" name="Group 24"/>
          <p:cNvGrpSpPr>
            <a:grpSpLocks/>
          </p:cNvGrpSpPr>
          <p:nvPr/>
        </p:nvGrpSpPr>
        <p:grpSpPr bwMode="auto">
          <a:xfrm>
            <a:off x="1319382" y="2944158"/>
            <a:ext cx="5646494" cy="1348442"/>
            <a:chOff x="814" y="1752"/>
            <a:chExt cx="3699" cy="936"/>
          </a:xfrm>
        </p:grpSpPr>
        <p:sp>
          <p:nvSpPr>
            <p:cNvPr id="174090" name="Text Box 10"/>
            <p:cNvSpPr txBox="1">
              <a:spLocks noChangeArrowheads="1"/>
            </p:cNvSpPr>
            <p:nvPr/>
          </p:nvSpPr>
          <p:spPr bwMode="auto">
            <a:xfrm>
              <a:off x="814" y="2015"/>
              <a:ext cx="249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/>
                  <a:ea typeface="宋体"/>
                </a:rPr>
                <a:t>在正交分解时常用：</a:t>
              </a:r>
            </a:p>
          </p:txBody>
        </p:sp>
        <p:graphicFrame>
          <p:nvGraphicFramePr>
            <p:cNvPr id="17409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4987553"/>
                </p:ext>
              </p:extLst>
            </p:nvPr>
          </p:nvGraphicFramePr>
          <p:xfrm>
            <a:off x="3334" y="1752"/>
            <a:ext cx="1179" cy="9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22" name="Equation" r:id="rId3" imgW="368140" imgH="291973" progId="">
                    <p:embed/>
                  </p:oleObj>
                </mc:Choice>
                <mc:Fallback>
                  <p:oleObj name="Equation" r:id="rId3" imgW="368140" imgH="291973" progId="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1752"/>
                          <a:ext cx="1179" cy="9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323850" y="4292600"/>
            <a:ext cx="5616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Times New Roman"/>
                <a:ea typeface="宋体"/>
              </a:rPr>
              <a:t>平衡条件</a:t>
            </a:r>
            <a:r>
              <a:rPr lang="zh-CN" altLang="en-US" sz="2800" b="1" dirty="0">
                <a:latin typeface="Times New Roman"/>
                <a:ea typeface="宋体"/>
              </a:rPr>
              <a:t>的理论推导</a:t>
            </a:r>
          </a:p>
        </p:txBody>
      </p:sp>
      <p:sp>
        <p:nvSpPr>
          <p:cNvPr id="174095" name="Text Box 15"/>
          <p:cNvSpPr txBox="1">
            <a:spLocks noChangeArrowheads="1"/>
          </p:cNvSpPr>
          <p:nvPr/>
        </p:nvSpPr>
        <p:spPr bwMode="auto">
          <a:xfrm>
            <a:off x="755576" y="5256999"/>
            <a:ext cx="273685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/>
                <a:ea typeface="宋体"/>
              </a:rPr>
              <a:t>平衡状态（静止或匀速直线运动）</a:t>
            </a:r>
          </a:p>
        </p:txBody>
      </p:sp>
      <p:sp>
        <p:nvSpPr>
          <p:cNvPr id="174096" name="Line 16"/>
          <p:cNvSpPr>
            <a:spLocks noChangeShapeType="1"/>
          </p:cNvSpPr>
          <p:nvPr/>
        </p:nvSpPr>
        <p:spPr bwMode="auto">
          <a:xfrm>
            <a:off x="3509888" y="5617361"/>
            <a:ext cx="1079500" cy="0"/>
          </a:xfrm>
          <a:prstGeom prst="line">
            <a:avLst/>
          </a:prstGeom>
          <a:noFill/>
          <a:ln w="38100">
            <a:solidFill>
              <a:srgbClr val="DC2B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800" b="1">
              <a:latin typeface="Times New Roman"/>
              <a:ea typeface="宋体"/>
            </a:endParaRPr>
          </a:p>
        </p:txBody>
      </p:sp>
      <p:sp>
        <p:nvSpPr>
          <p:cNvPr id="174097" name="Text Box 17"/>
          <p:cNvSpPr txBox="1">
            <a:spLocks noChangeArrowheads="1"/>
          </p:cNvSpPr>
          <p:nvPr/>
        </p:nvSpPr>
        <p:spPr bwMode="auto">
          <a:xfrm>
            <a:off x="4590976" y="5328436"/>
            <a:ext cx="12954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 dirty="0">
                <a:latin typeface="Times New Roman"/>
                <a:ea typeface="宋体"/>
              </a:rPr>
              <a:t>a</a:t>
            </a:r>
            <a:r>
              <a:rPr lang="en-US" altLang="zh-CN" sz="2800" b="1" dirty="0">
                <a:latin typeface="Times New Roman"/>
                <a:ea typeface="宋体"/>
              </a:rPr>
              <a:t>=0</a:t>
            </a:r>
          </a:p>
        </p:txBody>
      </p:sp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6732588" y="5516563"/>
            <a:ext cx="1800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800" b="1">
              <a:latin typeface="Times New Roman"/>
              <a:ea typeface="宋体"/>
            </a:endParaRPr>
          </a:p>
        </p:txBody>
      </p:sp>
      <p:grpSp>
        <p:nvGrpSpPr>
          <p:cNvPr id="174105" name="Group 25"/>
          <p:cNvGrpSpPr>
            <a:grpSpLocks/>
          </p:cNvGrpSpPr>
          <p:nvPr/>
        </p:nvGrpSpPr>
        <p:grpSpPr bwMode="auto">
          <a:xfrm>
            <a:off x="5922888" y="5139526"/>
            <a:ext cx="1079500" cy="1169988"/>
            <a:chOff x="3538" y="3311"/>
            <a:chExt cx="680" cy="737"/>
          </a:xfrm>
        </p:grpSpPr>
        <p:sp>
          <p:nvSpPr>
            <p:cNvPr id="174098" name="Line 18"/>
            <p:cNvSpPr>
              <a:spLocks noChangeShapeType="1"/>
            </p:cNvSpPr>
            <p:nvPr/>
          </p:nvSpPr>
          <p:spPr bwMode="auto">
            <a:xfrm>
              <a:off x="3538" y="3612"/>
              <a:ext cx="680" cy="0"/>
            </a:xfrm>
            <a:prstGeom prst="line">
              <a:avLst/>
            </a:prstGeom>
            <a:noFill/>
            <a:ln w="38100">
              <a:solidFill>
                <a:srgbClr val="DC2B08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 b="1">
                <a:latin typeface="Times New Roman"/>
                <a:ea typeface="宋体"/>
              </a:endParaRPr>
            </a:p>
          </p:txBody>
        </p:sp>
        <p:sp>
          <p:nvSpPr>
            <p:cNvPr id="174100" name="Text Box 20"/>
            <p:cNvSpPr txBox="1">
              <a:spLocks noChangeArrowheads="1"/>
            </p:cNvSpPr>
            <p:nvPr/>
          </p:nvSpPr>
          <p:spPr bwMode="auto">
            <a:xfrm>
              <a:off x="3560" y="3311"/>
              <a:ext cx="635" cy="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 i="1" dirty="0" smtClean="0">
                  <a:solidFill>
                    <a:srgbClr val="FF5050"/>
                  </a:solidFill>
                  <a:latin typeface="Times New Roman"/>
                  <a:ea typeface="宋体"/>
                </a:rPr>
                <a:t>F</a:t>
              </a:r>
              <a:r>
                <a:rPr lang="en-US" altLang="zh-CN" sz="2800" b="1" dirty="0" smtClean="0">
                  <a:solidFill>
                    <a:srgbClr val="FF5050"/>
                  </a:solidFill>
                  <a:latin typeface="Times New Roman"/>
                  <a:ea typeface="宋体"/>
                </a:rPr>
                <a:t>=</a:t>
              </a:r>
              <a:r>
                <a:rPr lang="en-US" altLang="zh-CN" sz="2800" b="1" i="1" dirty="0" smtClean="0">
                  <a:solidFill>
                    <a:srgbClr val="FF5050"/>
                  </a:solidFill>
                  <a:latin typeface="Times New Roman"/>
                  <a:ea typeface="宋体"/>
                </a:rPr>
                <a:t>m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2800" b="1" i="1" dirty="0" smtClean="0">
                  <a:solidFill>
                    <a:srgbClr val="FF5050"/>
                  </a:solidFill>
                  <a:latin typeface="Times New Roman"/>
                  <a:ea typeface="宋体"/>
                </a:rPr>
                <a:t>a</a:t>
              </a:r>
              <a:endParaRPr lang="en-US" altLang="zh-CN" sz="2800" b="1" i="1" dirty="0">
                <a:solidFill>
                  <a:srgbClr val="FF5050"/>
                </a:solidFill>
                <a:latin typeface="Times New Roman"/>
                <a:ea typeface="宋体"/>
              </a:endParaRPr>
            </a:p>
          </p:txBody>
        </p:sp>
      </p:grpSp>
      <p:sp>
        <p:nvSpPr>
          <p:cNvPr id="174101" name="Text Box 21"/>
          <p:cNvSpPr txBox="1">
            <a:spLocks noChangeArrowheads="1"/>
          </p:cNvSpPr>
          <p:nvPr/>
        </p:nvSpPr>
        <p:spPr bwMode="auto">
          <a:xfrm>
            <a:off x="7050013" y="5256999"/>
            <a:ext cx="1871663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/>
                <a:ea typeface="宋体"/>
              </a:rPr>
              <a:t>合外力为零（</a:t>
            </a:r>
            <a:r>
              <a:rPr lang="en-US" altLang="zh-CN" sz="2800" b="1" i="1" dirty="0">
                <a:latin typeface="Times New Roman"/>
                <a:ea typeface="宋体"/>
              </a:rPr>
              <a:t>F</a:t>
            </a:r>
            <a:r>
              <a:rPr lang="zh-CN" altLang="en-US" sz="2800" b="1" baseline="-25000" dirty="0">
                <a:latin typeface="Times New Roman"/>
                <a:ea typeface="宋体"/>
              </a:rPr>
              <a:t>合</a:t>
            </a:r>
            <a:r>
              <a:rPr lang="en-US" altLang="zh-CN" sz="2800" b="1" dirty="0">
                <a:latin typeface="Times New Roman"/>
                <a:ea typeface="宋体"/>
              </a:rPr>
              <a:t>=0</a:t>
            </a:r>
            <a:r>
              <a:rPr lang="zh-CN" altLang="en-US" sz="2800" b="1" dirty="0">
                <a:latin typeface="Times New Roman"/>
                <a:ea typeface="宋体"/>
              </a:rPr>
              <a:t>）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H="1">
            <a:off x="5921300" y="5825402"/>
            <a:ext cx="1081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800" b="1">
              <a:latin typeface="Times New Roman"/>
              <a:ea typeface="宋体"/>
            </a:endParaRPr>
          </a:p>
        </p:txBody>
      </p:sp>
      <p:sp>
        <p:nvSpPr>
          <p:cNvPr id="174103" name="Line 23"/>
          <p:cNvSpPr>
            <a:spLocks noChangeShapeType="1"/>
          </p:cNvSpPr>
          <p:nvPr/>
        </p:nvSpPr>
        <p:spPr bwMode="auto">
          <a:xfrm flipH="1">
            <a:off x="3494013" y="5814211"/>
            <a:ext cx="1081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800" b="1">
              <a:latin typeface="Times New Roman"/>
              <a:ea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17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7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17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1000"/>
                                        <p:tgtEl>
                                          <p:spTgt spid="17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7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17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/>
      <p:bldP spid="174089" grpId="0"/>
      <p:bldP spid="174091" grpId="0"/>
      <p:bldP spid="174094" grpId="0"/>
      <p:bldP spid="174095" grpId="0" animBg="1"/>
      <p:bldP spid="174096" grpId="0" animBg="1"/>
      <p:bldP spid="174097" grpId="0" animBg="1"/>
      <p:bldP spid="174101" grpId="0" animBg="1"/>
      <p:bldP spid="174102" grpId="0" animBg="1"/>
      <p:bldP spid="17410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667" name="Group 11"/>
          <p:cNvGrpSpPr>
            <a:grpSpLocks/>
          </p:cNvGrpSpPr>
          <p:nvPr/>
        </p:nvGrpSpPr>
        <p:grpSpPr bwMode="auto">
          <a:xfrm>
            <a:off x="301488" y="393225"/>
            <a:ext cx="8676456" cy="2279650"/>
            <a:chOff x="839" y="391"/>
            <a:chExt cx="4921" cy="1436"/>
          </a:xfrm>
        </p:grpSpPr>
        <p:sp>
          <p:nvSpPr>
            <p:cNvPr id="198662" name="Text Box 6"/>
            <p:cNvSpPr txBox="1">
              <a:spLocks noChangeArrowheads="1"/>
            </p:cNvSpPr>
            <p:nvPr/>
          </p:nvSpPr>
          <p:spPr bwMode="auto">
            <a:xfrm>
              <a:off x="839" y="391"/>
              <a:ext cx="4921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 b="1" dirty="0">
                  <a:latin typeface="Times New Roman"/>
                  <a:ea typeface="宋体"/>
                </a:rPr>
                <a:t>例：长方形木块静止在倾角为</a:t>
              </a:r>
              <a:r>
                <a:rPr lang="el-GR" altLang="zh-CN" sz="2800" b="1" i="1" dirty="0">
                  <a:latin typeface="Times New Roman"/>
                  <a:ea typeface="宋体"/>
                  <a:cs typeface="Arial" pitchFamily="34" charset="0"/>
                </a:rPr>
                <a:t>θ</a:t>
              </a:r>
              <a:r>
                <a:rPr lang="zh-CN" altLang="en-US" sz="2800" b="1" dirty="0">
                  <a:latin typeface="Times New Roman"/>
                  <a:ea typeface="宋体"/>
                  <a:cs typeface="Arial" pitchFamily="34" charset="0"/>
                </a:rPr>
                <a:t>的斜面上，那么木块对斜面作用力的方向（ ）</a:t>
              </a:r>
              <a:endParaRPr lang="zh-CN" altLang="el-GR" sz="2800" b="1" dirty="0">
                <a:latin typeface="Times New Roman"/>
                <a:ea typeface="宋体"/>
                <a:cs typeface="Arial" pitchFamily="34" charset="0"/>
              </a:endParaRPr>
            </a:p>
          </p:txBody>
        </p:sp>
        <p:sp>
          <p:nvSpPr>
            <p:cNvPr id="198663" name="Text Box 7"/>
            <p:cNvSpPr txBox="1">
              <a:spLocks noChangeArrowheads="1"/>
            </p:cNvSpPr>
            <p:nvPr/>
          </p:nvSpPr>
          <p:spPr bwMode="auto">
            <a:xfrm>
              <a:off x="1007" y="1061"/>
              <a:ext cx="147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dirty="0" smtClean="0">
                  <a:latin typeface="Times New Roman"/>
                  <a:ea typeface="宋体"/>
                </a:rPr>
                <a:t>A. </a:t>
              </a:r>
              <a:r>
                <a:rPr lang="zh-CN" altLang="en-US" sz="2800" b="1" dirty="0">
                  <a:latin typeface="Times New Roman"/>
                  <a:ea typeface="宋体"/>
                </a:rPr>
                <a:t>沿斜面向下</a:t>
              </a:r>
            </a:p>
          </p:txBody>
        </p:sp>
        <p:sp>
          <p:nvSpPr>
            <p:cNvPr id="198664" name="Text Box 8"/>
            <p:cNvSpPr txBox="1">
              <a:spLocks noChangeArrowheads="1"/>
            </p:cNvSpPr>
            <p:nvPr/>
          </p:nvSpPr>
          <p:spPr bwMode="auto">
            <a:xfrm>
              <a:off x="2744" y="1037"/>
              <a:ext cx="158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dirty="0" smtClean="0">
                  <a:latin typeface="Times New Roman"/>
                  <a:ea typeface="宋体"/>
                </a:rPr>
                <a:t>B. </a:t>
              </a:r>
              <a:r>
                <a:rPr lang="zh-CN" altLang="en-US" sz="2800" b="1" dirty="0">
                  <a:latin typeface="Times New Roman"/>
                  <a:ea typeface="宋体"/>
                </a:rPr>
                <a:t>垂直斜面向下</a:t>
              </a:r>
            </a:p>
          </p:txBody>
        </p:sp>
        <p:sp>
          <p:nvSpPr>
            <p:cNvPr id="198665" name="Text Box 9"/>
            <p:cNvSpPr txBox="1">
              <a:spLocks noChangeArrowheads="1"/>
            </p:cNvSpPr>
            <p:nvPr/>
          </p:nvSpPr>
          <p:spPr bwMode="auto">
            <a:xfrm>
              <a:off x="982" y="1497"/>
              <a:ext cx="15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dirty="0" smtClean="0">
                  <a:latin typeface="Times New Roman"/>
                  <a:ea typeface="宋体"/>
                </a:rPr>
                <a:t>C. </a:t>
              </a:r>
              <a:r>
                <a:rPr lang="zh-CN" altLang="en-US" sz="2800" b="1" dirty="0">
                  <a:latin typeface="Times New Roman"/>
                  <a:ea typeface="宋体"/>
                </a:rPr>
                <a:t>沿斜面</a:t>
              </a:r>
              <a:r>
                <a:rPr lang="zh-CN" altLang="en-US" sz="2800" b="1" dirty="0" smtClean="0">
                  <a:latin typeface="Times New Roman"/>
                  <a:ea typeface="宋体"/>
                </a:rPr>
                <a:t>向上 </a:t>
              </a:r>
              <a:endParaRPr lang="zh-CN" altLang="en-US" sz="2800" b="1" dirty="0">
                <a:latin typeface="Times New Roman"/>
                <a:ea typeface="宋体"/>
              </a:endParaRPr>
            </a:p>
          </p:txBody>
        </p:sp>
        <p:sp>
          <p:nvSpPr>
            <p:cNvPr id="198666" name="Text Box 10"/>
            <p:cNvSpPr txBox="1">
              <a:spLocks noChangeArrowheads="1"/>
            </p:cNvSpPr>
            <p:nvPr/>
          </p:nvSpPr>
          <p:spPr bwMode="auto">
            <a:xfrm>
              <a:off x="2621" y="1481"/>
              <a:ext cx="147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dirty="0" smtClean="0">
                  <a:latin typeface="Times New Roman"/>
                  <a:ea typeface="宋体"/>
                </a:rPr>
                <a:t>D. </a:t>
              </a:r>
              <a:r>
                <a:rPr lang="zh-CN" altLang="en-US" sz="2800" b="1" dirty="0">
                  <a:latin typeface="Times New Roman"/>
                  <a:ea typeface="宋体"/>
                </a:rPr>
                <a:t>竖直向下</a:t>
              </a:r>
            </a:p>
          </p:txBody>
        </p:sp>
      </p:grpSp>
      <p:sp>
        <p:nvSpPr>
          <p:cNvPr id="198696" name="Text Box 40"/>
          <p:cNvSpPr txBox="1">
            <a:spLocks noChangeArrowheads="1"/>
          </p:cNvSpPr>
          <p:nvPr/>
        </p:nvSpPr>
        <p:spPr bwMode="auto">
          <a:xfrm>
            <a:off x="1763713" y="4581525"/>
            <a:ext cx="86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800">
              <a:latin typeface="Times New Roman"/>
              <a:ea typeface="宋体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86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980728"/>
            <a:ext cx="63367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zh-CN" sz="2400" b="1" dirty="0" smtClean="0"/>
              <a:t>【例】</a:t>
            </a:r>
            <a:r>
              <a:rPr lang="en-US" altLang="zh-CN" sz="2400" b="1" i="1" dirty="0"/>
              <a:t>A</a:t>
            </a:r>
            <a:r>
              <a:rPr lang="zh-CN" altLang="zh-CN" sz="2400" b="1" dirty="0"/>
              <a:t>、</a:t>
            </a:r>
            <a:r>
              <a:rPr lang="en-US" altLang="zh-CN" sz="2400" b="1" i="1" dirty="0"/>
              <a:t>B</a:t>
            </a:r>
            <a:r>
              <a:rPr lang="zh-CN" altLang="zh-CN" sz="2400" b="1" dirty="0"/>
              <a:t>、</a:t>
            </a:r>
            <a:r>
              <a:rPr lang="en-US" altLang="zh-CN" sz="2400" b="1" i="1" dirty="0"/>
              <a:t>C</a:t>
            </a:r>
            <a:r>
              <a:rPr lang="zh-CN" altLang="zh-CN" sz="2400" b="1" dirty="0"/>
              <a:t>三个物体质量分别为</a:t>
            </a:r>
            <a:r>
              <a:rPr lang="en-US" altLang="zh-CN" sz="2400" b="1" i="1" dirty="0"/>
              <a:t>M</a:t>
            </a:r>
            <a:r>
              <a:rPr lang="zh-CN" altLang="zh-CN" sz="2400" b="1" dirty="0"/>
              <a:t>、</a:t>
            </a:r>
            <a:r>
              <a:rPr lang="en-US" altLang="zh-CN" sz="2400" b="1" i="1" dirty="0"/>
              <a:t>m</a:t>
            </a:r>
            <a:r>
              <a:rPr lang="zh-CN" altLang="zh-CN" sz="2400" b="1" dirty="0"/>
              <a:t>、</a:t>
            </a:r>
            <a:r>
              <a:rPr lang="en-US" altLang="zh-CN" sz="2400" b="1" i="1" dirty="0"/>
              <a:t>m</a:t>
            </a:r>
            <a:r>
              <a:rPr lang="en-US" altLang="zh-CN" sz="2400" b="1" baseline="-25000" dirty="0"/>
              <a:t>0</a:t>
            </a:r>
            <a:r>
              <a:rPr lang="zh-CN" altLang="zh-CN" sz="2400" b="1" dirty="0"/>
              <a:t>，作如</a:t>
            </a:r>
            <a:r>
              <a:rPr lang="zh-CN" altLang="zh-CN" sz="2400" b="1" dirty="0" smtClean="0"/>
              <a:t>图所</a:t>
            </a:r>
            <a:r>
              <a:rPr lang="zh-CN" altLang="zh-CN" sz="2400" b="1" dirty="0"/>
              <a:t>示的连结，绳子不可伸长，且绳子质量、滑轮的摩擦均不计，若</a:t>
            </a:r>
            <a:r>
              <a:rPr lang="en-US" altLang="zh-CN" sz="2400" b="1" i="1" dirty="0" smtClean="0"/>
              <a:t>B </a:t>
            </a:r>
            <a:r>
              <a:rPr lang="zh-CN" altLang="zh-CN" sz="2400" b="1" dirty="0" smtClean="0"/>
              <a:t>随</a:t>
            </a:r>
            <a:r>
              <a:rPr lang="en-US" altLang="zh-CN" sz="2400" b="1" i="1" dirty="0"/>
              <a:t>A</a:t>
            </a:r>
            <a:r>
              <a:rPr lang="zh-CN" altLang="zh-CN" sz="2400" b="1" dirty="0"/>
              <a:t>一起沿水平桌面做匀速运动，则可以断定（</a:t>
            </a:r>
            <a:r>
              <a:rPr lang="en-US" altLang="zh-CN" sz="2400" b="1" dirty="0"/>
              <a:t>      </a:t>
            </a:r>
            <a:r>
              <a:rPr lang="zh-CN" altLang="zh-CN" sz="2400" b="1" dirty="0"/>
              <a:t>）</a:t>
            </a:r>
          </a:p>
          <a:p>
            <a:pPr algn="l"/>
            <a:endParaRPr lang="zh-CN" altLang="en-US" b="1" dirty="0"/>
          </a:p>
        </p:txBody>
      </p:sp>
      <p:pic>
        <p:nvPicPr>
          <p:cNvPr id="175106" name="图片 1" descr="ww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367" y="2827387"/>
            <a:ext cx="1785937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2827387"/>
            <a:ext cx="56166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altLang="zh-CN" sz="2000" b="1" dirty="0" smtClean="0"/>
              <a:t>A</a:t>
            </a:r>
            <a:r>
              <a:rPr lang="zh-CN" altLang="en-US" sz="2000" b="1" dirty="0" smtClean="0"/>
              <a:t>、</a:t>
            </a:r>
            <a:r>
              <a:rPr lang="zh-CN" altLang="zh-CN" sz="2000" b="1" dirty="0" smtClean="0"/>
              <a:t>物体</a:t>
            </a:r>
            <a:r>
              <a:rPr lang="en-US" altLang="zh-CN" sz="2000" b="1" i="1" dirty="0"/>
              <a:t>A</a:t>
            </a:r>
            <a:r>
              <a:rPr lang="zh-CN" altLang="zh-CN" sz="2000" b="1" dirty="0"/>
              <a:t>与桌面间有摩擦力，大小为</a:t>
            </a:r>
            <a:r>
              <a:rPr lang="en-US" altLang="zh-CN" sz="2000" b="1" i="1" dirty="0"/>
              <a:t>m</a:t>
            </a:r>
            <a:r>
              <a:rPr lang="en-US" altLang="zh-CN" sz="2000" b="1" baseline="-25000" dirty="0"/>
              <a:t>0</a:t>
            </a:r>
            <a:r>
              <a:rPr lang="en-US" altLang="zh-CN" sz="2000" b="1" i="1" dirty="0"/>
              <a:t>g</a:t>
            </a:r>
            <a:endParaRPr lang="zh-CN" altLang="zh-CN" sz="2000" b="1" dirty="0"/>
          </a:p>
          <a:p>
            <a:pPr lvl="0" algn="l"/>
            <a:r>
              <a:rPr lang="en-US" altLang="zh-CN" sz="2000" b="1" dirty="0" smtClean="0"/>
              <a:t>B</a:t>
            </a:r>
            <a:r>
              <a:rPr lang="zh-CN" altLang="en-US" sz="2000" b="1" dirty="0" smtClean="0"/>
              <a:t>、</a:t>
            </a:r>
            <a:r>
              <a:rPr lang="zh-CN" altLang="zh-CN" sz="2000" b="1" dirty="0" smtClean="0"/>
              <a:t>物体</a:t>
            </a:r>
            <a:r>
              <a:rPr lang="en-US" altLang="zh-CN" sz="2000" b="1" i="1" dirty="0"/>
              <a:t>A</a:t>
            </a:r>
            <a:r>
              <a:rPr lang="zh-CN" altLang="zh-CN" sz="2000" b="1" dirty="0"/>
              <a:t>与</a:t>
            </a:r>
            <a:r>
              <a:rPr lang="en-US" altLang="zh-CN" sz="2000" b="1" i="1" dirty="0"/>
              <a:t>B</a:t>
            </a:r>
            <a:r>
              <a:rPr lang="zh-CN" altLang="zh-CN" sz="2000" b="1" dirty="0"/>
              <a:t>间有摩擦力，大小为</a:t>
            </a:r>
            <a:r>
              <a:rPr lang="en-US" altLang="zh-CN" sz="2000" b="1" i="1" dirty="0"/>
              <a:t>m</a:t>
            </a:r>
            <a:r>
              <a:rPr lang="en-US" altLang="zh-CN" sz="2000" b="1" baseline="-25000" dirty="0"/>
              <a:t>0</a:t>
            </a:r>
            <a:r>
              <a:rPr lang="en-US" altLang="zh-CN" sz="2000" b="1" i="1" dirty="0"/>
              <a:t>g</a:t>
            </a:r>
            <a:endParaRPr lang="zh-CN" altLang="zh-CN" sz="2000" b="1" dirty="0"/>
          </a:p>
          <a:p>
            <a:pPr lvl="0" algn="l"/>
            <a:r>
              <a:rPr lang="en-US" altLang="zh-CN" sz="2000" b="1" dirty="0" smtClean="0"/>
              <a:t>C</a:t>
            </a:r>
            <a:r>
              <a:rPr lang="zh-CN" altLang="en-US" sz="2000" b="1" dirty="0" smtClean="0"/>
              <a:t>、</a:t>
            </a:r>
            <a:r>
              <a:rPr lang="zh-CN" altLang="zh-CN" sz="2000" b="1" dirty="0" smtClean="0"/>
              <a:t>桌面</a:t>
            </a:r>
            <a:r>
              <a:rPr lang="zh-CN" altLang="zh-CN" sz="2000" b="1" dirty="0"/>
              <a:t>对</a:t>
            </a:r>
            <a:r>
              <a:rPr lang="en-US" altLang="zh-CN" sz="2000" b="1" i="1" dirty="0"/>
              <a:t>A</a:t>
            </a:r>
            <a:r>
              <a:rPr lang="zh-CN" altLang="zh-CN" sz="2000" b="1" dirty="0"/>
              <a:t>、</a:t>
            </a:r>
            <a:r>
              <a:rPr lang="en-US" altLang="zh-CN" sz="2000" b="1" i="1" dirty="0"/>
              <a:t>B</a:t>
            </a:r>
            <a:r>
              <a:rPr lang="zh-CN" altLang="zh-CN" sz="2000" b="1" dirty="0"/>
              <a:t>对</a:t>
            </a:r>
            <a:r>
              <a:rPr lang="en-US" altLang="zh-CN" sz="2000" b="1" i="1" dirty="0"/>
              <a:t>A</a:t>
            </a:r>
            <a:r>
              <a:rPr lang="zh-CN" altLang="zh-CN" sz="2000" b="1" dirty="0"/>
              <a:t>都有摩擦力，两者方向相同</a:t>
            </a:r>
          </a:p>
          <a:p>
            <a:pPr lvl="0" algn="l"/>
            <a:r>
              <a:rPr lang="en-US" altLang="zh-CN" sz="2000" b="1" dirty="0" smtClean="0"/>
              <a:t>D</a:t>
            </a:r>
            <a:r>
              <a:rPr lang="zh-CN" altLang="en-US" sz="2000" b="1" dirty="0" smtClean="0"/>
              <a:t>、</a:t>
            </a:r>
            <a:r>
              <a:rPr lang="zh-CN" altLang="zh-CN" sz="2000" b="1" dirty="0" smtClean="0"/>
              <a:t>桌面</a:t>
            </a:r>
            <a:r>
              <a:rPr lang="zh-CN" altLang="zh-CN" sz="2000" b="1" dirty="0"/>
              <a:t>对</a:t>
            </a:r>
            <a:r>
              <a:rPr lang="en-US" altLang="zh-CN" sz="2000" b="1" i="1" dirty="0"/>
              <a:t>A</a:t>
            </a:r>
            <a:r>
              <a:rPr lang="zh-CN" altLang="zh-CN" sz="2000" b="1" dirty="0"/>
              <a:t>、</a:t>
            </a:r>
            <a:r>
              <a:rPr lang="en-US" altLang="zh-CN" sz="2000" b="1" i="1" dirty="0"/>
              <a:t>B</a:t>
            </a:r>
            <a:r>
              <a:rPr lang="zh-CN" altLang="zh-CN" sz="2000" b="1" dirty="0"/>
              <a:t>对</a:t>
            </a:r>
            <a:r>
              <a:rPr lang="en-US" altLang="zh-CN" sz="2000" b="1" i="1" dirty="0"/>
              <a:t>A</a:t>
            </a:r>
            <a:r>
              <a:rPr lang="zh-CN" altLang="zh-CN" sz="2000" b="1" dirty="0"/>
              <a:t>都有摩擦力，两者方向相反，合力大小为</a:t>
            </a:r>
            <a:r>
              <a:rPr lang="en-US" altLang="zh-CN" sz="2000" b="1" i="1" dirty="0"/>
              <a:t>m</a:t>
            </a:r>
            <a:r>
              <a:rPr lang="en-US" altLang="zh-CN" sz="2000" b="1" baseline="-25000" dirty="0"/>
              <a:t>0</a:t>
            </a:r>
            <a:r>
              <a:rPr lang="en-US" altLang="zh-CN" sz="2000" b="1" i="1" dirty="0"/>
              <a:t>g</a:t>
            </a:r>
            <a:endParaRPr lang="zh-CN" altLang="zh-CN" sz="2000" b="1" dirty="0"/>
          </a:p>
          <a:p>
            <a:pPr algn="l"/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8741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000120141119A01PPBG">
  <a:themeElements>
    <a:clrScheme name="自定义 1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AAD147"/>
      </a:accent1>
      <a:accent2>
        <a:srgbClr val="69BFA2"/>
      </a:accent2>
      <a:accent3>
        <a:srgbClr val="B0A560"/>
      </a:accent3>
      <a:accent4>
        <a:srgbClr val="489698"/>
      </a:accent4>
      <a:accent5>
        <a:srgbClr val="236B5F"/>
      </a:accent5>
      <a:accent6>
        <a:srgbClr val="FFC000"/>
      </a:accent6>
      <a:hlink>
        <a:srgbClr val="0070C0"/>
      </a:hlink>
      <a:folHlink>
        <a:srgbClr val="7F7F7F"/>
      </a:folHlink>
    </a:clrScheme>
    <a:fontScheme name="自定义 15">
      <a:majorFont>
        <a:latin typeface="Arial Black"/>
        <a:ea typeface="微软雅黑"/>
        <a:cs typeface=""/>
      </a:majorFont>
      <a:minorFont>
        <a:latin typeface="Arial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A000120141119A65PPBG</Template>
  <TotalTime>1110</TotalTime>
  <Words>798</Words>
  <Application>Microsoft Office PowerPoint</Application>
  <PresentationFormat>全屏显示(4:3)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A000120141119A01PPBG</vt:lpstr>
      <vt:lpstr>Flash Document</vt:lpstr>
      <vt:lpstr>Equation</vt:lpstr>
      <vt:lpstr>公式</vt:lpstr>
      <vt:lpstr>课时9共点力作用下物体的平衡</vt:lpstr>
      <vt:lpstr>PowerPoint 演示文稿</vt:lpstr>
      <vt:lpstr>共点力作用下物体的平衡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llbs 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廖毅</dc:creator>
  <cp:lastModifiedBy>china</cp:lastModifiedBy>
  <cp:revision>43</cp:revision>
  <cp:lastPrinted>1601-01-01T00:00:00Z</cp:lastPrinted>
  <dcterms:created xsi:type="dcterms:W3CDTF">2003-12-07T02:46:19Z</dcterms:created>
  <dcterms:modified xsi:type="dcterms:W3CDTF">2017-12-15T00:19:09Z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