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56" r:id="rId5"/>
    <p:sldId id="262" r:id="rId6"/>
    <p:sldId id="276" r:id="rId7"/>
    <p:sldId id="277" r:id="rId8"/>
    <p:sldId id="258" r:id="rId9"/>
    <p:sldId id="278" r:id="rId10"/>
    <p:sldId id="279" r:id="rId11"/>
    <p:sldId id="259" r:id="rId12"/>
    <p:sldId id="272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1790"/>
            <a:ext cx="10515600" cy="1325563"/>
          </a:xfrm>
        </p:spPr>
        <p:txBody>
          <a:bodyPr/>
          <a:p>
            <a:pPr algn="ctr"/>
            <a:r>
              <a:rPr lang="en-US" altLang="zh-CN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“</a:t>
            </a:r>
            <a:r>
              <a:rPr lang="zh-CN" altLang="en-US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斯坦福监狱实验</a:t>
            </a:r>
            <a:r>
              <a:rPr lang="en-US" altLang="zh-CN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”</a:t>
            </a:r>
            <a:endParaRPr lang="en-US" altLang="zh-CN" b="1">
              <a:solidFill>
                <a:srgbClr val="C00000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7650" y="1677670"/>
            <a:ext cx="8697595" cy="4683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1790"/>
            <a:ext cx="10515600" cy="1325563"/>
          </a:xfrm>
        </p:spPr>
        <p:txBody>
          <a:bodyPr/>
          <a:p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《利奥波德和〈沙乡年鉴〉》</a:t>
            </a:r>
            <a:endParaRPr lang="zh-CN" altLang="en-US" b="1">
              <a:latin typeface="经典行书简" panose="02010609010101010101" charset="-122"/>
              <a:ea typeface="经典行书简" panose="0201060901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96440"/>
            <a:ext cx="11080750" cy="4351655"/>
          </a:xfrm>
        </p:spPr>
        <p:txBody>
          <a:bodyPr>
            <a:norm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“利奥波德从那只垂死的母狼的嗥叫中听到和感到的，是对世界的忧虑，也是对站在狼这类动物的对立面的人的忧虑。他在忧虑中沉思着。”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205" y="1937385"/>
            <a:ext cx="11250930" cy="2154555"/>
          </a:xfrm>
        </p:spPr>
        <p:txBody>
          <a:bodyPr>
            <a:normAutofit fontScale="90000"/>
          </a:bodyPr>
          <a:p>
            <a:r>
              <a:rPr lang="zh-CN" altLang="en-US" b="1" u="sng">
                <a:solidFill>
                  <a:srgbClr val="FF0000"/>
                </a:solidFill>
                <a:latin typeface="经典行书简" panose="02010609010101010101" charset="-122"/>
                <a:ea typeface="经典行书简" panose="02010609010101010101" charset="-122"/>
              </a:rPr>
              <a:t>土地道德</a:t>
            </a:r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  <a:t>就是要把人类在共同体中以征服者</a:t>
            </a:r>
            <a:b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</a:br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  <a:t>的面目出现的角色, 变成这个共同体的平等的一员和公民。它暗含着对每个成员的尊敬, 也包括对这个共同体本身的尊敬。</a:t>
            </a:r>
            <a:endParaRPr lang="zh-CN" altLang="en-US" b="1"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《人诗意地栖居》</a:t>
            </a:r>
            <a:r>
              <a:rPr lang="zh-CN" altLang="en-US" b="1">
                <a:solidFill>
                  <a:schemeClr val="tx1"/>
                </a:solidFill>
                <a:latin typeface="经典行书简" panose="02010609010101010101" charset="-122"/>
                <a:ea typeface="经典行书简" panose="02010609010101010101" charset="-122"/>
              </a:rPr>
              <a:t>弗里德里希·荷尔德林</a:t>
            </a:r>
            <a:endParaRPr lang="zh-CN" altLang="en-US" b="1">
              <a:solidFill>
                <a:schemeClr val="tx1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0345" y="1825625"/>
            <a:ext cx="6759575" cy="4351655"/>
          </a:xfrm>
        </p:spPr>
        <p:txBody>
          <a:bodyPr>
            <a:no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当生命充满艰辛，人或许会仰天倾诉：我就欲如此这般？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诚然。只要良善纯真尚与心灵同在，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人就会不再尤怨地用神性度测自身。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神莫测而不可知？神如苍天彰明较著？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我宁愿相信后者。神本人的尺规。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劬劳功烈（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qú láo劳苦、苦累）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然而诗意地，</a:t>
            </a:r>
            <a:endParaRPr lang="zh-CN" altLang="en-US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人栖居在大地上。</a:t>
            </a:r>
            <a:endParaRPr lang="zh-CN" altLang="en-US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5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7198360" y="1825625"/>
            <a:ext cx="5181600" cy="4351338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我是否可以这般斗胆放言，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那缀满星辰的夜影，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要比称为神明影像的人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更为明澈纯洁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大地之上可有尺规？绝无。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  <a:t>郭茂全《土地伦理与土地美学的诗性阐释》</a:t>
            </a:r>
            <a:endParaRPr lang="zh-CN" altLang="en-US" b="1">
              <a:latin typeface="经典行书简" panose="02010609010101010101" charset="-122"/>
              <a:ea typeface="经典行书简" panose="0201060901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8960"/>
            <a:ext cx="10028555" cy="4351655"/>
          </a:xfrm>
        </p:spPr>
        <p:txBody>
          <a:bodyPr/>
          <a:p>
            <a:pPr marL="0" indent="0">
              <a:buNone/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《沙乡年鉴》是利奥波德一生观察、经历和思考的结晶，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是一部关于土地的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诗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思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，以其深邃的自然哲思、鲜活的荒野形象、真诚的情感体验、诗性的散文话语成为了世界绿色经典。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orient="vert"/>
          </p:nvPr>
        </p:nvSpPr>
        <p:spPr>
          <a:xfrm>
            <a:off x="9277350" y="378460"/>
            <a:ext cx="2628900" cy="5811838"/>
          </a:xfrm>
        </p:spPr>
        <p:txBody>
          <a:bodyPr>
            <a:normAutofit fontScale="90000"/>
          </a:bodyPr>
          <a:p>
            <a:r>
              <a:rPr lang="zh-CN" altLang="zh-CN" sz="8000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像山那样思考</a:t>
            </a:r>
            <a:endParaRPr lang="zh-CN" altLang="zh-CN" sz="8000" b="1">
              <a:solidFill>
                <a:srgbClr val="C00000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252" b="4961"/>
          <a:stretch>
            <a:fillRect/>
          </a:stretch>
        </p:blipFill>
        <p:spPr>
          <a:xfrm>
            <a:off x="1034415" y="694055"/>
            <a:ext cx="7526655" cy="47809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03970" y="852170"/>
            <a:ext cx="675005" cy="5812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latin typeface="经典行书简" panose="02010609010101010101" charset="-122"/>
                <a:ea typeface="经典行书简" panose="02010609010101010101" charset="-122"/>
              </a:rPr>
              <a:t>美   奥尔多</a:t>
            </a:r>
            <a:r>
              <a:rPr lang="en-US" altLang="zh-CN" sz="3200" b="1">
                <a:latin typeface="经典行书简" panose="02010609010101010101" charset="-122"/>
                <a:ea typeface="经典行书简" panose="02010609010101010101" charset="-122"/>
              </a:rPr>
              <a:t>·</a:t>
            </a:r>
            <a:r>
              <a:rPr lang="zh-CN" altLang="en-US" sz="3200" b="1">
                <a:latin typeface="经典行书简" panose="02010609010101010101" charset="-122"/>
                <a:ea typeface="经典行书简" panose="02010609010101010101" charset="-122"/>
              </a:rPr>
              <a:t>利奥波德</a:t>
            </a:r>
            <a:endParaRPr lang="zh-CN" altLang="en-US" sz="3200" b="1"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23875" y="1346200"/>
            <a:ext cx="10895965" cy="2387600"/>
          </a:xfrm>
        </p:spPr>
        <p:txBody>
          <a:bodyPr/>
          <a:p>
            <a:r>
              <a:rPr lang="en-US" altLang="zh-CN" b="1" u="sng">
                <a:latin typeface="经典行书简" panose="02010609010101010101" charset="-122"/>
                <a:ea typeface="经典行书简" panose="02010609010101010101" charset="-122"/>
              </a:rPr>
              <a:t> ? </a:t>
            </a:r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  <a:t>像</a:t>
            </a:r>
            <a:r>
              <a:rPr lang="zh-CN" altLang="en-US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山</a:t>
            </a:r>
            <a:r>
              <a:rPr lang="zh-CN" altLang="en-US" b="1" u="sng">
                <a:latin typeface="经典行书简" panose="02010609010101010101" charset="-122"/>
                <a:ea typeface="经典行书简" panose="02010609010101010101" charset="-122"/>
              </a:rPr>
              <a:t>那样</a:t>
            </a:r>
            <a:r>
              <a:rPr lang="zh-CN" altLang="en-US" b="1">
                <a:latin typeface="经典行书简" panose="02010609010101010101" charset="-122"/>
                <a:ea typeface="经典行书简" panose="02010609010101010101" charset="-122"/>
              </a:rPr>
              <a:t>思考</a:t>
            </a:r>
            <a:r>
              <a:rPr lang="en-US" altLang="zh-CN" b="1" u="sng"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 </a:t>
            </a:r>
            <a:r>
              <a:rPr lang="zh-CN" altLang="en-US" b="1" u="sng"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？</a:t>
            </a:r>
            <a:r>
              <a:rPr lang="en-US" altLang="zh-CN" b="1"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  </a:t>
            </a:r>
            <a:r>
              <a:rPr lang="en-US" altLang="zh-CN" b="1" u="sng"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         </a:t>
            </a:r>
            <a:endParaRPr lang="en-US" altLang="zh-CN" b="1" u="sng"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710248"/>
            <a:ext cx="10515600" cy="2852737"/>
          </a:xfrm>
        </p:spPr>
        <p:txBody>
          <a:bodyPr/>
          <a:p>
            <a:pPr algn="ctr"/>
            <a:r>
              <a:rPr lang="zh-CN" altLang="zh-CN" sz="7200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像山那样思考什么？</a:t>
            </a:r>
            <a:endParaRPr lang="zh-CN" altLang="zh-CN" sz="7200" b="1">
              <a:solidFill>
                <a:srgbClr val="C00000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921385"/>
            <a:ext cx="11541760" cy="2852420"/>
          </a:xfrm>
        </p:spPr>
        <p:txBody>
          <a:bodyPr/>
          <a:p>
            <a:r>
              <a:rPr lang="zh-CN" altLang="en-US" sz="7200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像山那样思考是怎样的思考？</a:t>
            </a:r>
            <a:endParaRPr lang="zh-CN" altLang="en-US" sz="7200" b="1">
              <a:solidFill>
                <a:srgbClr val="C00000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49960" y="630238"/>
            <a:ext cx="10515600" cy="2852737"/>
          </a:xfrm>
        </p:spPr>
        <p:txBody>
          <a:bodyPr/>
          <a:p>
            <a:pPr algn="ctr"/>
            <a:r>
              <a:rPr lang="zh-CN" altLang="en-US" sz="7200" b="1">
                <a:solidFill>
                  <a:srgbClr val="C00000"/>
                </a:solidFill>
                <a:latin typeface="经典行书简" panose="02010609010101010101" charset="-122"/>
                <a:ea typeface="经典行书简" panose="02010609010101010101" charset="-122"/>
              </a:rPr>
              <a:t>人为什么要像山那样思考？</a:t>
            </a:r>
            <a:endParaRPr lang="zh-CN" altLang="en-US" sz="7200" b="1">
              <a:solidFill>
                <a:srgbClr val="C00000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2605" y="299085"/>
            <a:ext cx="10515600" cy="1325563"/>
          </a:xfrm>
        </p:spPr>
        <p:txBody>
          <a:bodyPr/>
          <a:p>
            <a:r>
              <a:rPr lang="zh-CN" altLang="en-US" sz="6000" b="1">
                <a:latin typeface="经典行书简" panose="02010609010101010101" charset="-122"/>
                <a:ea typeface="经典行书简" panose="02010609010101010101" charset="-122"/>
              </a:rPr>
              <a:t>《致青年公民》 郭小川</a:t>
            </a:r>
            <a:endParaRPr lang="zh-CN" altLang="en-US" sz="6000" b="1">
              <a:latin typeface="经典行书简" panose="02010609010101010101" charset="-122"/>
              <a:ea typeface="经典行书简" panose="0201060901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62350" y="1760855"/>
            <a:ext cx="10515600" cy="4351338"/>
          </a:xfrm>
        </p:spPr>
        <p:txBody>
          <a:bodyPr/>
          <a:p>
            <a:pPr algn="l"/>
            <a:r>
              <a:rPr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不逊的长江，</a:t>
            </a:r>
            <a:endParaRPr lang="zh-CN" altLang="en-US" sz="5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5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将因你们的奋斗</a:t>
            </a:r>
            <a:endParaRPr lang="zh-CN" altLang="en-US" sz="5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5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绝对服从</a:t>
            </a:r>
            <a:endParaRPr lang="zh-CN" altLang="en-US" sz="5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715" y="2766060"/>
            <a:ext cx="10857230" cy="1325880"/>
          </a:xfrm>
        </p:spPr>
        <p:txBody>
          <a:bodyPr>
            <a:normAutofit fontScale="90000"/>
          </a:bodyPr>
          <a:p>
            <a:r>
              <a:rPr lang="zh-CN" altLang="en-US" b="1">
                <a:solidFill>
                  <a:schemeClr val="tx1"/>
                </a:solidFill>
                <a:latin typeface="经典行书简" panose="02010609010101010101" charset="-122"/>
                <a:ea typeface="经典行书简" panose="02010609010101010101" charset="-122"/>
                <a:sym typeface="+mn-ea"/>
              </a:rPr>
              <a:t>我们不要陶醉于我们对于自然界的胜利，对于每一次这样的胜利，自然界都报复了我们。</a:t>
            </a:r>
            <a:br>
              <a:rPr lang="zh-CN" altLang="en-US" b="1">
                <a:solidFill>
                  <a:schemeClr val="tx1"/>
                </a:solidFill>
                <a:latin typeface="经典行书简" panose="02010609010101010101" charset="-122"/>
                <a:ea typeface="经典行书简" panose="02010609010101010101" charset="-122"/>
              </a:rPr>
            </a:br>
            <a:endParaRPr lang="zh-CN" altLang="en-US" b="1">
              <a:solidFill>
                <a:schemeClr val="tx1"/>
              </a:solidFill>
              <a:latin typeface="经典行书简" panose="02010609010101010101" charset="-122"/>
              <a:ea typeface="经典行书简" panose="0201060901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WPS 演示</Application>
  <PresentationFormat>宽屏</PresentationFormat>
  <Paragraphs>52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经典行书简</vt:lpstr>
      <vt:lpstr>楷体</vt:lpstr>
      <vt:lpstr>微软雅黑</vt:lpstr>
      <vt:lpstr>Arial Unicode MS</vt:lpstr>
      <vt:lpstr>Calibri Light</vt:lpstr>
      <vt:lpstr>Calibri</vt:lpstr>
      <vt:lpstr>Office 主题</vt:lpstr>
      <vt:lpstr>“斯坦福监狱实验”</vt:lpstr>
      <vt:lpstr>郭茂全《土地伦理与土地美学的诗性阐释》</vt:lpstr>
      <vt:lpstr>像山那样思考</vt:lpstr>
      <vt:lpstr> ? 像山那样思考 ？           </vt:lpstr>
      <vt:lpstr>像山那样思考什么？</vt:lpstr>
      <vt:lpstr>像山那样思考是怎样的思考？</vt:lpstr>
      <vt:lpstr>人为什么要像山那样思考？</vt:lpstr>
      <vt:lpstr>《致青年公民》 郭小川</vt:lpstr>
      <vt:lpstr>我们不要陶醉于我们对于自然界的胜利，对于每一次这样的胜利，自然界都报复了我们。 </vt:lpstr>
      <vt:lpstr>《利奥波德和〈沙乡年鉴〉》</vt:lpstr>
      <vt:lpstr>土地道德就是要把人类在共同体中以征服者 的面目出现的角色, 变成这个共同体的平等的一员和公民。它暗含着对每个成员的尊敬, 也包括对这个共同体本身的尊敬。</vt:lpstr>
      <vt:lpstr>《人诗意地栖居》弗里德里希·荷尔德林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ncy</dc:creator>
  <cp:lastModifiedBy>ncy</cp:lastModifiedBy>
  <cp:revision>6</cp:revision>
  <dcterms:created xsi:type="dcterms:W3CDTF">2017-10-24T12:51:00Z</dcterms:created>
  <dcterms:modified xsi:type="dcterms:W3CDTF">2017-10-26T02:49:42Z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