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18" r:id="rId3"/>
    <p:sldId id="256" r:id="rId4"/>
    <p:sldId id="366" r:id="rId5"/>
    <p:sldId id="405" r:id="rId6"/>
    <p:sldId id="387" r:id="rId7"/>
    <p:sldId id="388" r:id="rId8"/>
    <p:sldId id="258" r:id="rId9"/>
    <p:sldId id="264" r:id="rId10"/>
    <p:sldId id="265" r:id="rId11"/>
    <p:sldId id="365" r:id="rId13"/>
    <p:sldId id="304" r:id="rId14"/>
    <p:sldId id="303" r:id="rId15"/>
    <p:sldId id="302" r:id="rId16"/>
    <p:sldId id="354" r:id="rId17"/>
    <p:sldId id="269" r:id="rId18"/>
    <p:sldId id="268" r:id="rId19"/>
    <p:sldId id="347" r:id="rId20"/>
    <p:sldId id="383" r:id="rId21"/>
    <p:sldId id="340" r:id="rId22"/>
    <p:sldId id="270" r:id="rId23"/>
    <p:sldId id="423" r:id="rId24"/>
    <p:sldId id="301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0" d="100"/>
          <a:sy n="60" d="100"/>
        </p:scale>
        <p:origin x="-198" y="-324"/>
      </p:cViewPr>
      <p:guideLst>
        <p:guide orient="horz" pos="22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5360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153603" name="文本占位符 1536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eaLnBrk="0" hangingPunct="0">
              <a:spcBef>
                <a:spcPct val="50000"/>
              </a:spcBef>
            </a:pPr>
            <a:r>
              <a:rPr lang="zh-CN" altLang="en-US" b="1" dirty="0"/>
              <a:t>设置责任内阁制的目的：限制袁世凯独裁（直接），维护共和制度（根本）</a:t>
            </a:r>
            <a:endParaRPr lang="zh-CN" altLang="en-US" b="1" dirty="0"/>
          </a:p>
          <a:p>
            <a:pPr lvl="0" eaLnBrk="0" hangingPunct="0">
              <a:spcBef>
                <a:spcPct val="50000"/>
              </a:spcBef>
            </a:pPr>
            <a:r>
              <a:rPr lang="zh-CN" altLang="en-US" b="1" dirty="0"/>
              <a:t>探究</a:t>
            </a:r>
            <a:r>
              <a:rPr lang="en-US" altLang="zh-CN" b="1" dirty="0"/>
              <a:t>《</a:t>
            </a:r>
            <a:r>
              <a:rPr lang="zh-CN" altLang="en-US" b="1" dirty="0"/>
              <a:t>美国</a:t>
            </a:r>
            <a:r>
              <a:rPr lang="en-US" altLang="zh-CN" b="1" dirty="0"/>
              <a:t>1787</a:t>
            </a:r>
            <a:r>
              <a:rPr lang="zh-CN" altLang="en-US" b="1" dirty="0"/>
              <a:t>宪法</a:t>
            </a:r>
            <a:r>
              <a:rPr lang="en-US" altLang="zh-CN" b="1" dirty="0"/>
              <a:t>》</a:t>
            </a:r>
            <a:r>
              <a:rPr lang="zh-CN" altLang="en-US" b="1" dirty="0"/>
              <a:t>与</a:t>
            </a:r>
            <a:r>
              <a:rPr lang="en-US" altLang="zh-CN" b="1" dirty="0"/>
              <a:t>《</a:t>
            </a:r>
            <a:r>
              <a:rPr lang="zh-CN" altLang="en-US" b="1" dirty="0"/>
              <a:t>中华民国临时约法</a:t>
            </a:r>
            <a:r>
              <a:rPr lang="en-US" altLang="zh-CN" b="1" dirty="0"/>
              <a:t>》</a:t>
            </a:r>
            <a:r>
              <a:rPr lang="zh-CN" altLang="en-US" b="1" dirty="0"/>
              <a:t>在反映资产阶级治国理念上的异同。</a:t>
            </a:r>
            <a:r>
              <a:rPr lang="zh-CN" altLang="en-US" dirty="0"/>
              <a:t> </a:t>
            </a:r>
            <a:endParaRPr lang="zh-CN" altLang="en-US" b="1" dirty="0"/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245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24579" name="文本占位符 24578"/>
          <p:cNvSpPr>
            <a:spLocks noGrp="1" noRot="1"/>
          </p:cNvSpPr>
          <p:nvPr>
            <p:ph type="body" idx="1"/>
          </p:nvPr>
        </p:nvSpPr>
        <p:spPr/>
        <p:txBody>
          <a:bodyPr anchor="ctr"/>
          <a:lstStyle/>
          <a:p>
            <a:pPr lvl="0"/>
            <a:r>
              <a:rPr lang="zh-CN" altLang="en-US" b="1">
                <a:solidFill>
                  <a:srgbClr val="FF0000"/>
                </a:solidFill>
              </a:rPr>
              <a:t>同学们看这则材料，反映出革命是成功还是失败？结束</a:t>
            </a: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千年封建帝制，建立中国也是亚洲第一个民主共和国，颁布临时约法更是让中国政治民主化、法制化获得重大突破，能不能说是实现政治民主化、法制化，不能，所以这成功中有失败。</a:t>
            </a:r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microsoft.com/office/2007/relationships/media" Target="file:///E:\&#36763;&#20133;&#38761;&#21629;&#24320;&#35838;\zxls2017022319522016.mp4" TargetMode="External"/><Relationship Id="rId1" Type="http://schemas.openxmlformats.org/officeDocument/2006/relationships/video" Target="file:///E:\&#36763;&#20133;&#38761;&#21629;&#24320;&#35838;\zxls2017022319522016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4945"/>
            <a:ext cx="11661140" cy="624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75715" y="2630805"/>
            <a:ext cx="100514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宋教仁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：今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革命之事毕矣，而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革命之目的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未全达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                 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0805" y="1642110"/>
            <a:ext cx="10025380" cy="1568450"/>
          </a:xfrm>
          <a:prstGeom prst="rect">
            <a:avLst/>
          </a:prstGeom>
          <a:ln w="349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/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材料一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/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3200" b="1" dirty="0">
                <a:latin typeface="黑体" panose="02010609060101010101" charset="-122"/>
                <a:ea typeface="黑体" panose="02010609060101010101" charset="-122"/>
              </a:rPr>
              <a:t>“不但荡涤二百六十多年的耻辱……并且产出</a:t>
            </a:r>
            <a:r>
              <a:rPr lang="zh-CN" sz="3200" b="1" dirty="0">
                <a:latin typeface="黑体" panose="02010609060101010101" charset="-122"/>
                <a:ea typeface="黑体" panose="02010609060101010101" charset="-122"/>
              </a:rPr>
              <a:t>（铲除）</a:t>
            </a:r>
            <a:r>
              <a:rPr sz="3200" b="1" dirty="0">
                <a:latin typeface="黑体" panose="02010609060101010101" charset="-122"/>
                <a:ea typeface="黑体" panose="02010609060101010101" charset="-122"/>
              </a:rPr>
              <a:t>四千余年</a:t>
            </a:r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君主专制</a:t>
            </a:r>
            <a:r>
              <a:rPr sz="3200" b="1" dirty="0">
                <a:latin typeface="黑体" panose="02010609060101010101" charset="-122"/>
                <a:ea typeface="黑体" panose="02010609060101010101" charset="-122"/>
              </a:rPr>
              <a:t>的痕迹</a:t>
            </a:r>
            <a:r>
              <a:rPr lang="zh-CN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sz="3200" b="1" dirty="0">
                <a:latin typeface="黑体" panose="02010609060101010101" charset="-122"/>
                <a:ea typeface="黑体" panose="02010609060101010101" charset="-122"/>
              </a:rPr>
              <a:t>”   </a:t>
            </a:r>
            <a:r>
              <a:rPr lang="en-US" sz="2800" b="1" dirty="0">
                <a:latin typeface="黑体" panose="02010609060101010101" charset="-122"/>
                <a:ea typeface="黑体" panose="02010609060101010101" charset="-122"/>
              </a:rPr>
              <a:t>—南京国民政府教科书</a:t>
            </a:r>
            <a:endParaRPr 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40293"/>
          <p:cNvSpPr txBox="1"/>
          <p:nvPr/>
        </p:nvSpPr>
        <p:spPr>
          <a:xfrm>
            <a:off x="1148080" y="4761230"/>
            <a:ext cx="104508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政治：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推翻了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           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结束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         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，建立了资产阶级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     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4085" y="499110"/>
            <a:ext cx="104521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）结合材料思考：辛亥革命在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政治上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有何积极作用？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02870" y="62290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2380" y="6083300"/>
            <a:ext cx="8105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使人民获得了一些 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     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的权利。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1440" y="3451225"/>
            <a:ext cx="10024745" cy="10763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marL="342900" indent="-342900"/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《临时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约法》规定中华民国主权属于国民全体，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国民享有各项权利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。           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据人教版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中国近现代史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3" grpId="0"/>
      <p:bldP spid="7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" y="1924050"/>
            <a:ext cx="4820285" cy="3831590"/>
          </a:xfrm>
          <a:prstGeom prst="rect">
            <a:avLst/>
          </a:prstGeom>
          <a:ln w="349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/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材料二：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1915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年，袁世凯公开复辟帝制，遭到全国人民的强烈反对，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83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天后被迫取消帝制。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1917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年，军阀张勋拥戴清朝废帝溥仪登基，在全国人民的怒斥声中，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天后复辟丑剧草草收场。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40294"/>
          <p:cNvSpPr txBox="1"/>
          <p:nvPr/>
        </p:nvSpPr>
        <p:spPr>
          <a:xfrm>
            <a:off x="1722120" y="5890895"/>
            <a:ext cx="8747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思想：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       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观念逐渐深入人心。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1445" y="781050"/>
            <a:ext cx="1006348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）结合材料思考：辛亥革命在人们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思想观念上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起到了什么积极作用？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02870" y="62290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7250" y="2562860"/>
            <a:ext cx="5352415" cy="255333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梁启超：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任凭你象尧舜那样圣贤，像秦始皇、明太祖那样强暴，像曹操、司马懿那样狡猾，再想做中国皇帝，乃永远没有人答应。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4535" y="1888490"/>
            <a:ext cx="10577830" cy="1962150"/>
          </a:xfrm>
          <a:prstGeom prst="rect">
            <a:avLst/>
          </a:prstGeom>
          <a:ln w="317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材料三：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（南京临时政府成立以后）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奖励和保护工商业，鼓励人民兴办实业，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······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废除清朝的苛捐杂税。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140295"/>
          <p:cNvSpPr txBox="1"/>
          <p:nvPr/>
        </p:nvSpPr>
        <p:spPr>
          <a:xfrm>
            <a:off x="1909445" y="4610735"/>
            <a:ext cx="88258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经济：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为</a:t>
            </a:r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                        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的发展创造了条件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1725" y="645795"/>
            <a:ext cx="1006348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）结合材料思考：辛亥革命对当时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经济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起到了什么作用？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02870" y="62290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23554"/>
          <p:cNvSpPr txBox="1"/>
          <p:nvPr/>
        </p:nvSpPr>
        <p:spPr>
          <a:xfrm>
            <a:off x="6816725" y="304412"/>
            <a:ext cx="33115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816725" y="304412"/>
            <a:ext cx="27352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564063" y="44874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6867525" y="42715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b="0" dirty="0"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0550" y="1903095"/>
            <a:ext cx="3006725" cy="4139565"/>
            <a:chOff x="1521" y="3186"/>
            <a:chExt cx="3600" cy="6318"/>
          </a:xfrm>
        </p:grpSpPr>
        <p:pic>
          <p:nvPicPr>
            <p:cNvPr id="23559" name="Picture 12" descr="剪辫子"/>
            <p:cNvPicPr>
              <a:picLocks noChangeAspect="1"/>
            </p:cNvPicPr>
            <p:nvPr/>
          </p:nvPicPr>
          <p:blipFill>
            <a:blip r:embed="rId1"/>
            <a:srcRect r="32401"/>
            <a:stretch>
              <a:fillRect/>
            </a:stretch>
          </p:blipFill>
          <p:spPr>
            <a:xfrm>
              <a:off x="1521" y="3186"/>
              <a:ext cx="3600" cy="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6" name="文本框 23565"/>
            <p:cNvSpPr txBox="1"/>
            <p:nvPr/>
          </p:nvSpPr>
          <p:spPr>
            <a:xfrm>
              <a:off x="1521" y="8613"/>
              <a:ext cx="3029" cy="8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   剪辫子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37000" y="1908175"/>
            <a:ext cx="2930525" cy="4134485"/>
            <a:chOff x="5692" y="3238"/>
            <a:chExt cx="3480" cy="6258"/>
          </a:xfrm>
        </p:grpSpPr>
        <p:pic>
          <p:nvPicPr>
            <p:cNvPr id="23561" name="图片 23560" descr="114464838696483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2" y="3238"/>
              <a:ext cx="3480" cy="5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7" name="文本框 23566"/>
            <p:cNvSpPr txBox="1"/>
            <p:nvPr/>
          </p:nvSpPr>
          <p:spPr>
            <a:xfrm>
              <a:off x="6078" y="8613"/>
              <a:ext cx="2708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中山装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3569" name="文本框 23568"/>
          <p:cNvSpPr txBox="1"/>
          <p:nvPr/>
        </p:nvSpPr>
        <p:spPr>
          <a:xfrm>
            <a:off x="2279650" y="-54363"/>
            <a:ext cx="1944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19" name="文本框 140296"/>
          <p:cNvSpPr txBox="1"/>
          <p:nvPr/>
        </p:nvSpPr>
        <p:spPr>
          <a:xfrm>
            <a:off x="2279650" y="6042660"/>
            <a:ext cx="8371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社会生活：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促进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社会生活习俗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变化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560" y="1386924"/>
            <a:ext cx="1612900" cy="435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材料四：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5835" y="443230"/>
            <a:ext cx="106616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）结合材料思考：辛亥革命对当时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社会习俗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起到了什么作用？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102870" y="62290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7405" y="2148840"/>
            <a:ext cx="4575175" cy="3046095"/>
          </a:xfrm>
          <a:prstGeom prst="rect">
            <a:avLst/>
          </a:prstGeom>
          <a:noFill/>
          <a:ln w="25400" cmpd="sng">
            <a:solidFill>
              <a:srgbClr val="FF000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辛亥革命后，民众都把辫子看成是甘心作清朝奴隶的标志，纷纷自行剪去；当时流行的服饰：中山装、西装、领带、皮鞋、礼帽……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8" name="矩形 114697"/>
          <p:cNvSpPr/>
          <p:nvPr/>
        </p:nvSpPr>
        <p:spPr>
          <a:xfrm>
            <a:off x="962660" y="1071245"/>
            <a:ext cx="28587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、积极作用：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28320" y="210245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3080" y="1978025"/>
            <a:ext cx="101244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）推翻清王朝，结束封建君主专制，建立了资产阶级共和国，使人民获得了一些民主自由的权利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（政治）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）民主共和观念深入人心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（思想）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）为民族资本主义的发展创造了有利条件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（经济）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）促进社会生活习俗的变化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（社会生活）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）推翻了“洋人的朝廷”，客观上打击了帝国主义的侵略势力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" y="4519930"/>
            <a:ext cx="1256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对外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315" y="2825750"/>
            <a:ext cx="4927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对内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83335" y="2263140"/>
            <a:ext cx="499745" cy="2127250"/>
          </a:xfrm>
          <a:prstGeom prst="leftBrace">
            <a:avLst>
              <a:gd name="adj1" fmla="val 8333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8" grpId="0"/>
      <p:bldP spid="3" grpId="0"/>
      <p:bldP spid="4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文本框 143363"/>
          <p:cNvSpPr txBox="1"/>
          <p:nvPr/>
        </p:nvSpPr>
        <p:spPr>
          <a:xfrm>
            <a:off x="450850" y="351155"/>
            <a:ext cx="5638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charset="-122"/>
              </a:rPr>
              <a:t>辛亥革命的另一面</a:t>
            </a:r>
            <a:endParaRPr lang="zh-CN" altLang="en-US" sz="4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0470" y="2352675"/>
            <a:ext cx="1005141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宋教仁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：今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革命之事毕矣，而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革命之目的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则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尚未全达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                 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占位符 28674"/>
          <p:cNvSpPr>
            <a:spLocks noGrp="1"/>
          </p:cNvSpPr>
          <p:nvPr/>
        </p:nvSpPr>
        <p:spPr>
          <a:xfrm>
            <a:off x="2136140" y="5791835"/>
            <a:ext cx="7863205" cy="5803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1912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月，袁世凯在北京就任临时大总统。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676" name="联机映像占位符 28675" descr="袁世凯就任临时大总统2"/>
          <p:cNvPicPr>
            <a:picLocks noChangeAspect="1"/>
          </p:cNvPicPr>
          <p:nvPr/>
        </p:nvPicPr>
        <p:blipFill>
          <a:blip r:embed="rId1">
            <a:lum bright="29999" contrast="10000"/>
          </a:blip>
          <a:stretch>
            <a:fillRect/>
          </a:stretch>
        </p:blipFill>
        <p:spPr>
          <a:xfrm>
            <a:off x="1922145" y="401320"/>
            <a:ext cx="8291195" cy="53905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465" y="1758950"/>
            <a:ext cx="95307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　1949年9月16日，毛泽东在《唯心历史观的破产》一文中说：“辛亥革命为什么没有成功，没有解决吃饭问题呢？是因为辛亥革命只推翻一个清朝政府，而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没有推翻帝国主义和封建主义的压迫和剥削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。”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143363"/>
          <p:cNvSpPr txBox="1"/>
          <p:nvPr/>
        </p:nvSpPr>
        <p:spPr>
          <a:xfrm>
            <a:off x="0" y="0"/>
            <a:ext cx="5638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黑体" panose="02010609060101010101" charset="-122"/>
              </a:rPr>
              <a:t>辛亥革命的另一面</a:t>
            </a:r>
            <a:endParaRPr lang="zh-CN" altLang="en-US" sz="4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灯片编号占位符 3"/>
          <p:cNvSpPr txBox="1">
            <a:spLocks noGrp="1"/>
          </p:cNvSpPr>
          <p:nvPr/>
        </p:nvSpPr>
        <p:spPr>
          <a:xfrm>
            <a:off x="8077200" y="6635115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r"/>
            <a:endParaRPr sz="1400" dirty="0">
              <a:latin typeface="Times New Roman" panose="02020603050405020304" pitchFamily="18" charset="0"/>
            </a:endParaRPr>
          </a:p>
        </p:txBody>
      </p:sp>
      <p:sp>
        <p:nvSpPr>
          <p:cNvPr id="114695" name="Text Box 8"/>
          <p:cNvSpPr txBox="1"/>
          <p:nvPr/>
        </p:nvSpPr>
        <p:spPr>
          <a:xfrm>
            <a:off x="2110105" y="2100580"/>
            <a:ext cx="8794115" cy="1568450"/>
          </a:xfrm>
          <a:prstGeom prst="rect">
            <a:avLst/>
          </a:prstGeom>
          <a:noFill/>
          <a:ln w="38100" cap="sq" cmpd="sng">
            <a:noFill/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没有完成反帝反封建的任务；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未根本改变中国半殖民地半封建的社会性质。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28320" y="210245"/>
            <a:ext cx="2429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四.革命评价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0155" y="1017270"/>
            <a:ext cx="24504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、局限性：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9347">
            <a:off x="2684145" y="1260475"/>
            <a:ext cx="6677025" cy="173736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5343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2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第13课   辛亥革命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22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9695" y="3277235"/>
            <a:ext cx="7513955" cy="249174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、了解中国同盟会成立；</a:t>
            </a:r>
            <a:endParaRPr lang="zh-CN" altLang="en-US" sz="3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、理解武昌起义和中华民国的成立；</a:t>
            </a:r>
            <a:endParaRPr lang="zh-CN" altLang="en-US" sz="3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、理解《中华民国临时约法》；</a:t>
            </a:r>
            <a:endParaRPr lang="zh-CN" altLang="en-US" sz="3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、探讨辛亥革命的历史意义。</a:t>
            </a:r>
            <a:endParaRPr lang="zh-CN" altLang="en-US" sz="3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8710" y="6024880"/>
            <a:ext cx="47567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高一历史组   潘同同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 descr="QQ图片201710130956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1905"/>
            <a:ext cx="122301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3" name="Picture 4" descr="m68334a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3720661" y="325662"/>
            <a:ext cx="4981903" cy="5975516"/>
          </a:xfr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5400" b="1"/>
              <a:t>当堂检测：</a:t>
            </a:r>
            <a:endParaRPr lang="zh-CN" altLang="en-US" sz="5400" b="1"/>
          </a:p>
          <a:p>
            <a:pPr marL="0" indent="0">
              <a:buNone/>
            </a:pPr>
            <a:r>
              <a:rPr lang="zh-CN" altLang="en-US" sz="5400" b="1"/>
              <a:t>完成练习册P37页-P38页第1、2、5、6、8题。</a:t>
            </a:r>
            <a:endParaRPr lang="zh-CN" altLang="en-US" sz="5400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/>
          <p:nvPr/>
        </p:nvSpPr>
        <p:spPr>
          <a:xfrm>
            <a:off x="256540" y="1480567"/>
            <a:ext cx="9714230" cy="4399915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lvl="0" fontAlgn="base">
              <a:lnSpc>
                <a:spcPct val="10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第一章“总纲”：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国之主权属于国民全体。</a:t>
            </a:r>
            <a:endParaRPr lang="zh-CN" altLang="en-US" sz="2800" b="1" strike="noStrike" noProof="1">
              <a:latin typeface="黑体" panose="02010609060101010101" charset="-122"/>
              <a:ea typeface="黑体" panose="02010609060101010101" charset="-122"/>
              <a:cs typeface="+mn-ea"/>
            </a:endParaRPr>
          </a:p>
          <a:p>
            <a:pPr lvl="0" fontAlgn="base">
              <a:lnSpc>
                <a:spcPct val="10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第二章“人民”：</a:t>
            </a:r>
            <a:endParaRPr lang="zh-CN" altLang="en-US" sz="2800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  <a:p>
            <a:pPr lvl="0" fontAlgn="base">
              <a:lnSpc>
                <a:spcPct val="100000"/>
              </a:lnSpc>
            </a:pP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    国民一律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平等</a:t>
            </a:r>
            <a:r>
              <a:rPr lang="en-US" altLang="x-none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……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享有人身、居住、财产、言论</a:t>
            </a:r>
            <a:r>
              <a:rPr lang="en-US" altLang="x-none" sz="2800" b="1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等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自由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。</a:t>
            </a:r>
            <a:endParaRPr lang="zh-CN" altLang="en-US" sz="2800" b="1" strike="noStrike" noProof="1">
              <a:latin typeface="黑体" panose="02010609060101010101" charset="-122"/>
              <a:ea typeface="黑体" panose="02010609060101010101" charset="-122"/>
            </a:endParaRPr>
          </a:p>
          <a:p>
            <a:pPr lvl="0" fontAlgn="base">
              <a:lnSpc>
                <a:spcPct val="10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第三、四、六章：</a:t>
            </a:r>
            <a:endParaRPr lang="zh-CN" altLang="en-US" sz="2800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  <a:p>
            <a:pPr lvl="0" fontAlgn="base">
              <a:lnSpc>
                <a:spcPct val="100000"/>
              </a:lnSpc>
            </a:pPr>
            <a:r>
              <a:rPr lang="zh-CN" altLang="en-US" sz="2800" b="1" strike="noStrike" noProof="1" smtClean="0">
                <a:latin typeface="黑体" panose="02010609060101010101" charset="-122"/>
                <a:ea typeface="黑体" panose="02010609060101010101" charset="-122"/>
                <a:cs typeface="+mn-ea"/>
              </a:rPr>
              <a:t>    参议员行使</a:t>
            </a: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立法权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；临时大总统及国务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+mn-ea"/>
              </a:rPr>
              <a:t>员行使</a:t>
            </a:r>
            <a:r>
              <a:rPr lang="zh-CN" altLang="en-US" sz="2800" b="1" strike="noStrike" noProof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行政权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；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司法权</a:t>
            </a:r>
            <a:r>
              <a:rPr lang="zh-CN" altLang="en-US" sz="2800" b="1" strike="noStrike" noProof="1">
                <a:latin typeface="黑体" panose="02010609060101010101" charset="-122"/>
                <a:ea typeface="黑体" panose="02010609060101010101" charset="-122"/>
                <a:cs typeface="+mn-ea"/>
              </a:rPr>
              <a:t>由法院</a:t>
            </a:r>
            <a:r>
              <a:rPr lang="zh-CN" altLang="en-US" sz="2800" b="1" noProof="1">
                <a:latin typeface="黑体" panose="02010609060101010101" charset="-122"/>
                <a:ea typeface="黑体" panose="02010609060101010101" charset="-122"/>
                <a:cs typeface="+mn-ea"/>
              </a:rPr>
              <a:t>独立行使。</a:t>
            </a:r>
            <a:endParaRPr lang="zh-CN" altLang="en-US" sz="2800" b="1" strike="noStrike" noProof="1">
              <a:latin typeface="黑体" panose="02010609060101010101" charset="-122"/>
              <a:ea typeface="黑体" panose="02010609060101010101" charset="-122"/>
              <a:cs typeface="+mn-ea"/>
            </a:endParaRPr>
          </a:p>
          <a:p>
            <a:pPr lvl="0" fontAlgn="base">
              <a:lnSpc>
                <a:spcPct val="100000"/>
              </a:lnSpc>
            </a:pPr>
            <a:r>
              <a:rPr lang="zh-CN" altLang="en-US" sz="2800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第五章“国务员”：</a:t>
            </a:r>
            <a:endParaRPr lang="zh-CN" altLang="en-US" sz="2800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  <a:p>
            <a:pPr fontAlgn="base"/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实行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责任内阁制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内阁总理由议会的多数党产生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</a:rPr>
              <a:t>···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sym typeface="+mn-ea"/>
              </a:rPr>
              <a:t>···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  <a:p>
            <a:pPr fontAlgn="base"/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7101205" y="1604010"/>
            <a:ext cx="1807210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主权在民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9859645" y="2480945"/>
            <a:ext cx="1800860" cy="80899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平等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自由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725" name="Rectangle 6"/>
          <p:cNvSpPr/>
          <p:nvPr/>
        </p:nvSpPr>
        <p:spPr>
          <a:xfrm>
            <a:off x="9677400" y="4071620"/>
            <a:ext cx="1774825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36000" rIns="3600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三权分立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0726" name="Text Box 7"/>
          <p:cNvSpPr txBox="1"/>
          <p:nvPr/>
        </p:nvSpPr>
        <p:spPr>
          <a:xfrm>
            <a:off x="9359741" y="5143500"/>
            <a:ext cx="1952625" cy="5219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36000" rIns="3600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责任内阁制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468630" y="316230"/>
            <a:ext cx="11255375" cy="5835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思考</a:t>
            </a: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结合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临时约法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内容归纳其体现了哪些原则和制度？</a:t>
            </a: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左箭头 8">
            <a:hlinkClick r:id="rId1" action="ppaction://hlinksldjump"/>
          </p:cNvPr>
          <p:cNvSpPr/>
          <p:nvPr/>
        </p:nvSpPr>
        <p:spPr>
          <a:xfrm>
            <a:off x="11660822" y="6337738"/>
            <a:ext cx="439738" cy="376117"/>
          </a:xfrm>
          <a:prstGeom prst="leftArrow">
            <a:avLst>
              <a:gd name="adj1" fmla="val 50000"/>
              <a:gd name="adj2" fmla="val 46428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2140" y="4281805"/>
            <a:ext cx="10840085" cy="22453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当堂反馈：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1912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年中华民国成立，按《中华民国临时政府组织大纲》规定实行总统制，赋予总统很大权力；其后，《中华民国临时约法》又对总统权力做出严格限制。这一变化主要反映出当时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、从人治走向法治     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、行政服从于司法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、民主政体臻于完善   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、立法服务于政治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nimBg="1"/>
      <p:bldP spid="30724" grpId="0" bldLvl="0" animBg="1"/>
      <p:bldP spid="30725" grpId="0" bldLvl="0" animBg="1"/>
      <p:bldP spid="30726" grpId="0" bldLvl="0" animBg="1"/>
      <p:bldP spid="9" grpId="0" animBg="1"/>
      <p:bldP spid="2" grpId="0" bldLvl="0" animBg="1"/>
      <p:bldP spid="2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93980" y="83820"/>
            <a:ext cx="828675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 fontAlgn="auto"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.革命背景</a:t>
            </a:r>
            <a:endParaRPr kumimoji="0" lang="zh-CN" altLang="en-US" sz="3200" b="1" kern="1200" cap="none" spc="0" normalizeH="0" baseline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085" y="667385"/>
            <a:ext cx="692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、原因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必要性（为什么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革命？）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010" name="图片 297009" descr="4}VY~W`JXSYE1$`IW0FJX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269365"/>
            <a:ext cx="2562225" cy="260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3" name="图片 297012" descr="`35{WGUY_2JM]EXL23PKI]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175" y="1269365"/>
            <a:ext cx="2663190" cy="260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5" name="图片 297014" descr="K9)WA_~ZSJ7~QPDGDEDP3]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625" y="1268730"/>
            <a:ext cx="2762250" cy="2609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8" name="图片 297017" descr="053000004081191280211006135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770" y="1269365"/>
            <a:ext cx="3006725" cy="260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2" name="图片 297011" descr="D[NZWGJLU$J6UEZTBDNUBG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085" y="4008120"/>
            <a:ext cx="2562225" cy="2854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4" name="图片 297013" descr="UUMBN7Q~V})4~(``~}`(E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9285" y="4008120"/>
            <a:ext cx="2672080" cy="2854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6" name="图片 297015" descr="~UB1%M4BEWEXM[OO[`DT3X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6625" y="4008120"/>
            <a:ext cx="2762885" cy="2705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7" name="图片 297016" descr="3960121246139359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0180" y="4008120"/>
            <a:ext cx="2900680" cy="2706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58708" y="2312035"/>
            <a:ext cx="835088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民族危机严重，清政府沦为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洋人的朝廷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6381" y="5364480"/>
            <a:ext cx="7125970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中国人民的抗争和探索都以失败告终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7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93980" y="83820"/>
            <a:ext cx="828675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 fontAlgn="auto"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.革命背景</a:t>
            </a:r>
            <a:endParaRPr kumimoji="0" lang="zh-CN" altLang="en-US" sz="3200" b="1" kern="1200" cap="none" spc="0" normalizeH="0" baseline="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5450" y="803910"/>
            <a:ext cx="6630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、原因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必要性（为什么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革命？）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5450" y="1639570"/>
            <a:ext cx="6278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、条件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可能性（为什么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能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革命？）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5931" y="2446896"/>
            <a:ext cx="2885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）经济基础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3450" y="3106420"/>
            <a:ext cx="414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）思想基础（学说）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801" y="3874639"/>
            <a:ext cx="2885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）组织基础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888780" y="4640471"/>
            <a:ext cx="2885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）有利时机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5525" y="3936365"/>
            <a:ext cx="7395210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同盟会：时间、地点、纲领、领导人、刊物、地位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内容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265" y="522605"/>
            <a:ext cx="7914640" cy="58121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76695" y="5751195"/>
            <a:ext cx="281178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同盟会会员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1555" y="4640580"/>
            <a:ext cx="3025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四川保路运动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9" grpId="0"/>
      <p:bldP spid="10" grpId="0"/>
      <p:bldP spid="15" grpId="0"/>
      <p:bldP spid="8" grpId="0" animBg="1"/>
      <p:bldP spid="13" grpId="0" animBg="1"/>
      <p:bldP spid="13" grpId="1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/>
        </p:nvSpPr>
        <p:spPr>
          <a:xfrm>
            <a:off x="194627" y="331787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二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.革命经过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7842" name="圆角矩形​​ 3"/>
          <p:cNvSpPr/>
          <p:nvPr/>
        </p:nvSpPr>
        <p:spPr>
          <a:xfrm>
            <a:off x="755650" y="1489710"/>
            <a:ext cx="8891269" cy="79184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22000"/>
                  </a:srgbClr>
                </a:solidFill>
              </a14:hiddenFill>
            </a:ext>
          </a:extLst>
        </p:spPr>
        <p:txBody>
          <a:bodyPr anchor="ctr"/>
          <a:lstStyle/>
          <a:p>
            <a:pPr algn="l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1911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日，武昌起义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xls2017022319522016">
            <a:hlinkClick r:id="" action="ppaction://media"/>
          </p:cNvPr>
          <p:cNvPicPr>
            <a:picLocks noGrp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5470" y="290830"/>
            <a:ext cx="11021060" cy="627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/>
        </p:nvSpPr>
        <p:spPr>
          <a:xfrm>
            <a:off x="194627" y="331787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二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.革命经过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7842" name="圆角矩形​​ 3"/>
          <p:cNvSpPr/>
          <p:nvPr/>
        </p:nvSpPr>
        <p:spPr>
          <a:xfrm>
            <a:off x="755650" y="1489710"/>
            <a:ext cx="8891269" cy="791845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22000"/>
                  </a:srgbClr>
                </a:solidFill>
              </a14:hiddenFill>
            </a:ext>
          </a:extLst>
        </p:spPr>
        <p:txBody>
          <a:bodyPr anchor="ctr"/>
          <a:lstStyle/>
          <a:p>
            <a:pPr algn="l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1911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日，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武昌起义。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36" name="圆角矩形​​ 3"/>
          <p:cNvSpPr/>
          <p:nvPr/>
        </p:nvSpPr>
        <p:spPr>
          <a:xfrm>
            <a:off x="755651" y="2605723"/>
            <a:ext cx="6616382" cy="792162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22000"/>
                  </a:srgbClr>
                </a:solidFill>
              </a14:hiddenFill>
            </a:ext>
          </a:extLst>
        </p:spPr>
        <p:txBody>
          <a:bodyPr anchor="ctr"/>
          <a:lstStyle/>
          <a:p>
            <a:pPr algn="l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、成立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湖北军政府。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8858" name="圆角矩形​​ 3"/>
          <p:cNvSpPr/>
          <p:nvPr/>
        </p:nvSpPr>
        <p:spPr>
          <a:xfrm>
            <a:off x="755651" y="3749993"/>
            <a:ext cx="6895465" cy="792162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00FFFF">
                    <a:alpha val="22000"/>
                  </a:srgbClr>
                </a:solidFill>
              </a14:hiddenFill>
            </a:ext>
          </a:extLst>
        </p:spPr>
        <p:txBody>
          <a:bodyPr anchor="ctr"/>
          <a:lstStyle/>
          <a:p>
            <a:pPr algn="l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、南方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多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省宣告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独立。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6" grpId="0"/>
      <p:bldP spid="788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8455225" y="5708944"/>
            <a:ext cx="177117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02870" y="62290"/>
            <a:ext cx="245131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.革命成果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936625" y="2497455"/>
            <a:ext cx="217741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时间：</a:t>
            </a:r>
            <a:endParaRPr kumimoji="1"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spcBef>
                <a:spcPts val="12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临时大总统：</a:t>
            </a:r>
            <a:endParaRPr kumimoji="1"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ts val="12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首都：</a:t>
            </a:r>
            <a:endParaRPr kumimoji="1"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ts val="12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国旗：</a:t>
            </a:r>
            <a:endParaRPr kumimoji="1" lang="zh-CN" altLang="en-US" sz="28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3095" y="1462405"/>
            <a:ext cx="4229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、立国（建立中华民国）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14675" y="647065"/>
            <a:ext cx="8776335" cy="5868585"/>
            <a:chOff x="328584" y="476672"/>
            <a:chExt cx="5833715" cy="311840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18" b="7210"/>
            <a:stretch>
              <a:fillRect/>
            </a:stretch>
          </p:blipFill>
          <p:spPr bwMode="auto">
            <a:xfrm>
              <a:off x="328584" y="476672"/>
              <a:ext cx="5833715" cy="2888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725344" y="3284984"/>
              <a:ext cx="4931832" cy="31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 smtClean="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选举孙中山为临时大总统</a:t>
              </a:r>
              <a:endParaRPr lang="zh-CN" altLang="en-US" sz="3200" b="1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14040" y="647065"/>
            <a:ext cx="8242935" cy="5461635"/>
            <a:chOff x="2110328" y="3743023"/>
            <a:chExt cx="7525257" cy="3735451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70"/>
            <a:stretch>
              <a:fillRect/>
            </a:stretch>
          </p:blipFill>
          <p:spPr bwMode="auto">
            <a:xfrm>
              <a:off x="2110328" y="3743023"/>
              <a:ext cx="4572507" cy="3735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6682835" y="5731922"/>
              <a:ext cx="2952750" cy="7361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汉满蒙回藏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  <a:p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“五族共和”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7" name="图片 32786" descr="51_360597_bf8f316929f5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9605" y="1156335"/>
            <a:ext cx="7158990" cy="4726305"/>
          </a:xfrm>
          <a:prstGeom prst="rect">
            <a:avLst/>
          </a:prstGeom>
          <a:noFill/>
          <a:ln w="25400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4" name="文本框 11"/>
          <p:cNvSpPr txBox="1"/>
          <p:nvPr/>
        </p:nvSpPr>
        <p:spPr>
          <a:xfrm>
            <a:off x="195580" y="117535"/>
            <a:ext cx="245131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.革命成果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1096" y="1551845"/>
            <a:ext cx="22840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、行宪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4880" y="2286000"/>
            <a:ext cx="3070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）宪法名称：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908050" y="2923540"/>
            <a:ext cx="2645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）宪法内容：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5980" y="3654478"/>
            <a:ext cx="3246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）地位和意义：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1025" y="1029970"/>
            <a:ext cx="2731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、立国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1882</Words>
  <Application>WPS 演示</Application>
  <PresentationFormat>自定义</PresentationFormat>
  <Paragraphs>183</Paragraphs>
  <Slides>22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华文行楷</vt:lpstr>
      <vt:lpstr>黑体</vt:lpstr>
      <vt:lpstr>华文新魏</vt:lpstr>
      <vt:lpstr>微软雅黑</vt:lpstr>
      <vt:lpstr/>
      <vt:lpstr>Arial Unicode MS</vt:lpstr>
      <vt:lpstr>Calibri Light</vt:lpstr>
      <vt:lpstr>Calibri</vt:lpstr>
      <vt:lpstr>Times New Roman</vt:lpstr>
      <vt:lpstr>Segoe Print</vt:lpstr>
      <vt:lpstr>GulimChe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1234</dc:creator>
  <cp:lastModifiedBy>1234</cp:lastModifiedBy>
  <cp:revision>109</cp:revision>
  <dcterms:created xsi:type="dcterms:W3CDTF">2017-10-13T01:55:00Z</dcterms:created>
  <dcterms:modified xsi:type="dcterms:W3CDTF">2017-10-26T12:01:00Z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