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68" r:id="rId5"/>
    <p:sldId id="260" r:id="rId6"/>
    <p:sldId id="261" r:id="rId7"/>
    <p:sldId id="273" r:id="rId8"/>
    <p:sldId id="274" r:id="rId9"/>
    <p:sldId id="263" r:id="rId10"/>
    <p:sldId id="264" r:id="rId11"/>
    <p:sldId id="275" r:id="rId12"/>
    <p:sldId id="276" r:id="rId13"/>
    <p:sldId id="277" r:id="rId14"/>
    <p:sldId id="278" r:id="rId15"/>
    <p:sldId id="279" r:id="rId16"/>
    <p:sldId id="266" r:id="rId17"/>
    <p:sldId id="25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46EB8-F83E-4287-A237-6F38610DDE49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2E50-5DD6-449A-8591-4939168930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10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62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7AFA-282A-447C-9A68-4AF4A4999824}" type="datetimeFigureOut">
              <a:rPr lang="zh-CN" altLang="en-US" smtClean="0"/>
              <a:pPr/>
              <a:t>2017/9/28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9D3C-ECE0-4A62-8BEA-7B451B95E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3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4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5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6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wmf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__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__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第二章化学反应速率和化学平衡复习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7376864" cy="550912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南京市秦淮中学   傅业云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1332802" y="4752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化学平衡综合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445327" y="207490"/>
            <a:ext cx="677417" cy="1029189"/>
            <a:chOff x="2682771" y="1798686"/>
            <a:chExt cx="1301586" cy="1483107"/>
          </a:xfrm>
          <a:solidFill>
            <a:schemeClr val="tx2">
              <a:lumMod val="50000"/>
            </a:schemeClr>
          </a:solidFill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682771" y="1798686"/>
              <a:ext cx="1168149" cy="1197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rot="5400000" flipH="1" flipV="1">
            <a:off x="699332" y="799651"/>
            <a:ext cx="105517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995423" y="2139511"/>
          <a:ext cx="7558268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190"/>
                <a:gridCol w="3032551"/>
                <a:gridCol w="2326527"/>
              </a:tblGrid>
              <a:tr h="487680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容器类型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容器特点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容器模型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恒温恒压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        无论是放热还是吸热反应，温度恒定，容器体积可改变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恒温恒容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          无论是放热还是吸热反应，温度、容器体积均恒定不变</a:t>
                      </a: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6487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绝热恒容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          与外界没有热量交换，如吸热反应达平衡时，体系温度降低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2178" y="2716208"/>
            <a:ext cx="563413" cy="10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429" y="4125537"/>
            <a:ext cx="567160" cy="7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0225" y="5262638"/>
            <a:ext cx="618515" cy="84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2789494" y="1311797"/>
            <a:ext cx="3842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163A5A"/>
                </a:solidFill>
                <a:latin typeface="黑体" pitchFamily="49" charset="-122"/>
                <a:ea typeface="黑体" pitchFamily="49" charset="-122"/>
              </a:rPr>
              <a:t>三种热力学典型容器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5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911238"/>
              </p:ext>
            </p:extLst>
          </p:nvPr>
        </p:nvGraphicFramePr>
        <p:xfrm>
          <a:off x="250825" y="476250"/>
          <a:ext cx="8642350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4" imgW="8127606" imgH="2935185" progId="Word.Document.12">
                  <p:embed/>
                </p:oleObj>
              </mc:Choice>
              <mc:Fallback>
                <p:oleObj name="文档" r:id="rId4" imgW="8127606" imgH="29351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6250"/>
                        <a:ext cx="8642350" cy="293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7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233792"/>
              </p:ext>
            </p:extLst>
          </p:nvPr>
        </p:nvGraphicFramePr>
        <p:xfrm>
          <a:off x="107504" y="188640"/>
          <a:ext cx="9036496" cy="576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4" imgW="3947694" imgH="2798741" progId="Word.Document.12">
                  <p:embed/>
                </p:oleObj>
              </mc:Choice>
              <mc:Fallback>
                <p:oleObj name="文档" r:id="rId4" imgW="3947694" imgH="279874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8640"/>
                        <a:ext cx="9036496" cy="576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724128" y="2564904"/>
            <a:ext cx="2952328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68426"/>
              </p:ext>
            </p:extLst>
          </p:nvPr>
        </p:nvGraphicFramePr>
        <p:xfrm>
          <a:off x="179512" y="188640"/>
          <a:ext cx="8964488" cy="489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4" imgW="3947694" imgH="2275642" progId="Word.Document.12">
                  <p:embed/>
                </p:oleObj>
              </mc:Choice>
              <mc:Fallback>
                <p:oleObj name="文档" r:id="rId4" imgW="3947694" imgH="22756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964488" cy="4898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796136" y="2348880"/>
            <a:ext cx="3024336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47335"/>
              </p:ext>
            </p:extLst>
          </p:nvPr>
        </p:nvGraphicFramePr>
        <p:xfrm>
          <a:off x="0" y="188640"/>
          <a:ext cx="9053090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4" imgW="3947694" imgH="2279602" progId="Word.Document.12">
                  <p:embed/>
                </p:oleObj>
              </mc:Choice>
              <mc:Fallback>
                <p:oleObj name="文档" r:id="rId4" imgW="3947694" imgH="227960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640"/>
                        <a:ext cx="9053090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580112" y="2276872"/>
            <a:ext cx="3024336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946" y="154459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反馈练习：高考真题挑战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925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1332801" y="4752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其他问题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445327" y="207490"/>
            <a:ext cx="677417" cy="1029189"/>
            <a:chOff x="2682771" y="1798686"/>
            <a:chExt cx="1301586" cy="1483107"/>
          </a:xfrm>
          <a:solidFill>
            <a:schemeClr val="tx2">
              <a:lumMod val="50000"/>
            </a:schemeClr>
          </a:solidFill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682771" y="1798686"/>
              <a:ext cx="1168149" cy="1197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rot="5400000" flipH="1" flipV="1">
            <a:off x="699332" y="799651"/>
            <a:ext cx="105517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5115" y="1466127"/>
            <a:ext cx="81833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·江苏）</a:t>
            </a:r>
            <a:endParaRPr lang="zh-CN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室温下不能自发进行，说明该反应的△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＜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＜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，其他条件不变时升高温度，反应速率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的平衡转化率均增大</a:t>
            </a:r>
          </a:p>
          <a:p>
            <a:pPr font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·江苏）</a:t>
            </a:r>
            <a:endParaRPr lang="zh-CN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．反应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Cl(s)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在室温下可自发进行，则该反应的△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＜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·江苏）</a:t>
            </a:r>
            <a:endParaRPr lang="zh-CN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2NO(g)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2CO(g)=N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2CO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在常温下能自发进行，则该反应的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＞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．对于乙酸与乙醇的酯化反应（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＜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），加入少量浓硫酸并加热，该反应的反应速率和平衡常数均增大</a:t>
            </a: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2015·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江苏）</a:t>
            </a:r>
            <a:endParaRPr lang="zh-CN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一定条件下反应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        2NH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达到平衡时，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zh-CN" sz="1600" baseline="-25000" dirty="0" smtClean="0">
                <a:latin typeface="Times New Roman" pitchFamily="18" charset="0"/>
                <a:cs typeface="Times New Roman" pitchFamily="18" charset="0"/>
              </a:rPr>
              <a:t>正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zh-CN" sz="1600" baseline="-25000" dirty="0" smtClean="0">
                <a:latin typeface="Times New Roman" pitchFamily="18" charset="0"/>
                <a:cs typeface="Times New Roman" pitchFamily="18" charset="0"/>
              </a:rPr>
              <a:t>逆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2016·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江苏）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下列图示与对应的叙述</a:t>
            </a:r>
            <a:r>
              <a:rPr lang="zh-CN" altLang="zh-CN" sz="1600" b="1" dirty="0" smtClean="0">
                <a:latin typeface="Times New Roman" pitchFamily="18" charset="0"/>
                <a:cs typeface="Times New Roman" pitchFamily="18" charset="0"/>
              </a:rPr>
              <a:t>不相符合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的是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zh-CN" sz="1600" dirty="0" smtClean="0">
                <a:latin typeface="Times New Roman" pitchFamily="18" charset="0"/>
                <a:cs typeface="Times New Roman" pitchFamily="18" charset="0"/>
              </a:rPr>
              <a:t>．图乙表示酶催化反应的反应速率随反应温度的变化</a:t>
            </a:r>
          </a:p>
        </p:txBody>
      </p:sp>
      <p:pic>
        <p:nvPicPr>
          <p:cNvPr id="27" name="图片 26"/>
          <p:cNvPicPr/>
          <p:nvPr/>
        </p:nvPicPr>
        <p:blipFill>
          <a:blip r:embed="rId5" cstate="print"/>
          <a:srcRect l="25632" r="48736"/>
          <a:stretch>
            <a:fillRect/>
          </a:stretch>
        </p:blipFill>
        <p:spPr bwMode="auto">
          <a:xfrm>
            <a:off x="6829065" y="4569355"/>
            <a:ext cx="1666425" cy="175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2843808" y="4221088"/>
          <a:ext cx="396011" cy="13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6" imgW="676440" imgH="171360" progId="">
                  <p:embed/>
                </p:oleObj>
              </mc:Choice>
              <mc:Fallback>
                <p:oleObj name="Document" r:id="rId6" imgW="676440" imgH="171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221088"/>
                        <a:ext cx="396011" cy="13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475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1332802" y="4752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化学平衡综合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445327" y="207490"/>
            <a:ext cx="677417" cy="1029189"/>
            <a:chOff x="2682771" y="1798686"/>
            <a:chExt cx="1301586" cy="1483107"/>
          </a:xfrm>
          <a:solidFill>
            <a:schemeClr val="tx2">
              <a:lumMod val="50000"/>
            </a:schemeClr>
          </a:solidFill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682771" y="1798686"/>
              <a:ext cx="1168149" cy="1197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rot="5400000" flipH="1" flipV="1">
            <a:off x="699332" y="799651"/>
            <a:ext cx="105517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8239" y="1239615"/>
            <a:ext cx="6336903" cy="374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0434" y="2308748"/>
            <a:ext cx="6573678" cy="30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9574" y="2988600"/>
            <a:ext cx="6758623" cy="26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5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454136" y="1394588"/>
            <a:ext cx="935970" cy="4047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sp>
        <p:nvSpPr>
          <p:cNvPr id="31" name="椭圆 30"/>
          <p:cNvSpPr/>
          <p:nvPr/>
        </p:nvSpPr>
        <p:spPr>
          <a:xfrm>
            <a:off x="4575050" y="5911278"/>
            <a:ext cx="500908" cy="667877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717381" y="6210360"/>
            <a:ext cx="274777" cy="36636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552264" y="6210838"/>
            <a:ext cx="274777" cy="36636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255930" y="6368624"/>
            <a:ext cx="137389" cy="183185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175519" y="6217052"/>
            <a:ext cx="274777" cy="36636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062245" y="6207045"/>
            <a:ext cx="137389" cy="183185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553279" y="6382254"/>
            <a:ext cx="137389" cy="183185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850333" y="6253192"/>
            <a:ext cx="250454" cy="33393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726982" y="6208650"/>
            <a:ext cx="274777" cy="36636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151557" y="6219390"/>
            <a:ext cx="274777" cy="36636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359742" y="6284905"/>
            <a:ext cx="137389" cy="183185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900742" y="5965313"/>
            <a:ext cx="274777" cy="36636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2070360" y="6382633"/>
            <a:ext cx="137389" cy="183185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506355" y="6013442"/>
            <a:ext cx="137389" cy="183185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206032" y="6135905"/>
            <a:ext cx="322151" cy="429535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75959" y="6206221"/>
            <a:ext cx="274777" cy="36636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206868" y="6210665"/>
            <a:ext cx="274777" cy="36636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921658" y="6385641"/>
            <a:ext cx="137389" cy="183185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772350" y="5966304"/>
            <a:ext cx="274777" cy="36636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690645" y="6281416"/>
            <a:ext cx="137389" cy="183185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193491" y="6023036"/>
            <a:ext cx="137389" cy="183185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730461" y="6198273"/>
            <a:ext cx="274777" cy="366369"/>
          </a:xfrm>
          <a:prstGeom prst="ellipse">
            <a:avLst/>
          </a:prstGeom>
          <a:solidFill>
            <a:srgbClr val="163A5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28"/>
          <p:cNvSpPr txBox="1"/>
          <p:nvPr/>
        </p:nvSpPr>
        <p:spPr bwMode="auto">
          <a:xfrm>
            <a:off x="1115616" y="260648"/>
            <a:ext cx="3168352" cy="5124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solidFill>
                  <a:srgbClr val="163A5A"/>
                </a:solidFill>
                <a:latin typeface="黑体" pitchFamily="49" charset="-122"/>
                <a:ea typeface="黑体" pitchFamily="49" charset="-122"/>
              </a:rPr>
              <a:t>高考考试说明</a:t>
            </a:r>
            <a:endParaRPr lang="zh-CN" altLang="en-US" sz="3600" b="1" kern="0" dirty="0">
              <a:ln w="18415" cmpd="sng">
                <a:noFill/>
                <a:prstDash val="solid"/>
              </a:ln>
              <a:solidFill>
                <a:srgbClr val="163A5A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15257" y="832152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646881" y="322924"/>
            <a:ext cx="274777" cy="36636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994965" y="384399"/>
            <a:ext cx="0" cy="2781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764704"/>
            <a:ext cx="8964488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化学反应速率和化学平衡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了解化学反应速率的概念和平均反应</a:t>
            </a:r>
            <a:r>
              <a:rPr lang="zh-CN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速率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表示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方法。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了解温度、浓度、压强和催化剂等对化学反应</a:t>
            </a:r>
            <a:r>
              <a:rPr lang="zh-CN" altLang="zh-CN" sz="2400" dirty="0" smtClean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速率影响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的一般规律。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③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认识催化剂在生产、生活和科学研究领域中的重大作用。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④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认识化学反应的可逆性。能用焓变和熵变说明常见简单化学</a:t>
            </a:r>
            <a:r>
              <a:rPr lang="zh-CN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反应的方向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⑤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理解化学平衡和化学平衡常数的含义，能用化学</a:t>
            </a:r>
            <a:r>
              <a:rPr lang="zh-CN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平衡常数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进行简单</a:t>
            </a:r>
            <a:r>
              <a:rPr lang="zh-CN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计算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⑥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理解浓度、温度、压强、催化剂等对化学</a:t>
            </a:r>
            <a:r>
              <a:rPr lang="zh-CN" altLang="zh-CN" sz="2400" dirty="0" smtClean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平衡影响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的一般规律。</a:t>
            </a:r>
          </a:p>
          <a:p>
            <a:pPr marL="173038" indent="-173038">
              <a:lnSpc>
                <a:spcPct val="1200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⑦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认识化学反应速率和化学平衡的调控在生活、生产和科学研究领域中的重要作用。</a:t>
            </a:r>
            <a:endParaRPr lang="zh-CN" altLang="zh-CN" sz="2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52976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对象 2"/>
          <p:cNvGraphicFramePr>
            <a:graphicFrameLocks noChangeAspect="1"/>
          </p:cNvGraphicFramePr>
          <p:nvPr/>
        </p:nvGraphicFramePr>
        <p:xfrm>
          <a:off x="508000" y="1196975"/>
          <a:ext cx="812800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文档" r:id="rId4" imgW="3837004" imgH="2096018" progId="Word.Document.12">
                  <p:embed/>
                </p:oleObj>
              </mc:Choice>
              <mc:Fallback>
                <p:oleObj name="文档" r:id="rId4" imgW="3837004" imgH="20960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196975"/>
                        <a:ext cx="8128000" cy="443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756025" y="2051050"/>
            <a:ext cx="674688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095875" y="2051050"/>
            <a:ext cx="11430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30713" y="3352800"/>
            <a:ext cx="194151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40425" y="3810000"/>
            <a:ext cx="6477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940425" y="4268788"/>
            <a:ext cx="503238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970588" y="4735513"/>
            <a:ext cx="6477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072313" y="5222875"/>
            <a:ext cx="50323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1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92957"/>
              </p:ext>
            </p:extLst>
          </p:nvPr>
        </p:nvGraphicFramePr>
        <p:xfrm>
          <a:off x="298450" y="1098550"/>
          <a:ext cx="86360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文档" r:id="rId4" imgW="3838246" imgH="2251161" progId="Word.Document.12">
                  <p:embed/>
                </p:oleObj>
              </mc:Choice>
              <mc:Fallback>
                <p:oleObj name="文档" r:id="rId4" imgW="3838246" imgH="225116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098550"/>
                        <a:ext cx="86360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22750" y="969963"/>
            <a:ext cx="1141413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65400" y="1300163"/>
            <a:ext cx="114300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803775" y="2101850"/>
            <a:ext cx="920750" cy="268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596188" y="2101850"/>
            <a:ext cx="920750" cy="268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27375" y="2374900"/>
            <a:ext cx="365125" cy="268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136900" y="2693988"/>
            <a:ext cx="365125" cy="227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36900" y="2967038"/>
            <a:ext cx="365125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827463" y="3560763"/>
            <a:ext cx="1392237" cy="423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514850" y="4014788"/>
            <a:ext cx="365125" cy="227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02275" y="3984625"/>
            <a:ext cx="2238375" cy="25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232275" y="5099050"/>
            <a:ext cx="365125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873500" y="5373688"/>
            <a:ext cx="365125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763963" y="5727700"/>
            <a:ext cx="941387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837238" y="5645150"/>
            <a:ext cx="365125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4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1332802" y="4752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化学平衡综合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445327" y="207490"/>
            <a:ext cx="677417" cy="1029189"/>
            <a:chOff x="2682771" y="1798686"/>
            <a:chExt cx="1301586" cy="1483107"/>
          </a:xfrm>
          <a:solidFill>
            <a:schemeClr val="tx2">
              <a:lumMod val="50000"/>
            </a:schemeClr>
          </a:solidFill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682771" y="1798686"/>
              <a:ext cx="1168149" cy="1197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rot="5400000" flipH="1" flipV="1">
            <a:off x="699332" y="799651"/>
            <a:ext cx="105517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9"/>
          <p:cNvGrpSpPr/>
          <p:nvPr/>
        </p:nvGrpSpPr>
        <p:grpSpPr>
          <a:xfrm>
            <a:off x="1869788" y="2926961"/>
            <a:ext cx="1335946" cy="17812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63A5A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rgbClr val="163A5A"/>
                  </a:solidFill>
                  <a:latin typeface="黑体" pitchFamily="49" charset="-122"/>
                  <a:ea typeface="黑体" pitchFamily="49" charset="-122"/>
                </a:rPr>
                <a:t>核心</a:t>
              </a:r>
              <a:endParaRPr lang="en-US" altLang="zh-CN" sz="2800" b="1" dirty="0" smtClean="0">
                <a:solidFill>
                  <a:srgbClr val="163A5A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rgbClr val="163A5A"/>
                  </a:solidFill>
                  <a:latin typeface="黑体" pitchFamily="49" charset="-122"/>
                  <a:ea typeface="黑体" pitchFamily="49" charset="-122"/>
                </a:rPr>
                <a:t>考点</a:t>
              </a:r>
              <a:endParaRPr lang="zh-CN" altLang="en-US" sz="2800" b="1" dirty="0">
                <a:solidFill>
                  <a:srgbClr val="163A5A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3" name="左大括号 12"/>
          <p:cNvSpPr/>
          <p:nvPr/>
        </p:nvSpPr>
        <p:spPr>
          <a:xfrm>
            <a:off x="3320495" y="1842452"/>
            <a:ext cx="370707" cy="3912209"/>
          </a:xfrm>
          <a:prstGeom prst="leftBrace">
            <a:avLst/>
          </a:prstGeom>
          <a:ln w="38100">
            <a:solidFill>
              <a:schemeClr val="tx1"/>
            </a:solidFill>
          </a:ln>
          <a:effectLst>
            <a:outerShdw blurRad="139700" dist="63500" dir="8100000" sx="98000" sy="98000" algn="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13"/>
          <p:cNvGrpSpPr/>
          <p:nvPr/>
        </p:nvGrpSpPr>
        <p:grpSpPr>
          <a:xfrm>
            <a:off x="3771449" y="1546995"/>
            <a:ext cx="2675684" cy="589447"/>
            <a:chOff x="3295234" y="2676992"/>
            <a:chExt cx="5798998" cy="347450"/>
          </a:xfrm>
        </p:grpSpPr>
        <p:sp>
          <p:nvSpPr>
            <p:cNvPr id="15" name="圆角矩形 14"/>
            <p:cNvSpPr/>
            <p:nvPr/>
          </p:nvSpPr>
          <p:spPr>
            <a:xfrm>
              <a:off x="3295234" y="2676992"/>
              <a:ext cx="5798998" cy="347450"/>
            </a:xfrm>
            <a:prstGeom prst="roundRect">
              <a:avLst>
                <a:gd name="adj" fmla="val 12535"/>
              </a:avLst>
            </a:prstGeom>
            <a:gradFill>
              <a:gsLst>
                <a:gs pos="92000">
                  <a:srgbClr val="FAFCFB"/>
                </a:gs>
                <a:gs pos="15000">
                  <a:srgbClr val="CDCED0"/>
                </a:gs>
              </a:gsLst>
              <a:lin ang="2700000" scaled="1"/>
            </a:gra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280" y="2686480"/>
              <a:ext cx="5403046" cy="235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化学反应速率的表示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组合 16"/>
          <p:cNvGrpSpPr/>
          <p:nvPr/>
        </p:nvGrpSpPr>
        <p:grpSpPr>
          <a:xfrm>
            <a:off x="3752616" y="2565570"/>
            <a:ext cx="2749471" cy="589447"/>
            <a:chOff x="3279502" y="2676992"/>
            <a:chExt cx="5958917" cy="347450"/>
          </a:xfrm>
        </p:grpSpPr>
        <p:sp>
          <p:nvSpPr>
            <p:cNvPr id="18" name="圆角矩形 17"/>
            <p:cNvSpPr/>
            <p:nvPr/>
          </p:nvSpPr>
          <p:spPr>
            <a:xfrm>
              <a:off x="3295234" y="2676992"/>
              <a:ext cx="5874256" cy="347450"/>
            </a:xfrm>
            <a:prstGeom prst="roundRect">
              <a:avLst>
                <a:gd name="adj" fmla="val 12535"/>
              </a:avLst>
            </a:prstGeom>
            <a:gradFill>
              <a:gsLst>
                <a:gs pos="92000">
                  <a:srgbClr val="FAFCFB"/>
                </a:gs>
                <a:gs pos="15000">
                  <a:srgbClr val="CDCED0"/>
                </a:gs>
              </a:gsLst>
              <a:lin ang="2700000" scaled="1"/>
            </a:gra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9502" y="2686480"/>
              <a:ext cx="5958917" cy="235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外界条件对平衡的影响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组合 19"/>
          <p:cNvGrpSpPr/>
          <p:nvPr/>
        </p:nvGrpSpPr>
        <p:grpSpPr>
          <a:xfrm>
            <a:off x="3748299" y="3522414"/>
            <a:ext cx="2721983" cy="589447"/>
            <a:chOff x="3295232" y="2676992"/>
            <a:chExt cx="5899342" cy="347450"/>
          </a:xfrm>
        </p:grpSpPr>
        <p:sp>
          <p:nvSpPr>
            <p:cNvPr id="21" name="圆角矩形 20"/>
            <p:cNvSpPr/>
            <p:nvPr/>
          </p:nvSpPr>
          <p:spPr>
            <a:xfrm>
              <a:off x="3295232" y="2676992"/>
              <a:ext cx="5899342" cy="347450"/>
            </a:xfrm>
            <a:prstGeom prst="roundRect">
              <a:avLst>
                <a:gd name="adj" fmla="val 12535"/>
              </a:avLst>
            </a:prstGeom>
            <a:gradFill>
              <a:gsLst>
                <a:gs pos="92000">
                  <a:srgbClr val="FAFCFB"/>
                </a:gs>
                <a:gs pos="15000">
                  <a:srgbClr val="CDCED0"/>
                </a:gs>
              </a:gsLst>
              <a:lin ang="2700000" scaled="1"/>
            </a:gra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0885" y="2686480"/>
              <a:ext cx="4954878" cy="235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 smtClean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α</a:t>
              </a:r>
              <a:r>
                <a:rPr lang="zh-CN" altLang="en-US" sz="2000" dirty="0" smtClean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、</a:t>
              </a:r>
              <a:r>
                <a:rPr lang="en-US" altLang="zh-CN" sz="2000" i="1" dirty="0" smtClean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K</a:t>
              </a:r>
              <a:r>
                <a:rPr lang="zh-CN" altLang="en-US" sz="2000" dirty="0" smtClean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的判断或计算</a:t>
              </a:r>
              <a:endParaRPr lang="zh-CN" altLang="en-US" sz="2000" dirty="0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22"/>
          <p:cNvGrpSpPr/>
          <p:nvPr/>
        </p:nvGrpSpPr>
        <p:grpSpPr>
          <a:xfrm>
            <a:off x="3750735" y="4494690"/>
            <a:ext cx="2719547" cy="589447"/>
            <a:chOff x="3295232" y="2676992"/>
            <a:chExt cx="4412848" cy="347450"/>
          </a:xfrm>
        </p:grpSpPr>
        <p:sp>
          <p:nvSpPr>
            <p:cNvPr id="24" name="圆角矩形 23"/>
            <p:cNvSpPr/>
            <p:nvPr/>
          </p:nvSpPr>
          <p:spPr>
            <a:xfrm>
              <a:off x="3295232" y="2676992"/>
              <a:ext cx="4412848" cy="347450"/>
            </a:xfrm>
            <a:prstGeom prst="roundRect">
              <a:avLst>
                <a:gd name="adj" fmla="val 12535"/>
              </a:avLst>
            </a:prstGeom>
            <a:gradFill>
              <a:gsLst>
                <a:gs pos="92000">
                  <a:srgbClr val="FAFCFB"/>
                </a:gs>
                <a:gs pos="15000">
                  <a:srgbClr val="CDCED0"/>
                </a:gs>
              </a:gsLst>
              <a:lin ang="2700000" scaled="1"/>
            </a:gra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76470" y="2704674"/>
              <a:ext cx="4045227" cy="235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反应进行方向的判断</a:t>
              </a:r>
              <a:endParaRPr lang="zh-CN" altLang="en-US" sz="2000" dirty="0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8" name="组合 25"/>
          <p:cNvGrpSpPr/>
          <p:nvPr/>
        </p:nvGrpSpPr>
        <p:grpSpPr>
          <a:xfrm>
            <a:off x="3748299" y="5420665"/>
            <a:ext cx="2733559" cy="589447"/>
            <a:chOff x="3295232" y="2676992"/>
            <a:chExt cx="5924431" cy="347450"/>
          </a:xfrm>
        </p:grpSpPr>
        <p:sp>
          <p:nvSpPr>
            <p:cNvPr id="27" name="圆角矩形 26"/>
            <p:cNvSpPr/>
            <p:nvPr/>
          </p:nvSpPr>
          <p:spPr>
            <a:xfrm>
              <a:off x="3295232" y="2676992"/>
              <a:ext cx="5924431" cy="347450"/>
            </a:xfrm>
            <a:prstGeom prst="roundRect">
              <a:avLst>
                <a:gd name="adj" fmla="val 12535"/>
              </a:avLst>
            </a:prstGeom>
            <a:gradFill>
              <a:gsLst>
                <a:gs pos="92000">
                  <a:srgbClr val="FAFCFB"/>
                </a:gs>
                <a:gs pos="15000">
                  <a:srgbClr val="CDCED0"/>
                </a:gs>
              </a:gsLst>
              <a:lin ang="2700000" scaled="1"/>
            </a:gra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06663" y="2695577"/>
              <a:ext cx="4847179" cy="235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简单等效平衡原理</a:t>
              </a:r>
              <a:endParaRPr lang="zh-CN" altLang="en-US" sz="2000" dirty="0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75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36111" y="5104882"/>
            <a:ext cx="8900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解析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项：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(PCl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)=0.16/(50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2)mol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=0.0016 mol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考查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反应速率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的表示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；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学生常见问题：不考虑容器的体积。</a:t>
            </a:r>
            <a:endParaRPr lang="en-US" altLang="zh-C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项：升高温度，平衡时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(PCl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增大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比平衡时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0.10mol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大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，故平衡右移，即反应为吸热反应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(Δ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&gt;0)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考查影响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平衡移动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的因素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；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36909"/>
              </p:ext>
            </p:extLst>
          </p:nvPr>
        </p:nvGraphicFramePr>
        <p:xfrm>
          <a:off x="2511728" y="1412776"/>
          <a:ext cx="5717958" cy="663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0973"/>
                <a:gridCol w="856829"/>
                <a:gridCol w="857539"/>
                <a:gridCol w="857539"/>
                <a:gridCol w="857539"/>
                <a:gridCol w="857539"/>
              </a:tblGrid>
              <a:tr h="186509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 / s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0 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 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 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350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55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n(PCl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) / </a:t>
                      </a:r>
                      <a:r>
                        <a:rPr lang="en-US" sz="1800" dirty="0" err="1">
                          <a:effectLst/>
                        </a:rPr>
                        <a:t>mol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0. 16 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0. 19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0. 20 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0. 20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111" y="188640"/>
            <a:ext cx="861235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例题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2012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江苏卷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·14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）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温度为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T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时，向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2.0 L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恒容密闭容器中充入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1.0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，反应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(g)=PCl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(g)+Cl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(g)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经过一段时间后达到平衡。反应过程中测定的部分数据见下表：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EU-BZ-S92"/>
              <a:ea typeface="方正书宋_GBK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solidFill>
                <a:srgbClr val="000000"/>
              </a:solidFill>
              <a:latin typeface="NEU-BZ-S9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EU-BZ-S9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EU-BZ-S92"/>
              <a:ea typeface="方正书宋_GBK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下列说法正确的是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反应在前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50 s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的平均速率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)= 0. 0032 mol·L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-1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·s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-1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保持其他条件不变，升高温度，平衡时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c(PCl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)= 0. 11 mol·L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-1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，则反应的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方正书宋_GBK"/>
                <a:cs typeface="宋体" pitchFamily="2" charset="-122"/>
              </a:rPr>
              <a:t>⊿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H&lt;0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C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相同温度下，起始时向容器中充入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1. 0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0. 20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0. 20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，反应达到平衡前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正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)&gt;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逆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D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相同温度下，起始时向容器中充入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，达到平衡时，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的转化率小于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80%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5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50463"/>
              </p:ext>
            </p:extLst>
          </p:nvPr>
        </p:nvGraphicFramePr>
        <p:xfrm>
          <a:off x="2511728" y="1412776"/>
          <a:ext cx="5717958" cy="663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0973"/>
                <a:gridCol w="856829"/>
                <a:gridCol w="857539"/>
                <a:gridCol w="857539"/>
                <a:gridCol w="857539"/>
                <a:gridCol w="857539"/>
              </a:tblGrid>
              <a:tr h="186509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 / s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0 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 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 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350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55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n(PCl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) / </a:t>
                      </a:r>
                      <a:r>
                        <a:rPr lang="en-US" sz="1800" dirty="0" err="1">
                          <a:effectLst/>
                        </a:rPr>
                        <a:t>mol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0. 16 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0. 19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0. 20 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0. 20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111" y="188640"/>
            <a:ext cx="829349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2012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江苏卷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·14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）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温度为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T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时，向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2.0 L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恒容密闭容器中充入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1.0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，反应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(g)=PCl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(g)+Cl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(g)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经过一段时间后达到平衡。反应过程中测定的部分数据见下表：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EU-BZ-S92"/>
              <a:ea typeface="方正书宋_GBK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solidFill>
                <a:srgbClr val="000000"/>
              </a:solidFill>
              <a:latin typeface="NEU-BZ-S9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EU-BZ-S9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EU-BZ-S92"/>
              <a:ea typeface="方正书宋_GBK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下列说法正确的是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反应在前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50 s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的平均速率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)= 0. 0032 mol·L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-1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·s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-1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保持其他条件不变，升高温度，平衡时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c(PCl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)= 0. 11 mol·L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-1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，则反应的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方正书宋_GBK"/>
                <a:cs typeface="宋体" pitchFamily="2" charset="-122"/>
              </a:rPr>
              <a:t>⊿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H&lt;0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C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相同温度下，起始时向容器中充入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1. 0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0. 20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0. 20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，反应达到平衡前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正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)&gt;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逆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D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相同温度下，起始时向容器中充入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，达到平衡时，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的转化率小于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80%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11" y="5085184"/>
            <a:ext cx="8756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解析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项：原平衡时，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=(0.10×0.10)/0.4=0.25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；按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项充入的瞬间，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Q=(0.20×0.20)/0.5=0.08&lt;K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，反应向正反应方向进行，即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正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)&gt;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，考查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反应进行的方向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（上述方法在一定程度上是通用方法）。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学生常见问题：用物质的量算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，计量系数不带。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78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63707"/>
              </p:ext>
            </p:extLst>
          </p:nvPr>
        </p:nvGraphicFramePr>
        <p:xfrm>
          <a:off x="2511728" y="1412776"/>
          <a:ext cx="5717958" cy="663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0973"/>
                <a:gridCol w="856829"/>
                <a:gridCol w="857539"/>
                <a:gridCol w="857539"/>
                <a:gridCol w="857539"/>
                <a:gridCol w="857539"/>
              </a:tblGrid>
              <a:tr h="186509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 / s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0 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 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 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350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55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n(PCl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) / </a:t>
                      </a:r>
                      <a:r>
                        <a:rPr lang="en-US" sz="1800" dirty="0" err="1">
                          <a:effectLst/>
                        </a:rPr>
                        <a:t>mol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0. 16 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0. 19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0. 20 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0. 20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111" y="188640"/>
            <a:ext cx="829349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2012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江苏卷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·14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）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温度为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T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时，向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2.0 L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恒容密闭容器中充入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1.0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，反应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(g)=PCl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(g)+Cl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(g)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经过一段时间后达到平衡。反应过程中测定的部分数据见下表：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EU-BZ-S92"/>
              <a:ea typeface="方正书宋_GBK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solidFill>
                <a:srgbClr val="000000"/>
              </a:solidFill>
              <a:latin typeface="NEU-BZ-S9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EU-BZ-S9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EU-BZ-S92"/>
              <a:ea typeface="方正书宋_GBK"/>
              <a:cs typeface="Times New Roman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下列说法正确的是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反应在前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50 s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的平均速率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)= 0. 0032 mol·L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-1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·s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-1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保持其他条件不变，升高温度，平衡时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c(PCl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)= 0. 11 mol·L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-1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，则反应的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方正书宋_GBK"/>
                <a:cs typeface="宋体" pitchFamily="2" charset="-122"/>
              </a:rPr>
              <a:t>⊿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H&lt;0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C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相同温度下，起始时向容器中充入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1. 0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0. 20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0. 20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，反应达到平衡前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正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)&gt;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(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逆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 D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．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相同温度下，起始时向容器中充入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，达到平衡时，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PCl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2. 0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mol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Cl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-BZ-S92"/>
                <a:ea typeface="方正书宋_GBK"/>
                <a:cs typeface="Times New Roman" pitchFamily="18" charset="0"/>
              </a:rPr>
              <a:t>的转化率小于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NEU-BZ-S92"/>
                <a:cs typeface="Times New Roman" pitchFamily="18" charset="0"/>
              </a:rPr>
              <a:t>80%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219" y="5085184"/>
            <a:ext cx="8183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解析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项：原平衡时，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=(0.10×0.10)/0.4=0.25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；按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项充入的瞬间，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Q=(0.20×0.20)/0.5=0.08&lt;K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，反应向正反应方向进行，即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正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)&gt;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，考查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反应进行的方向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（上述方法在一定程度上是通用方法）。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学生常见问题：用物质的量算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，计量系数不带。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6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784" y="145051"/>
            <a:ext cx="83876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416690" y="4120584"/>
            <a:ext cx="4467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解析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项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投料是题干投料的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倍，若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项容器为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 L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，则达到的平衡与题干达到的平衡属于等效平衡，这时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的转化率为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，将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项容器压缩为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 L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，平衡左移，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的转化率大于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考查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等效平衡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原理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28134" y="4105141"/>
            <a:ext cx="555585" cy="1605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25309" y="4892217"/>
            <a:ext cx="555585" cy="802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586008" y="5671059"/>
            <a:ext cx="72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 L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13886" y="4907651"/>
            <a:ext cx="555585" cy="802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694760" y="5655624"/>
            <a:ext cx="72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 L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0189" y="5655624"/>
            <a:ext cx="72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 L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2876" y="4359260"/>
            <a:ext cx="143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充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1.0 mol PCl</a:t>
            </a:r>
            <a:r>
              <a:rPr lang="en-US" altLang="zh-CN" sz="1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4274" y="3325253"/>
            <a:ext cx="143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充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2.0 mol PCl</a:t>
            </a:r>
            <a:r>
              <a:rPr lang="en-US" altLang="zh-CN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2.0 mol Cl</a:t>
            </a:r>
            <a:r>
              <a:rPr lang="en-US" altLang="zh-CN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625296" y="4676163"/>
            <a:ext cx="347240" cy="447555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10800000" flipV="1">
            <a:off x="6956387" y="3950816"/>
            <a:ext cx="405113" cy="478421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7199456" y="5355216"/>
            <a:ext cx="798651" cy="211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48997" y="4961143"/>
            <a:ext cx="101855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压缩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平衡左移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3184" y="6242078"/>
            <a:ext cx="143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等效平衡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左大括号 25"/>
          <p:cNvSpPr/>
          <p:nvPr/>
        </p:nvSpPr>
        <p:spPr>
          <a:xfrm rot="16200000">
            <a:off x="6263834" y="5683161"/>
            <a:ext cx="239211" cy="972273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5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1565</Words>
  <Application>Microsoft Office PowerPoint</Application>
  <PresentationFormat>全屏显示(4:3)</PresentationFormat>
  <Paragraphs>154</Paragraphs>
  <Slides>17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Office 主题</vt:lpstr>
      <vt:lpstr>文档</vt:lpstr>
      <vt:lpstr>Document</vt:lpstr>
      <vt:lpstr>第二章化学反应速率和化学平衡复习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QH</cp:lastModifiedBy>
  <cp:revision>18</cp:revision>
  <dcterms:created xsi:type="dcterms:W3CDTF">2017-09-27T02:23:46Z</dcterms:created>
  <dcterms:modified xsi:type="dcterms:W3CDTF">2017-09-28T00:47:56Z</dcterms:modified>
</cp:coreProperties>
</file>